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3891200" cy="38404800"/>
  <p:notesSz cx="37585650" cy="422084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E9EB"/>
    <a:srgbClr val="00AAE6"/>
    <a:srgbClr val="00355C"/>
    <a:srgbClr val="004F8A"/>
    <a:srgbClr val="FF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8351" autoAdjust="0"/>
  </p:normalViewPr>
  <p:slideViewPr>
    <p:cSldViewPr>
      <p:cViewPr varScale="1">
        <p:scale>
          <a:sx n="20" d="100"/>
          <a:sy n="20" d="100"/>
        </p:scale>
        <p:origin x="-1962" y="-150"/>
      </p:cViewPr>
      <p:guideLst>
        <p:guide orient="horz" pos="12096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16286486" cy="2110423"/>
          </a:xfrm>
          <a:prstGeom prst="rect">
            <a:avLst/>
          </a:prstGeom>
        </p:spPr>
        <p:txBody>
          <a:bodyPr vert="horz" lIns="89648" tIns="44824" rIns="89648" bIns="4482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1289730" y="0"/>
            <a:ext cx="16286486" cy="2110423"/>
          </a:xfrm>
          <a:prstGeom prst="rect">
            <a:avLst/>
          </a:prstGeom>
        </p:spPr>
        <p:txBody>
          <a:bodyPr vert="horz" lIns="89648" tIns="44824" rIns="89648" bIns="44824" rtlCol="0"/>
          <a:lstStyle>
            <a:lvl1pPr algn="r">
              <a:defRPr sz="1200"/>
            </a:lvl1pPr>
          </a:lstStyle>
          <a:p>
            <a:fld id="{23537047-B4C8-491C-AA6E-260A7E36DD49}" type="datetimeFigureOut">
              <a:rPr lang="en-US" smtClean="0"/>
              <a:pPr/>
              <a:t>11/15/2010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747250" y="3165475"/>
            <a:ext cx="18091150" cy="15828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648" tIns="44824" rIns="89648" bIns="448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757936" y="20049013"/>
            <a:ext cx="30069778" cy="18993803"/>
          </a:xfrm>
          <a:prstGeom prst="rect">
            <a:avLst/>
          </a:prstGeom>
        </p:spPr>
        <p:txBody>
          <a:bodyPr vert="horz" lIns="89648" tIns="44824" rIns="89648" bIns="448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40090314"/>
            <a:ext cx="16286486" cy="2110423"/>
          </a:xfrm>
          <a:prstGeom prst="rect">
            <a:avLst/>
          </a:prstGeom>
        </p:spPr>
        <p:txBody>
          <a:bodyPr vert="horz" lIns="89648" tIns="44824" rIns="89648" bIns="4482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1289730" y="40090314"/>
            <a:ext cx="16286486" cy="2110423"/>
          </a:xfrm>
          <a:prstGeom prst="rect">
            <a:avLst/>
          </a:prstGeom>
        </p:spPr>
        <p:txBody>
          <a:bodyPr vert="horz" lIns="89648" tIns="44824" rIns="89648" bIns="44824" rtlCol="0" anchor="b"/>
          <a:lstStyle>
            <a:lvl1pPr algn="r">
              <a:defRPr sz="1200"/>
            </a:lvl1pPr>
          </a:lstStyle>
          <a:p>
            <a:fld id="{53E4C2CE-BAA6-41C2-844C-88AEE0089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4C2CE-BAA6-41C2-844C-88AEE008997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6" y="11931124"/>
            <a:ext cx="37306250" cy="82306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365" y="21761983"/>
            <a:ext cx="30724475" cy="9816041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5F6FE-D241-4172-BAF6-C493DAD0BD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A2068-E981-41DF-B487-33310BCFAD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444" y="1537229"/>
            <a:ext cx="9875837" cy="3276891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3929" y="1537229"/>
            <a:ext cx="29475113" cy="3276891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D48FF-B675-497D-AD7B-882530E06F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237E1-B9E3-4B35-ACD3-28F96FB030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24679013"/>
            <a:ext cx="37307838" cy="762687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16277961"/>
            <a:ext cx="37307838" cy="84010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7A3ED-A846-42C0-95F2-009AA3F009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3929" y="8960379"/>
            <a:ext cx="19675475" cy="253457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1805" y="8960379"/>
            <a:ext cx="19675475" cy="253457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A5A9C-5F82-436D-BB3B-E9EFF664DF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5" y="8597374"/>
            <a:ext cx="19392901" cy="358192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5" y="12179304"/>
            <a:ext cx="19392901" cy="221268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43" y="8597374"/>
            <a:ext cx="19400837" cy="358192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43" y="12179304"/>
            <a:ext cx="19400837" cy="221268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89A3A-D423-419E-ADA0-6EE2D1AD7D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0976F-CFA8-4413-9478-5E7D22424E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7EAEB-162C-4337-9E62-36840BFA97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6" y="1529824"/>
            <a:ext cx="14439901" cy="650637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5" y="1529824"/>
            <a:ext cx="24536400" cy="327763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6" y="8036190"/>
            <a:ext cx="14439901" cy="262699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06FB4-E68D-49BF-815D-3798A1F83E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68" y="26882994"/>
            <a:ext cx="26335037" cy="317447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68" y="3431915"/>
            <a:ext cx="26335037" cy="230417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68" y="30057465"/>
            <a:ext cx="26335037" cy="45061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C56CE-0535-498A-96CC-AE119175AA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3926" y="1537229"/>
            <a:ext cx="3950335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912" tIns="219456" rIns="438912" bIns="2194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3926" y="8960379"/>
            <a:ext cx="39503350" cy="2534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93926" y="34972890"/>
            <a:ext cx="102425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>
            <a:lvl1pPr>
              <a:defRPr sz="67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5526" y="34972890"/>
            <a:ext cx="139001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>
            <a:lvl1pPr algn="ctr">
              <a:defRPr sz="67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4726" y="34972890"/>
            <a:ext cx="102425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>
            <a:lvl1pPr algn="r">
              <a:defRPr sz="6700"/>
            </a:lvl1pPr>
          </a:lstStyle>
          <a:p>
            <a:pPr>
              <a:defRPr/>
            </a:pPr>
            <a:fld id="{8A9DF296-B63D-4EF1-9009-29123DC00C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2pPr>
      <a:lvl3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3pPr>
      <a:lvl4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4pPr>
      <a:lvl5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5pPr>
      <a:lvl6pPr marL="4572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6pPr>
      <a:lvl7pPr marL="9144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7pPr>
      <a:lvl8pPr marL="13716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8pPr>
      <a:lvl9pPr marL="18288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9pPr>
    </p:titleStyle>
    <p:bodyStyle>
      <a:lvl1pPr marL="1646238" indent="-1646238" algn="l" defTabSz="4389438" rtl="0" eaLnBrk="0" fontAlgn="base" hangingPunct="0">
        <a:spcBef>
          <a:spcPct val="20000"/>
        </a:spcBef>
        <a:spcAft>
          <a:spcPct val="0"/>
        </a:spcAft>
        <a:buChar char="•"/>
        <a:defRPr sz="15400">
          <a:solidFill>
            <a:schemeClr val="tx1"/>
          </a:solidFill>
          <a:latin typeface="+mn-lt"/>
          <a:ea typeface="+mn-ea"/>
          <a:cs typeface="+mn-cs"/>
        </a:defRPr>
      </a:lvl1pPr>
      <a:lvl2pPr marL="3565525" indent="-1371600" algn="l" defTabSz="4389438" rtl="0" eaLnBrk="0" fontAlgn="base" hangingPunct="0">
        <a:spcBef>
          <a:spcPct val="20000"/>
        </a:spcBef>
        <a:spcAft>
          <a:spcPct val="0"/>
        </a:spcAft>
        <a:buChar char="–"/>
        <a:defRPr sz="13400">
          <a:solidFill>
            <a:schemeClr val="tx1"/>
          </a:solidFill>
          <a:latin typeface="+mn-lt"/>
        </a:defRPr>
      </a:lvl2pPr>
      <a:lvl3pPr marL="5486400" indent="-1096963" algn="l" defTabSz="4389438" rtl="0" eaLnBrk="0" fontAlgn="base" hangingPunct="0">
        <a:spcBef>
          <a:spcPct val="20000"/>
        </a:spcBef>
        <a:spcAft>
          <a:spcPct val="0"/>
        </a:spcAft>
        <a:buChar char="•"/>
        <a:defRPr sz="11500">
          <a:solidFill>
            <a:schemeClr val="tx1"/>
          </a:solidFill>
          <a:latin typeface="+mn-lt"/>
        </a:defRPr>
      </a:lvl3pPr>
      <a:lvl4pPr marL="7680325" indent="-1096963" algn="l" defTabSz="4389438" rtl="0" eaLnBrk="0" fontAlgn="base" hangingPunct="0">
        <a:spcBef>
          <a:spcPct val="20000"/>
        </a:spcBef>
        <a:spcAft>
          <a:spcPct val="0"/>
        </a:spcAft>
        <a:buChar char="–"/>
        <a:defRPr sz="9600">
          <a:solidFill>
            <a:schemeClr val="tx1"/>
          </a:solidFill>
          <a:latin typeface="+mn-lt"/>
        </a:defRPr>
      </a:lvl4pPr>
      <a:lvl5pPr marL="9875838" indent="-1096963" algn="l" defTabSz="4389438" rtl="0" eaLnBrk="0" fontAlgn="base" hangingPunct="0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5pPr>
      <a:lvl6pPr marL="103330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6pPr>
      <a:lvl7pPr marL="107902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7pPr>
      <a:lvl8pPr marL="112474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8pPr>
      <a:lvl9pPr marL="117046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emf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emf"/><Relationship Id="rId5" Type="http://schemas.openxmlformats.org/officeDocument/2006/relationships/image" Target="../media/image3.emf"/><Relationship Id="rId15" Type="http://schemas.openxmlformats.org/officeDocument/2006/relationships/image" Target="../media/image13.emf"/><Relationship Id="rId10" Type="http://schemas.openxmlformats.org/officeDocument/2006/relationships/image" Target="../media/image8.emf"/><Relationship Id="rId19" Type="http://schemas.openxmlformats.org/officeDocument/2006/relationships/image" Target="../media/image17.png"/><Relationship Id="rId4" Type="http://schemas.openxmlformats.org/officeDocument/2006/relationships/image" Target="../media/image2.wmf"/><Relationship Id="rId9" Type="http://schemas.openxmlformats.org/officeDocument/2006/relationships/image" Target="../media/image7.emf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4" y="-707886"/>
            <a:ext cx="184731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" y="-707886"/>
            <a:ext cx="184731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" y="-707886"/>
            <a:ext cx="184731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4" y="-707886"/>
            <a:ext cx="184731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4" y="-707886"/>
            <a:ext cx="184731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4" y="-707886"/>
            <a:ext cx="184731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4" y="-707886"/>
            <a:ext cx="184731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4" y="-441186"/>
            <a:ext cx="184731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4" y="104882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4" y="174891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4" y="244899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auto">
          <a:xfrm>
            <a:off x="4" y="-441186"/>
            <a:ext cx="184731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4" y="104882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4" y="174891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" y="-441186"/>
            <a:ext cx="184731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" y="104882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" y="174891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1" name="TextBox 2"/>
          <p:cNvSpPr txBox="1">
            <a:spLocks noChangeArrowheads="1"/>
          </p:cNvSpPr>
          <p:nvPr/>
        </p:nvSpPr>
        <p:spPr bwMode="auto">
          <a:xfrm>
            <a:off x="0" y="0"/>
            <a:ext cx="438912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600" b="1" dirty="0" smtClean="0"/>
              <a:t>A novel concept for measuring </a:t>
            </a:r>
          </a:p>
          <a:p>
            <a:pPr algn="ctr"/>
            <a:r>
              <a:rPr lang="en-US" sz="9600" b="1" dirty="0" smtClean="0"/>
              <a:t>seawater inherent optical properties in and out of the water</a:t>
            </a:r>
            <a:endParaRPr lang="en-US" sz="9600" dirty="0"/>
          </a:p>
        </p:txBody>
      </p:sp>
      <p:sp>
        <p:nvSpPr>
          <p:cNvPr id="132" name="TextBox 3"/>
          <p:cNvSpPr txBox="1">
            <a:spLocks noChangeArrowheads="1"/>
          </p:cNvSpPr>
          <p:nvPr/>
        </p:nvSpPr>
        <p:spPr bwMode="auto">
          <a:xfrm>
            <a:off x="2133600" y="2895600"/>
            <a:ext cx="39852600" cy="2054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00" dirty="0"/>
              <a:t>Alina Gainusa </a:t>
            </a:r>
            <a:r>
              <a:rPr lang="en-US" sz="5000" dirty="0" smtClean="0"/>
              <a:t>Bogdan and Emmanuel Boss </a:t>
            </a:r>
          </a:p>
          <a:p>
            <a:pPr algn="ctr">
              <a:lnSpc>
                <a:spcPct val="150000"/>
              </a:lnSpc>
            </a:pPr>
            <a:r>
              <a:rPr lang="en-US" sz="3500" dirty="0" smtClean="0"/>
              <a:t>School of Marine Sciences, University of Maine, Orono, ME, 04469, US </a:t>
            </a:r>
            <a:endParaRPr lang="en-US" sz="3500" dirty="0"/>
          </a:p>
        </p:txBody>
      </p:sp>
      <p:graphicFrame>
        <p:nvGraphicFramePr>
          <p:cNvPr id="140" name="Table 139"/>
          <p:cNvGraphicFramePr>
            <a:graphicFrameLocks noGrp="1"/>
          </p:cNvGraphicFramePr>
          <p:nvPr/>
        </p:nvGraphicFramePr>
        <p:xfrm>
          <a:off x="1295400" y="17325474"/>
          <a:ext cx="10058400" cy="37490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029200"/>
                <a:gridCol w="502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+mn-lt"/>
                        </a:rPr>
                        <a:t>IOP change</a:t>
                      </a:r>
                      <a:endParaRPr lang="en-US" sz="3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+mn-lt"/>
                        </a:rPr>
                        <a:t>Effect on backscattering spot</a:t>
                      </a:r>
                      <a:endParaRPr lang="en-US" sz="3600" dirty="0">
                        <a:latin typeface="+mn-lt"/>
                      </a:endParaRPr>
                    </a:p>
                  </a:txBody>
                  <a:tcPr/>
                </a:tc>
              </a:tr>
              <a:tr h="185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+mn-lt"/>
                        </a:rPr>
                        <a:t>Scattering </a:t>
                      </a:r>
                      <a:endParaRPr lang="en-US" sz="3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+mn-lt"/>
                        </a:rPr>
                        <a:t>Intensity</a:t>
                      </a:r>
                      <a:r>
                        <a:rPr lang="en-US" sz="3600" baseline="0" dirty="0" smtClean="0">
                          <a:latin typeface="+mn-lt"/>
                        </a:rPr>
                        <a:t> </a:t>
                      </a:r>
                      <a:endParaRPr lang="en-US" sz="3600" dirty="0">
                        <a:latin typeface="+mn-lt"/>
                      </a:endParaRPr>
                    </a:p>
                  </a:txBody>
                  <a:tcPr/>
                </a:tc>
              </a:tr>
              <a:tr h="1854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+mn-lt"/>
                        </a:rPr>
                        <a:t>Lateral spread</a:t>
                      </a:r>
                      <a:endParaRPr lang="en-US" sz="3600" dirty="0">
                        <a:latin typeface="+mn-lt"/>
                      </a:endParaRPr>
                    </a:p>
                  </a:txBody>
                  <a:tcPr/>
                </a:tc>
              </a:tr>
              <a:tr h="185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+mn-lt"/>
                        </a:rPr>
                        <a:t>Absorption</a:t>
                      </a:r>
                      <a:endParaRPr lang="en-US" sz="3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+mn-lt"/>
                        </a:rPr>
                        <a:t>Intensity</a:t>
                      </a:r>
                      <a:endParaRPr lang="en-US" sz="3600" dirty="0">
                        <a:latin typeface="+mn-lt"/>
                      </a:endParaRPr>
                    </a:p>
                  </a:txBody>
                  <a:tcPr/>
                </a:tc>
              </a:tr>
              <a:tr h="1854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+mn-lt"/>
                        </a:rPr>
                        <a:t>Lateral spread</a:t>
                      </a:r>
                      <a:endParaRPr lang="en-US" sz="36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30" name="Group 229"/>
          <p:cNvGrpSpPr/>
          <p:nvPr/>
        </p:nvGrpSpPr>
        <p:grpSpPr>
          <a:xfrm>
            <a:off x="12039600" y="8534404"/>
            <a:ext cx="20116800" cy="17089870"/>
            <a:chOff x="12039600" y="8534404"/>
            <a:chExt cx="20116800" cy="17089870"/>
          </a:xfrm>
        </p:grpSpPr>
        <p:sp>
          <p:nvSpPr>
            <p:cNvPr id="319" name="TextBox 318"/>
            <p:cNvSpPr txBox="1"/>
            <p:nvPr/>
          </p:nvSpPr>
          <p:spPr>
            <a:xfrm>
              <a:off x="12192000" y="21869400"/>
              <a:ext cx="19507200" cy="3754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i="1" dirty="0" smtClean="0">
                  <a:solidFill>
                    <a:srgbClr val="000000"/>
                  </a:solidFill>
                </a:rPr>
                <a:t>Figure 3. </a:t>
              </a:r>
              <a:r>
                <a:rPr lang="en-US" sz="3400" i="1" dirty="0" smtClean="0"/>
                <a:t>Sketch of the proposed sensor, with typical modeled measurement. A collimated light beam is shone into the water and the backscattered light intensity is retrieved as a function of distance from the center of illumination by three concentric </a:t>
              </a:r>
              <a:r>
                <a:rPr lang="en-US" sz="3400" i="1" dirty="0" err="1" smtClean="0"/>
                <a:t>photodetector</a:t>
              </a:r>
              <a:r>
                <a:rPr lang="en-US" sz="3400" i="1" dirty="0" smtClean="0"/>
                <a:t> rings. The signal is described by the integrated detected photon count within each ring as a function of the distance from the center. The final signal descriptors are calculated on the basis of the cumulative photon count within each radius. </a:t>
              </a:r>
            </a:p>
            <a:p>
              <a:r>
                <a:rPr lang="en-US" sz="3400" i="1" dirty="0" smtClean="0"/>
                <a:t>The total detected photon count, D, is an indicator of the retrieved intensity; the geometry parameter, </a:t>
              </a:r>
              <a:r>
                <a:rPr lang="el-GR" sz="3400" i="1" dirty="0" smtClean="0"/>
                <a:t>α</a:t>
              </a:r>
              <a:r>
                <a:rPr lang="en-US" sz="3400" i="1" dirty="0" smtClean="0"/>
                <a:t>, is a measure of the lateral spread of detected light.</a:t>
              </a:r>
              <a:endParaRPr lang="en-US" sz="3400" i="1" dirty="0"/>
            </a:p>
          </p:txBody>
        </p:sp>
        <p:grpSp>
          <p:nvGrpSpPr>
            <p:cNvPr id="227" name="Group 226"/>
            <p:cNvGrpSpPr/>
            <p:nvPr/>
          </p:nvGrpSpPr>
          <p:grpSpPr>
            <a:xfrm>
              <a:off x="12039600" y="8534404"/>
              <a:ext cx="19808075" cy="7391834"/>
              <a:chOff x="12039600" y="8534404"/>
              <a:chExt cx="19808075" cy="7391834"/>
            </a:xfrm>
          </p:grpSpPr>
          <p:cxnSp>
            <p:nvCxnSpPr>
              <p:cNvPr id="205" name="Straight Arrow Connector 87"/>
              <p:cNvCxnSpPr>
                <a:cxnSpLocks noChangeAspect="1"/>
              </p:cNvCxnSpPr>
              <p:nvPr/>
            </p:nvCxnSpPr>
            <p:spPr bwMode="auto">
              <a:xfrm rot="5400000">
                <a:off x="28212160" y="15115747"/>
                <a:ext cx="1309255" cy="3897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 type="triangle" w="lg" len="lg"/>
              </a:ln>
            </p:spPr>
          </p:cxnSp>
          <p:cxnSp>
            <p:nvCxnSpPr>
              <p:cNvPr id="216" name="Straight Arrow Connector 97"/>
              <p:cNvCxnSpPr>
                <a:cxnSpLocks noChangeShapeType="1"/>
              </p:cNvCxnSpPr>
              <p:nvPr/>
            </p:nvCxnSpPr>
            <p:spPr bwMode="auto">
              <a:xfrm>
                <a:off x="17445896" y="9052651"/>
                <a:ext cx="2431469" cy="3897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 type="triangle" w="lg" len="lg"/>
              </a:ln>
            </p:spPr>
          </p:cxnSp>
          <p:grpSp>
            <p:nvGrpSpPr>
              <p:cNvPr id="224" name="Group 223"/>
              <p:cNvGrpSpPr/>
              <p:nvPr/>
            </p:nvGrpSpPr>
            <p:grpSpPr>
              <a:xfrm>
                <a:off x="19316257" y="8534404"/>
                <a:ext cx="7481444" cy="6386514"/>
                <a:chOff x="19316257" y="8534404"/>
                <a:chExt cx="7481444" cy="6386514"/>
              </a:xfrm>
            </p:grpSpPr>
            <p:cxnSp>
              <p:nvCxnSpPr>
                <p:cNvPr id="266" name="Straight Connector 265"/>
                <p:cNvCxnSpPr/>
                <p:nvPr/>
              </p:nvCxnSpPr>
              <p:spPr bwMode="auto">
                <a:xfrm>
                  <a:off x="22230902" y="11702333"/>
                  <a:ext cx="11690" cy="24431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7" name="Straight Connector 266"/>
                <p:cNvCxnSpPr/>
                <p:nvPr/>
              </p:nvCxnSpPr>
              <p:spPr bwMode="auto">
                <a:xfrm>
                  <a:off x="20099470" y="11671160"/>
                  <a:ext cx="15586" cy="24431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8" name="TextBox 125"/>
                <p:cNvSpPr txBox="1">
                  <a:spLocks noChangeArrowheads="1"/>
                </p:cNvSpPr>
                <p:nvPr/>
              </p:nvSpPr>
              <p:spPr bwMode="auto">
                <a:xfrm>
                  <a:off x="19316257" y="8534404"/>
                  <a:ext cx="6172191" cy="8299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4800" b="1" kern="0" dirty="0">
                      <a:solidFill>
                        <a:sysClr val="windowText" lastClr="000000"/>
                      </a:solidFill>
                      <a:latin typeface="+mn-lt"/>
                    </a:rPr>
                    <a:t>Top view</a:t>
                  </a:r>
                </a:p>
              </p:txBody>
            </p:sp>
            <p:sp>
              <p:nvSpPr>
                <p:cNvPr id="269" name="TextBox 86"/>
                <p:cNvSpPr txBox="1">
                  <a:spLocks noChangeArrowheads="1"/>
                </p:cNvSpPr>
                <p:nvPr/>
              </p:nvSpPr>
              <p:spPr bwMode="auto">
                <a:xfrm>
                  <a:off x="19959193" y="14098737"/>
                  <a:ext cx="3740722" cy="76762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en-US" sz="4400" dirty="0">
                      <a:latin typeface="Calibri" pitchFamily="34" charset="0"/>
                    </a:rPr>
                    <a:t>R = 3.1 cm</a:t>
                  </a:r>
                </a:p>
              </p:txBody>
            </p:sp>
            <p:sp>
              <p:nvSpPr>
                <p:cNvPr id="270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23244015" y="14153289"/>
                  <a:ext cx="3553686" cy="76762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l-GR" sz="4400" dirty="0">
                      <a:latin typeface="Calibri" pitchFamily="34" charset="0"/>
                      <a:cs typeface="Microsoft Sans Serif" pitchFamily="34" charset="0"/>
                    </a:rPr>
                    <a:t>Δ</a:t>
                  </a:r>
                  <a:r>
                    <a:rPr lang="en-US" sz="4400" dirty="0">
                      <a:latin typeface="Calibri" pitchFamily="34" charset="0"/>
                    </a:rPr>
                    <a:t>r = 1 cm</a:t>
                  </a:r>
                </a:p>
              </p:txBody>
            </p:sp>
            <p:cxnSp>
              <p:nvCxnSpPr>
                <p:cNvPr id="271" name="Straight Connector 8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0033228" y="13993529"/>
                  <a:ext cx="155864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2" name="Straight Connector 84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2164660" y="13993529"/>
                  <a:ext cx="155864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3" name="Straight Arrow Connector 85"/>
                <p:cNvCxnSpPr>
                  <a:cxnSpLocks noChangeShapeType="1"/>
                </p:cNvCxnSpPr>
                <p:nvPr/>
              </p:nvCxnSpPr>
              <p:spPr bwMode="auto">
                <a:xfrm>
                  <a:off x="20111160" y="13993529"/>
                  <a:ext cx="2131432" cy="3897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 type="arrow" w="med" len="sm"/>
                  <a:tailEnd type="arrow" w="med" len="sm"/>
                </a:ln>
              </p:spPr>
            </p:cxnSp>
            <p:cxnSp>
              <p:nvCxnSpPr>
                <p:cNvPr id="274" name="Straight Connector 273"/>
                <p:cNvCxnSpPr/>
                <p:nvPr/>
              </p:nvCxnSpPr>
              <p:spPr bwMode="auto">
                <a:xfrm>
                  <a:off x="23653156" y="11671160"/>
                  <a:ext cx="11690" cy="24431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5" name="Straight Connector 274"/>
                <p:cNvCxnSpPr/>
                <p:nvPr/>
              </p:nvCxnSpPr>
              <p:spPr bwMode="auto">
                <a:xfrm>
                  <a:off x="24331162" y="11671160"/>
                  <a:ext cx="15586" cy="24431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6" name="Straight Arrow Connector 85"/>
                <p:cNvCxnSpPr>
                  <a:cxnSpLocks noChangeShapeType="1"/>
                </p:cNvCxnSpPr>
                <p:nvPr/>
              </p:nvCxnSpPr>
              <p:spPr bwMode="auto">
                <a:xfrm>
                  <a:off x="23676536" y="13993529"/>
                  <a:ext cx="674109" cy="3897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 type="arrow" w="med" len="sm"/>
                  <a:tailEnd type="arrow" w="med" len="sm"/>
                </a:ln>
              </p:spPr>
            </p:cxnSp>
            <p:sp>
              <p:nvSpPr>
                <p:cNvPr id="277" name="Oval 276"/>
                <p:cNvSpPr>
                  <a:spLocks noChangeAspect="1"/>
                </p:cNvSpPr>
                <p:nvPr/>
              </p:nvSpPr>
              <p:spPr bwMode="auto">
                <a:xfrm>
                  <a:off x="21471068" y="10899635"/>
                  <a:ext cx="1507979" cy="1507981"/>
                </a:xfrm>
                <a:prstGeom prst="ellipse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78" name="Oval 277"/>
                <p:cNvSpPr>
                  <a:spLocks noChangeAspect="1"/>
                </p:cNvSpPr>
                <p:nvPr/>
              </p:nvSpPr>
              <p:spPr bwMode="auto">
                <a:xfrm>
                  <a:off x="22133488" y="11562056"/>
                  <a:ext cx="179243" cy="179243"/>
                </a:xfrm>
                <a:prstGeom prst="ellipse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79" name="Oval 278"/>
                <p:cNvSpPr>
                  <a:spLocks noChangeAspect="1"/>
                </p:cNvSpPr>
                <p:nvPr/>
              </p:nvSpPr>
              <p:spPr bwMode="auto">
                <a:xfrm>
                  <a:off x="20793062" y="10221628"/>
                  <a:ext cx="2863990" cy="2863995"/>
                </a:xfrm>
                <a:prstGeom prst="ellipse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80" name="Oval 279"/>
                <p:cNvSpPr>
                  <a:spLocks noChangeAspect="1"/>
                </p:cNvSpPr>
                <p:nvPr/>
              </p:nvSpPr>
              <p:spPr bwMode="auto">
                <a:xfrm>
                  <a:off x="22180247" y="11608815"/>
                  <a:ext cx="89621" cy="89622"/>
                </a:xfrm>
                <a:prstGeom prst="ellipse">
                  <a:avLst/>
                </a:prstGeom>
                <a:solidFill>
                  <a:srgbClr val="FF000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81" name="Oval 280"/>
                <p:cNvSpPr>
                  <a:spLocks noChangeAspect="1"/>
                </p:cNvSpPr>
                <p:nvPr/>
              </p:nvSpPr>
              <p:spPr bwMode="auto">
                <a:xfrm>
                  <a:off x="20103367" y="9535828"/>
                  <a:ext cx="4220002" cy="4220009"/>
                </a:xfrm>
                <a:prstGeom prst="ellipse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cxnSp>
              <p:nvCxnSpPr>
                <p:cNvPr id="282" name="Straight Connector 8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3586914" y="13989632"/>
                  <a:ext cx="155864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83" name="Straight Connector 84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4264920" y="14001322"/>
                  <a:ext cx="155864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226" name="Group 225"/>
              <p:cNvGrpSpPr/>
              <p:nvPr/>
            </p:nvGrpSpPr>
            <p:grpSpPr>
              <a:xfrm>
                <a:off x="25675484" y="8534404"/>
                <a:ext cx="6172191" cy="5178570"/>
                <a:chOff x="25675484" y="8534404"/>
                <a:chExt cx="6172191" cy="5178570"/>
              </a:xfrm>
            </p:grpSpPr>
            <p:pic>
              <p:nvPicPr>
                <p:cNvPr id="204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6610664" y="9469586"/>
                  <a:ext cx="4488866" cy="42433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84" name="TextBox 125"/>
                <p:cNvSpPr txBox="1">
                  <a:spLocks noChangeArrowheads="1"/>
                </p:cNvSpPr>
                <p:nvPr/>
              </p:nvSpPr>
              <p:spPr bwMode="auto">
                <a:xfrm>
                  <a:off x="25675484" y="8534404"/>
                  <a:ext cx="6172191" cy="8299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eaLnBrk="1" hangingPunct="1"/>
                  <a:r>
                    <a:rPr lang="en-US" sz="4800" b="1" dirty="0">
                      <a:solidFill>
                        <a:srgbClr val="000000"/>
                      </a:solidFill>
                      <a:latin typeface="+mn-lt"/>
                    </a:rPr>
                    <a:t>Typical signal</a:t>
                  </a:r>
                </a:p>
              </p:txBody>
            </p:sp>
          </p:grpSp>
          <p:grpSp>
            <p:nvGrpSpPr>
              <p:cNvPr id="225" name="Group 224"/>
              <p:cNvGrpSpPr/>
              <p:nvPr/>
            </p:nvGrpSpPr>
            <p:grpSpPr>
              <a:xfrm>
                <a:off x="12039600" y="8546094"/>
                <a:ext cx="7239000" cy="7380144"/>
                <a:chOff x="12039600" y="8546094"/>
                <a:chExt cx="7239000" cy="7380144"/>
              </a:xfrm>
            </p:grpSpPr>
            <p:sp>
              <p:nvSpPr>
                <p:cNvPr id="197" name="TextBox 164"/>
                <p:cNvSpPr txBox="1">
                  <a:spLocks noChangeArrowheads="1"/>
                </p:cNvSpPr>
                <p:nvPr/>
              </p:nvSpPr>
              <p:spPr bwMode="auto">
                <a:xfrm>
                  <a:off x="12039600" y="10153473"/>
                  <a:ext cx="1981200" cy="120032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3600" kern="0" dirty="0" smtClean="0">
                      <a:solidFill>
                        <a:sysClr val="windowText" lastClr="000000"/>
                      </a:solidFill>
                      <a:latin typeface="+mn-lt"/>
                    </a:rPr>
                    <a:t>photon detected</a:t>
                  </a:r>
                  <a:endParaRPr lang="en-US" sz="3600" kern="0" dirty="0">
                    <a:solidFill>
                      <a:sysClr val="windowText" lastClr="000000"/>
                    </a:solidFill>
                    <a:latin typeface="+mn-lt"/>
                  </a:endParaRPr>
                </a:p>
              </p:txBody>
            </p:sp>
            <p:cxnSp>
              <p:nvCxnSpPr>
                <p:cNvPr id="217" name="Straight Connector 58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13257066" y="15470337"/>
                  <a:ext cx="2119742" cy="455901"/>
                </a:xfrm>
                <a:prstGeom prst="line">
                  <a:avLst/>
                </a:prstGeom>
                <a:noFill/>
                <a:ln w="254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34" name="Straight Connector 60"/>
                <p:cNvCxnSpPr>
                  <a:cxnSpLocks noChangeShapeType="1"/>
                </p:cNvCxnSpPr>
                <p:nvPr/>
              </p:nvCxnSpPr>
              <p:spPr bwMode="auto">
                <a:xfrm>
                  <a:off x="14796218" y="11519193"/>
                  <a:ext cx="806593" cy="810491"/>
                </a:xfrm>
                <a:prstGeom prst="line">
                  <a:avLst/>
                </a:prstGeom>
                <a:noFill/>
                <a:ln w="254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35" name="Straight Connector 6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4122107" y="12656999"/>
                  <a:ext cx="1815812" cy="1145596"/>
                </a:xfrm>
                <a:prstGeom prst="line">
                  <a:avLst/>
                </a:prstGeom>
                <a:noFill/>
                <a:ln w="254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49" name="Straight Connector 62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12840130" y="12532308"/>
                  <a:ext cx="2287299" cy="942974"/>
                </a:xfrm>
                <a:prstGeom prst="line">
                  <a:avLst/>
                </a:prstGeom>
                <a:noFill/>
                <a:ln w="254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" name="Straight Connector 63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13518137" y="11484124"/>
                  <a:ext cx="374073" cy="374072"/>
                </a:xfrm>
                <a:prstGeom prst="line">
                  <a:avLst/>
                </a:prstGeom>
                <a:noFill/>
                <a:ln w="254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7" name="Straight Connector 64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3853243" y="12134855"/>
                  <a:ext cx="1546947" cy="339003"/>
                </a:xfrm>
                <a:prstGeom prst="line">
                  <a:avLst/>
                </a:prstGeom>
                <a:noFill/>
                <a:ln w="254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8" name="Straight Connector 65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13728551" y="13806493"/>
                  <a:ext cx="2392507" cy="935180"/>
                </a:xfrm>
                <a:prstGeom prst="line">
                  <a:avLst/>
                </a:prstGeom>
                <a:noFill/>
                <a:ln w="254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9" name="Straight Connector 66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13966243" y="12376444"/>
                  <a:ext cx="2556164" cy="876732"/>
                </a:xfrm>
                <a:prstGeom prst="line">
                  <a:avLst/>
                </a:prstGeom>
                <a:noFill/>
                <a:ln w="254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0" name="Straight Connector 67"/>
                <p:cNvCxnSpPr>
                  <a:cxnSpLocks noChangeShapeType="1"/>
                </p:cNvCxnSpPr>
                <p:nvPr/>
              </p:nvCxnSpPr>
              <p:spPr bwMode="auto">
                <a:xfrm>
                  <a:off x="15669053" y="14094840"/>
                  <a:ext cx="1211838" cy="541626"/>
                </a:xfrm>
                <a:prstGeom prst="line">
                  <a:avLst/>
                </a:prstGeom>
                <a:noFill/>
                <a:ln w="254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1" name="Straight Connector 68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15906743" y="13522041"/>
                  <a:ext cx="2088573" cy="136380"/>
                </a:xfrm>
                <a:prstGeom prst="line">
                  <a:avLst/>
                </a:prstGeom>
                <a:noFill/>
                <a:ln w="254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sp>
              <p:nvSpPr>
                <p:cNvPr id="262" name="Flowchart: Direct Access Storage 261"/>
                <p:cNvSpPr>
                  <a:spLocks noChangeArrowheads="1"/>
                </p:cNvSpPr>
                <p:nvPr/>
              </p:nvSpPr>
              <p:spPr bwMode="auto">
                <a:xfrm rot="5400000">
                  <a:off x="14535146" y="7794055"/>
                  <a:ext cx="537730" cy="4309623"/>
                </a:xfrm>
                <a:prstGeom prst="flowChartMagneticDrum">
                  <a:avLst/>
                </a:prstGeom>
                <a:gradFill rotWithShape="1">
                  <a:gsLst>
                    <a:gs pos="0">
                      <a:srgbClr val="7F7F7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1"/>
                </a:gra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89438" eaLnBrk="1" hangingPunct="1">
                    <a:defRPr/>
                  </a:pPr>
                  <a:endParaRPr lang="en-US" sz="8600" ker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cxnSp>
              <p:nvCxnSpPr>
                <p:cNvPr id="263" name="Straight Connector 57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13249272" y="10677530"/>
                  <a:ext cx="1453429" cy="187036"/>
                </a:xfrm>
                <a:prstGeom prst="line">
                  <a:avLst/>
                </a:prstGeom>
                <a:noFill/>
                <a:ln w="254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sp>
              <p:nvSpPr>
                <p:cNvPr id="264" name="TextBox 125"/>
                <p:cNvSpPr txBox="1">
                  <a:spLocks noChangeArrowheads="1"/>
                </p:cNvSpPr>
                <p:nvPr/>
              </p:nvSpPr>
              <p:spPr bwMode="auto">
                <a:xfrm>
                  <a:off x="12957029" y="8546094"/>
                  <a:ext cx="3740722" cy="8299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eaLnBrk="1" hangingPunct="1"/>
                  <a:r>
                    <a:rPr lang="en-US" sz="4800" b="1" dirty="0">
                      <a:latin typeface="+mn-lt"/>
                    </a:rPr>
                    <a:t>Side view</a:t>
                  </a:r>
                </a:p>
              </p:txBody>
            </p:sp>
            <p:cxnSp>
              <p:nvCxnSpPr>
                <p:cNvPr id="285" name="Straight Connector 73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14083141" y="10786634"/>
                  <a:ext cx="1484601" cy="0"/>
                </a:xfrm>
                <a:prstGeom prst="line">
                  <a:avLst/>
                </a:prstGeom>
                <a:noFill/>
                <a:ln w="25400" algn="ctr">
                  <a:solidFill>
                    <a:srgbClr val="FF0000"/>
                  </a:solidFill>
                  <a:round/>
                  <a:headEnd/>
                  <a:tailEnd type="stealth" w="lg" len="lg"/>
                </a:ln>
              </p:spPr>
            </p:cxnSp>
            <p:sp>
              <p:nvSpPr>
                <p:cNvPr id="196" name="TextBox 164"/>
                <p:cNvSpPr txBox="1">
                  <a:spLocks noChangeArrowheads="1"/>
                </p:cNvSpPr>
                <p:nvPr/>
              </p:nvSpPr>
              <p:spPr bwMode="auto">
                <a:xfrm>
                  <a:off x="14630400" y="10134602"/>
                  <a:ext cx="3505200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3600" kern="0" dirty="0" smtClean="0">
                      <a:solidFill>
                        <a:sysClr val="windowText" lastClr="000000"/>
                      </a:solidFill>
                      <a:latin typeface="+mn-lt"/>
                    </a:rPr>
                    <a:t>photon emitted</a:t>
                  </a:r>
                  <a:endParaRPr lang="en-US" sz="3600" kern="0" dirty="0">
                    <a:solidFill>
                      <a:sysClr val="windowText" lastClr="000000"/>
                    </a:solidFill>
                    <a:latin typeface="+mn-lt"/>
                  </a:endParaRPr>
                </a:p>
              </p:txBody>
            </p:sp>
            <p:sp>
              <p:nvSpPr>
                <p:cNvPr id="199" name="TextBox 164"/>
                <p:cNvSpPr txBox="1">
                  <a:spLocks noChangeArrowheads="1"/>
                </p:cNvSpPr>
                <p:nvPr/>
              </p:nvSpPr>
              <p:spPr bwMode="auto">
                <a:xfrm>
                  <a:off x="15011400" y="14478002"/>
                  <a:ext cx="3886200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3600" kern="0" dirty="0" smtClean="0">
                      <a:solidFill>
                        <a:sysClr val="windowText" lastClr="000000"/>
                      </a:solidFill>
                      <a:latin typeface="+mn-lt"/>
                    </a:rPr>
                    <a:t>photon scattered</a:t>
                  </a:r>
                  <a:endParaRPr lang="en-US" sz="3600" kern="0" dirty="0">
                    <a:solidFill>
                      <a:sysClr val="windowText" lastClr="000000"/>
                    </a:solidFill>
                    <a:latin typeface="+mn-lt"/>
                  </a:endParaRPr>
                </a:p>
              </p:txBody>
            </p:sp>
            <p:sp>
              <p:nvSpPr>
                <p:cNvPr id="200" name="TextBox 164"/>
                <p:cNvSpPr txBox="1">
                  <a:spLocks noChangeArrowheads="1"/>
                </p:cNvSpPr>
                <p:nvPr/>
              </p:nvSpPr>
              <p:spPr bwMode="auto">
                <a:xfrm>
                  <a:off x="15468600" y="12002871"/>
                  <a:ext cx="3810000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3600" kern="0" dirty="0" smtClean="0">
                      <a:solidFill>
                        <a:sysClr val="windowText" lastClr="000000"/>
                      </a:solidFill>
                      <a:latin typeface="+mn-lt"/>
                    </a:rPr>
                    <a:t>photon absorbed</a:t>
                  </a:r>
                  <a:endParaRPr lang="en-US" sz="3600" kern="0" dirty="0">
                    <a:solidFill>
                      <a:sysClr val="windowText" lastClr="000000"/>
                    </a:solidFill>
                    <a:latin typeface="+mn-lt"/>
                  </a:endParaRPr>
                </a:p>
              </p:txBody>
            </p:sp>
          </p:grpSp>
          <p:cxnSp>
            <p:nvCxnSpPr>
              <p:cNvPr id="206" name="Straight Arrow Connector 132"/>
              <p:cNvCxnSpPr>
                <a:cxnSpLocks noChangeShapeType="1"/>
              </p:cNvCxnSpPr>
              <p:nvPr/>
            </p:nvCxnSpPr>
            <p:spPr bwMode="auto">
              <a:xfrm>
                <a:off x="24841200" y="11675057"/>
                <a:ext cx="1870361" cy="3897"/>
              </a:xfrm>
              <a:prstGeom prst="straightConnector1">
                <a:avLst/>
              </a:prstGeom>
              <a:noFill/>
              <a:ln w="31750" algn="ctr">
                <a:solidFill>
                  <a:schemeClr val="tx1"/>
                </a:solidFill>
                <a:prstDash val="sysDash"/>
                <a:round/>
                <a:headEnd/>
                <a:tailEnd type="triangle" w="lg" len="lg"/>
              </a:ln>
            </p:spPr>
          </p:cxnSp>
        </p:grpSp>
        <p:grpSp>
          <p:nvGrpSpPr>
            <p:cNvPr id="229" name="Group 228"/>
            <p:cNvGrpSpPr/>
            <p:nvPr/>
          </p:nvGrpSpPr>
          <p:grpSpPr>
            <a:xfrm>
              <a:off x="13182600" y="16132757"/>
              <a:ext cx="18973800" cy="5509781"/>
              <a:chOff x="13182600" y="16132757"/>
              <a:chExt cx="18973800" cy="5509781"/>
            </a:xfrm>
          </p:grpSpPr>
          <p:grpSp>
            <p:nvGrpSpPr>
              <p:cNvPr id="219" name="Group 218"/>
              <p:cNvGrpSpPr/>
              <p:nvPr/>
            </p:nvGrpSpPr>
            <p:grpSpPr>
              <a:xfrm>
                <a:off x="25240795" y="16132757"/>
                <a:ext cx="6915605" cy="5509781"/>
                <a:chOff x="25316999" y="16132757"/>
                <a:chExt cx="6915605" cy="5509781"/>
              </a:xfrm>
            </p:grpSpPr>
            <p:pic>
              <p:nvPicPr>
                <p:cNvPr id="201" name="Picture 3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6122451" y="16464370"/>
                  <a:ext cx="6110153" cy="46634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203" name="TextBox 202"/>
                <p:cNvSpPr txBox="1"/>
                <p:nvPr/>
              </p:nvSpPr>
              <p:spPr bwMode="auto">
                <a:xfrm rot="16200000">
                  <a:off x="23364805" y="18084951"/>
                  <a:ext cx="5104535" cy="1200148"/>
                </a:xfrm>
                <a:prstGeom prst="rect">
                  <a:avLst/>
                </a:prstGeom>
                <a:solidFill>
                  <a:srgbClr val="FFFFFF"/>
                </a:solidFill>
              </p:spPr>
              <p:txBody>
                <a:bodyPr wrap="square">
                  <a:spAutoFit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3600" kern="0" dirty="0">
                      <a:solidFill>
                        <a:sysClr val="windowText" lastClr="000000"/>
                      </a:solidFill>
                      <a:latin typeface="+mn-lt"/>
                    </a:rPr>
                    <a:t> (Detected/incident) photon </a:t>
                  </a:r>
                  <a:r>
                    <a:rPr lang="en-US" sz="3600" kern="0" dirty="0" smtClean="0">
                      <a:solidFill>
                        <a:sysClr val="windowText" lastClr="000000"/>
                      </a:solidFill>
                      <a:latin typeface="+mn-lt"/>
                    </a:rPr>
                    <a:t>count</a:t>
                  </a:r>
                  <a:endParaRPr lang="en-US" sz="3600" kern="0" dirty="0">
                    <a:solidFill>
                      <a:sysClr val="windowText" lastClr="000000"/>
                    </a:solidFill>
                    <a:latin typeface="+mn-lt"/>
                  </a:endParaRPr>
                </a:p>
              </p:txBody>
            </p:sp>
            <p:sp>
              <p:nvSpPr>
                <p:cNvPr id="210" name="TextBox 164"/>
                <p:cNvSpPr txBox="1">
                  <a:spLocks noChangeArrowheads="1"/>
                </p:cNvSpPr>
                <p:nvPr/>
              </p:nvSpPr>
              <p:spPr bwMode="auto">
                <a:xfrm>
                  <a:off x="27280877" y="20933358"/>
                  <a:ext cx="3884896" cy="7091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4000" kern="0" dirty="0">
                      <a:solidFill>
                        <a:sysClr val="windowText" lastClr="000000"/>
                      </a:solidFill>
                      <a:latin typeface="+mn-lt"/>
                    </a:rPr>
                    <a:t> </a:t>
                  </a:r>
                  <a:r>
                    <a:rPr lang="en-US" sz="3600" kern="0" dirty="0">
                      <a:solidFill>
                        <a:sysClr val="windowText" lastClr="000000"/>
                      </a:solidFill>
                      <a:latin typeface="+mn-lt"/>
                    </a:rPr>
                    <a:t>r [m]</a:t>
                  </a:r>
                </a:p>
              </p:txBody>
            </p:sp>
          </p:grpSp>
          <p:cxnSp>
            <p:nvCxnSpPr>
              <p:cNvPr id="306" name="Straight Arrow Connector 97"/>
              <p:cNvCxnSpPr>
                <a:cxnSpLocks noChangeShapeType="1"/>
              </p:cNvCxnSpPr>
              <p:nvPr/>
            </p:nvCxnSpPr>
            <p:spPr bwMode="auto">
              <a:xfrm>
                <a:off x="24231600" y="18646482"/>
                <a:ext cx="914400" cy="3897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 type="triangle" w="lg" len="lg"/>
                <a:tailEnd type="none" w="lg" len="lg"/>
              </a:ln>
            </p:spPr>
          </p:cxnSp>
          <p:grpSp>
            <p:nvGrpSpPr>
              <p:cNvPr id="317" name="Group 316"/>
              <p:cNvGrpSpPr/>
              <p:nvPr/>
            </p:nvGrpSpPr>
            <p:grpSpPr>
              <a:xfrm>
                <a:off x="13182600" y="16287750"/>
                <a:ext cx="3352800" cy="4895850"/>
                <a:chOff x="13335000" y="16154400"/>
                <a:chExt cx="3352800" cy="4895850"/>
              </a:xfrm>
            </p:grpSpPr>
            <p:grpSp>
              <p:nvGrpSpPr>
                <p:cNvPr id="312" name="Group 311"/>
                <p:cNvGrpSpPr/>
                <p:nvPr/>
              </p:nvGrpSpPr>
              <p:grpSpPr>
                <a:xfrm>
                  <a:off x="13335000" y="16154400"/>
                  <a:ext cx="3352800" cy="1963055"/>
                  <a:chOff x="12115800" y="23335345"/>
                  <a:chExt cx="3352800" cy="1963055"/>
                </a:xfrm>
              </p:grpSpPr>
              <p:sp>
                <p:nvSpPr>
                  <p:cNvPr id="310" name="Rounded Rectangle 309"/>
                  <p:cNvSpPr/>
                  <p:nvPr/>
                </p:nvSpPr>
                <p:spPr>
                  <a:xfrm>
                    <a:off x="12115800" y="23469600"/>
                    <a:ext cx="3276600" cy="1828800"/>
                  </a:xfrm>
                  <a:prstGeom prst="roundRect">
                    <a:avLst/>
                  </a:prstGeom>
                  <a:solidFill>
                    <a:srgbClr val="FCF6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1" name="TextBox 310"/>
                  <p:cNvSpPr txBox="1"/>
                  <p:nvPr/>
                </p:nvSpPr>
                <p:spPr>
                  <a:xfrm>
                    <a:off x="12115800" y="23335345"/>
                    <a:ext cx="3352800" cy="193899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:r>
                      <a:rPr lang="en-US" sz="4000" b="1" dirty="0" smtClean="0"/>
                      <a:t>D (Intensity)</a:t>
                    </a:r>
                  </a:p>
                  <a:p>
                    <a:pPr>
                      <a:lnSpc>
                        <a:spcPct val="150000"/>
                      </a:lnSpc>
                    </a:pPr>
                    <a:r>
                      <a:rPr lang="el-GR" sz="4000" b="1" dirty="0" smtClean="0"/>
                      <a:t>α</a:t>
                    </a:r>
                    <a:r>
                      <a:rPr lang="en-US" sz="4000" b="1" dirty="0" smtClean="0"/>
                      <a:t> (Geometry)</a:t>
                    </a:r>
                    <a:endParaRPr lang="en-US" sz="4000" b="1" dirty="0"/>
                  </a:p>
                </p:txBody>
              </p:sp>
            </p:grpSp>
            <p:grpSp>
              <p:nvGrpSpPr>
                <p:cNvPr id="315" name="Group 314"/>
                <p:cNvGrpSpPr/>
                <p:nvPr/>
              </p:nvGrpSpPr>
              <p:grpSpPr>
                <a:xfrm>
                  <a:off x="13335000" y="19111258"/>
                  <a:ext cx="3200400" cy="1938992"/>
                  <a:chOff x="11963400" y="21259800"/>
                  <a:chExt cx="3200400" cy="1938992"/>
                </a:xfrm>
              </p:grpSpPr>
              <p:sp>
                <p:nvSpPr>
                  <p:cNvPr id="313" name="Rounded Rectangle 312"/>
                  <p:cNvSpPr/>
                  <p:nvPr/>
                </p:nvSpPr>
                <p:spPr>
                  <a:xfrm>
                    <a:off x="11963400" y="21336000"/>
                    <a:ext cx="3200400" cy="1828800"/>
                  </a:xfrm>
                  <a:prstGeom prst="roundRect">
                    <a:avLst/>
                  </a:prstGeom>
                  <a:solidFill>
                    <a:srgbClr val="FCF6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4" name="TextBox 313"/>
                  <p:cNvSpPr txBox="1"/>
                  <p:nvPr/>
                </p:nvSpPr>
                <p:spPr>
                  <a:xfrm>
                    <a:off x="12115800" y="21259800"/>
                    <a:ext cx="3048000" cy="193899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:r>
                      <a:rPr lang="en-US" sz="4000" b="1" dirty="0" smtClean="0"/>
                      <a:t>Scattering</a:t>
                    </a:r>
                  </a:p>
                  <a:p>
                    <a:pPr>
                      <a:lnSpc>
                        <a:spcPct val="150000"/>
                      </a:lnSpc>
                    </a:pPr>
                    <a:r>
                      <a:rPr lang="en-US" sz="4000" b="1" dirty="0" smtClean="0"/>
                      <a:t>Absorption</a:t>
                    </a:r>
                    <a:endParaRPr lang="en-US" sz="4000" b="1" dirty="0"/>
                  </a:p>
                </p:txBody>
              </p:sp>
            </p:grpSp>
            <p:sp>
              <p:nvSpPr>
                <p:cNvPr id="316" name="Right Arrow 315"/>
                <p:cNvSpPr/>
                <p:nvPr/>
              </p:nvSpPr>
              <p:spPr bwMode="auto">
                <a:xfrm rot="5400000">
                  <a:off x="14433331" y="18421350"/>
                  <a:ext cx="1066800" cy="457200"/>
                </a:xfrm>
                <a:prstGeom prst="rightArrow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389438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8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cxnSp>
            <p:nvCxnSpPr>
              <p:cNvPr id="320" name="Straight Arrow Connector 97"/>
              <p:cNvCxnSpPr>
                <a:cxnSpLocks noChangeShapeType="1"/>
              </p:cNvCxnSpPr>
              <p:nvPr/>
            </p:nvCxnSpPr>
            <p:spPr bwMode="auto">
              <a:xfrm>
                <a:off x="16535400" y="18646053"/>
                <a:ext cx="914400" cy="3897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 type="triangle" w="lg" len="lg"/>
                <a:tailEnd type="none" w="lg" len="lg"/>
              </a:ln>
            </p:spPr>
          </p:cxnSp>
          <p:grpSp>
            <p:nvGrpSpPr>
              <p:cNvPr id="330" name="Group 329"/>
              <p:cNvGrpSpPr/>
              <p:nvPr/>
            </p:nvGrpSpPr>
            <p:grpSpPr>
              <a:xfrm>
                <a:off x="17621163" y="16208082"/>
                <a:ext cx="6686637" cy="5379898"/>
                <a:chOff x="17925963" y="16208082"/>
                <a:chExt cx="6686637" cy="5379898"/>
              </a:xfrm>
            </p:grpSpPr>
            <p:grpSp>
              <p:nvGrpSpPr>
                <p:cNvPr id="305" name="Group 304"/>
                <p:cNvGrpSpPr/>
                <p:nvPr/>
              </p:nvGrpSpPr>
              <p:grpSpPr>
                <a:xfrm>
                  <a:off x="17925963" y="16208082"/>
                  <a:ext cx="6686637" cy="5379898"/>
                  <a:chOff x="17925963" y="16208082"/>
                  <a:chExt cx="6686637" cy="5379898"/>
                </a:xfrm>
              </p:grpSpPr>
              <p:pic>
                <p:nvPicPr>
                  <p:cNvPr id="12" name="Picture 17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 l="11533" t="12012" r="9830" b="12735"/>
                  <a:stretch>
                    <a:fillRect/>
                  </a:stretch>
                </p:blipFill>
                <p:spPr bwMode="auto">
                  <a:xfrm>
                    <a:off x="18897600" y="16208082"/>
                    <a:ext cx="5715000" cy="49530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sp>
                <p:nvSpPr>
                  <p:cNvPr id="303" name="TextBox 16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735800" y="20878800"/>
                    <a:ext cx="3884896" cy="70918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4000" kern="0" dirty="0">
                        <a:solidFill>
                          <a:sysClr val="windowText" lastClr="000000"/>
                        </a:solidFill>
                        <a:latin typeface="+mn-lt"/>
                      </a:rPr>
                      <a:t> </a:t>
                    </a:r>
                    <a:r>
                      <a:rPr lang="en-US" sz="3600" kern="0" dirty="0">
                        <a:solidFill>
                          <a:sysClr val="windowText" lastClr="000000"/>
                        </a:solidFill>
                        <a:latin typeface="+mn-lt"/>
                      </a:rPr>
                      <a:t>r [m]</a:t>
                    </a:r>
                  </a:p>
                </p:txBody>
              </p:sp>
              <p:sp>
                <p:nvSpPr>
                  <p:cNvPr id="304" name="TextBox 303"/>
                  <p:cNvSpPr txBox="1"/>
                  <p:nvPr/>
                </p:nvSpPr>
                <p:spPr bwMode="auto">
                  <a:xfrm rot="16200000">
                    <a:off x="16544927" y="18068835"/>
                    <a:ext cx="3962401" cy="1200329"/>
                  </a:xfrm>
                  <a:prstGeom prst="rect">
                    <a:avLst/>
                  </a:prstGeom>
                  <a:solidFill>
                    <a:srgbClr val="FFFFFF"/>
                  </a:solidFill>
                </p:spPr>
                <p:txBody>
                  <a:bodyPr wrap="square">
                    <a:spAutoFit/>
                  </a:bodyPr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3600" kern="0" dirty="0">
                        <a:solidFill>
                          <a:sysClr val="windowText" lastClr="000000"/>
                        </a:solidFill>
                        <a:latin typeface="+mn-lt"/>
                      </a:rPr>
                      <a:t> </a:t>
                    </a:r>
                    <a:r>
                      <a:rPr lang="en-US" sz="3600" kern="0" dirty="0" smtClean="0">
                        <a:solidFill>
                          <a:sysClr val="windowText" lastClr="000000"/>
                        </a:solidFill>
                        <a:latin typeface="+mn-lt"/>
                      </a:rPr>
                      <a:t>Cumulative </a:t>
                    </a:r>
                    <a:r>
                      <a:rPr lang="en-US" sz="3600" kern="0" dirty="0">
                        <a:solidFill>
                          <a:sysClr val="windowText" lastClr="000000"/>
                        </a:solidFill>
                        <a:latin typeface="+mn-lt"/>
                      </a:rPr>
                      <a:t>photon </a:t>
                    </a:r>
                    <a:r>
                      <a:rPr lang="en-US" sz="3600" kern="0" dirty="0" smtClean="0">
                        <a:solidFill>
                          <a:sysClr val="windowText" lastClr="000000"/>
                        </a:solidFill>
                        <a:latin typeface="+mn-lt"/>
                      </a:rPr>
                      <a:t>count</a:t>
                    </a:r>
                    <a:endParaRPr lang="en-US" sz="3600" kern="0" dirty="0">
                      <a:solidFill>
                        <a:sysClr val="windowText" lastClr="000000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329" name="Group 328"/>
                <p:cNvGrpSpPr/>
                <p:nvPr/>
              </p:nvGrpSpPr>
              <p:grpSpPr>
                <a:xfrm>
                  <a:off x="19373850" y="17411581"/>
                  <a:ext cx="4045077" cy="3065995"/>
                  <a:chOff x="19373850" y="17411581"/>
                  <a:chExt cx="4045077" cy="3065995"/>
                </a:xfrm>
              </p:grpSpPr>
              <p:cxnSp>
                <p:nvCxnSpPr>
                  <p:cNvPr id="322" name="Straight Connector 321"/>
                  <p:cNvCxnSpPr/>
                  <p:nvPr/>
                </p:nvCxnSpPr>
                <p:spPr bwMode="auto">
                  <a:xfrm>
                    <a:off x="19659600" y="20116800"/>
                    <a:ext cx="2133600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chemeClr val="tx1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323" name="TextBox 322"/>
                  <p:cNvSpPr txBox="1"/>
                  <p:nvPr/>
                </p:nvSpPr>
                <p:spPr>
                  <a:xfrm>
                    <a:off x="20421600" y="19392781"/>
                    <a:ext cx="609600" cy="8002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l-GR" sz="4600" b="1" dirty="0" smtClean="0"/>
                      <a:t>α</a:t>
                    </a:r>
                    <a:endParaRPr lang="en-US" sz="4600" b="1" dirty="0"/>
                  </a:p>
                </p:txBody>
              </p: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>
                    <a:off x="19459575" y="18116550"/>
                    <a:ext cx="3959352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chemeClr val="tx1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325" name="TextBox 324"/>
                  <p:cNvSpPr txBox="1"/>
                  <p:nvPr/>
                </p:nvSpPr>
                <p:spPr>
                  <a:xfrm>
                    <a:off x="19431000" y="17411581"/>
                    <a:ext cx="609600" cy="8002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600" b="1" dirty="0" smtClean="0"/>
                      <a:t>D</a:t>
                    </a:r>
                    <a:endParaRPr lang="en-US" sz="4600" b="1" dirty="0"/>
                  </a:p>
                </p:txBody>
              </p:sp>
              <p:cxnSp>
                <p:nvCxnSpPr>
                  <p:cNvPr id="327" name="Straight Connector 326"/>
                  <p:cNvCxnSpPr/>
                  <p:nvPr/>
                </p:nvCxnSpPr>
                <p:spPr bwMode="auto">
                  <a:xfrm>
                    <a:off x="19373850" y="18126075"/>
                    <a:ext cx="152400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328" name="Arc 327"/>
                  <p:cNvSpPr/>
                  <p:nvPr/>
                </p:nvSpPr>
                <p:spPr bwMode="auto">
                  <a:xfrm rot="1740259">
                    <a:off x="19727864" y="19639376"/>
                    <a:ext cx="762000" cy="838200"/>
                  </a:xfrm>
                  <a:prstGeom prst="arc">
                    <a:avLst/>
                  </a:prstGeom>
                  <a:no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389438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8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</p:grpSp>
      </p:grpSp>
      <p:grpSp>
        <p:nvGrpSpPr>
          <p:cNvPr id="250" name="Group 249"/>
          <p:cNvGrpSpPr/>
          <p:nvPr/>
        </p:nvGrpSpPr>
        <p:grpSpPr>
          <a:xfrm>
            <a:off x="1066800" y="37031474"/>
            <a:ext cx="34290000" cy="1754326"/>
            <a:chOff x="1066800" y="36880800"/>
            <a:chExt cx="34290000" cy="1754326"/>
          </a:xfrm>
        </p:grpSpPr>
        <p:sp>
          <p:nvSpPr>
            <p:cNvPr id="338" name="TextBox 337"/>
            <p:cNvSpPr txBox="1"/>
            <p:nvPr/>
          </p:nvSpPr>
          <p:spPr>
            <a:xfrm>
              <a:off x="1066800" y="36880800"/>
              <a:ext cx="280416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References:</a:t>
              </a:r>
              <a:r>
                <a:rPr lang="en-US" sz="3600" dirty="0" smtClean="0"/>
                <a:t>	</a:t>
              </a:r>
              <a:r>
                <a:rPr lang="en-US" sz="3000" dirty="0" smtClean="0"/>
                <a:t> </a:t>
              </a:r>
              <a:r>
                <a:rPr lang="en-US" sz="2400" dirty="0" smtClean="0"/>
                <a:t>R F </a:t>
              </a:r>
              <a:r>
                <a:rPr lang="en-US" sz="2400" dirty="0" err="1" smtClean="0"/>
                <a:t>Cahalan</a:t>
              </a:r>
              <a:r>
                <a:rPr lang="en-US" sz="2400" dirty="0" smtClean="0"/>
                <a:t>, M McGill, J </a:t>
              </a:r>
              <a:r>
                <a:rPr lang="en-US" sz="2400" dirty="0" err="1" smtClean="0"/>
                <a:t>Kolasinski</a:t>
              </a:r>
              <a:r>
                <a:rPr lang="en-US" sz="2400" dirty="0" smtClean="0"/>
                <a:t>, T </a:t>
              </a:r>
              <a:r>
                <a:rPr lang="en-US" sz="2400" dirty="0" err="1" smtClean="0"/>
                <a:t>Várnai</a:t>
              </a:r>
              <a:r>
                <a:rPr lang="en-US" sz="2400" dirty="0" smtClean="0"/>
                <a:t>, and K </a:t>
              </a:r>
              <a:r>
                <a:rPr lang="en-US" sz="2400" dirty="0" err="1" smtClean="0"/>
                <a:t>Yetzer</a:t>
              </a:r>
              <a:r>
                <a:rPr lang="en-US" sz="2400" dirty="0" smtClean="0"/>
                <a:t>. THOR – Cloud thickness from off beam LIDAR returns. </a:t>
              </a:r>
              <a:r>
                <a:rPr lang="en-US" sz="2400" i="1" dirty="0" smtClean="0"/>
                <a:t>Journal of Atmospheric and Oceanic Technology</a:t>
              </a:r>
              <a:r>
                <a:rPr lang="en-US" sz="2400" dirty="0" smtClean="0"/>
                <a:t>, 22:605-627, 2005</a:t>
              </a:r>
            </a:p>
            <a:p>
              <a:r>
                <a:rPr lang="en-US" sz="2400" dirty="0" smtClean="0"/>
                <a:t>			 G R Fournier and M </a:t>
              </a:r>
              <a:r>
                <a:rPr lang="en-US" sz="2400" dirty="0" err="1" smtClean="0"/>
                <a:t>Jonasz</a:t>
              </a:r>
              <a:r>
                <a:rPr lang="en-US" sz="2400" dirty="0" smtClean="0"/>
                <a:t>. Computer-based underwater imaging analysis. </a:t>
              </a:r>
              <a:r>
                <a:rPr lang="en-US" sz="2400" i="1" dirty="0" smtClean="0"/>
                <a:t>Airborne and In-Water Underwater Imaging</a:t>
              </a:r>
              <a:r>
                <a:rPr lang="en-US" sz="2400" dirty="0" smtClean="0"/>
                <a:t>, 3761(1):62-70, July 1999 </a:t>
              </a:r>
              <a:r>
                <a:rPr lang="en-US" sz="3600" dirty="0" smtClean="0"/>
                <a:t>																	</a:t>
              </a:r>
              <a:endParaRPr lang="en-US" sz="3600" dirty="0"/>
            </a:p>
          </p:txBody>
        </p:sp>
        <p:sp>
          <p:nvSpPr>
            <p:cNvPr id="244" name="TextBox 243"/>
            <p:cNvSpPr txBox="1"/>
            <p:nvPr/>
          </p:nvSpPr>
          <p:spPr>
            <a:xfrm>
              <a:off x="30556200" y="36880800"/>
              <a:ext cx="480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Acknowledgements:</a:t>
              </a:r>
              <a:r>
                <a:rPr lang="en-US" sz="3600" dirty="0" smtClean="0"/>
                <a:t>	</a:t>
              </a:r>
              <a:endParaRPr lang="en-US" sz="3600" dirty="0"/>
            </a:p>
          </p:txBody>
        </p:sp>
      </p:grpSp>
      <p:grpSp>
        <p:nvGrpSpPr>
          <p:cNvPr id="416" name="Group 415"/>
          <p:cNvGrpSpPr/>
          <p:nvPr/>
        </p:nvGrpSpPr>
        <p:grpSpPr>
          <a:xfrm>
            <a:off x="990600" y="5189778"/>
            <a:ext cx="42062400" cy="31642894"/>
            <a:chOff x="990600" y="5189778"/>
            <a:chExt cx="42062400" cy="31642894"/>
          </a:xfrm>
        </p:grpSpPr>
        <p:grpSp>
          <p:nvGrpSpPr>
            <p:cNvPr id="401" name="Group 400"/>
            <p:cNvGrpSpPr/>
            <p:nvPr/>
          </p:nvGrpSpPr>
          <p:grpSpPr>
            <a:xfrm>
              <a:off x="990600" y="5189778"/>
              <a:ext cx="41986200" cy="2212978"/>
              <a:chOff x="990600" y="5189778"/>
              <a:chExt cx="41986200" cy="2212978"/>
            </a:xfrm>
          </p:grpSpPr>
          <p:grpSp>
            <p:nvGrpSpPr>
              <p:cNvPr id="134" name="Group 9"/>
              <p:cNvGrpSpPr>
                <a:grpSpLocks/>
              </p:cNvGrpSpPr>
              <p:nvPr/>
            </p:nvGrpSpPr>
            <p:grpSpPr bwMode="auto">
              <a:xfrm>
                <a:off x="990600" y="5189778"/>
                <a:ext cx="20574000" cy="2209800"/>
                <a:chOff x="834886" y="5751433"/>
                <a:chExt cx="11849100" cy="2209940"/>
              </a:xfrm>
            </p:grpSpPr>
            <p:sp>
              <p:nvSpPr>
                <p:cNvPr id="135" name="Rounded Rectangle 8"/>
                <p:cNvSpPr>
                  <a:spLocks noChangeArrowheads="1"/>
                </p:cNvSpPr>
                <p:nvPr/>
              </p:nvSpPr>
              <p:spPr bwMode="auto">
                <a:xfrm>
                  <a:off x="834886" y="5867265"/>
                  <a:ext cx="11849100" cy="2094108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9525" algn="ctr">
                  <a:solidFill>
                    <a:srgbClr val="007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89438"/>
                  <a:endParaRPr lang="en-US" dirty="0"/>
                </a:p>
              </p:txBody>
            </p:sp>
            <p:sp>
              <p:nvSpPr>
                <p:cNvPr id="136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1066800" y="5751433"/>
                  <a:ext cx="11353800" cy="2031454"/>
                </a:xfrm>
                <a:prstGeom prst="rect">
                  <a:avLst/>
                </a:prstGeom>
                <a:noFill/>
                <a:ln w="63500" cap="rnd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4800" b="1" dirty="0"/>
                    <a:t>Aim:</a:t>
                  </a:r>
                  <a:r>
                    <a:rPr lang="en-US" sz="3600" dirty="0"/>
                    <a:t> </a:t>
                  </a:r>
                  <a:r>
                    <a:rPr lang="en-US" sz="3600" dirty="0" smtClean="0"/>
                    <a:t>Test sensor concept inspired by atmospheric THOR instrument (Cahalan et al., 2005), to simultaneously measure the absorption (</a:t>
                  </a:r>
                  <a:r>
                    <a:rPr lang="en-US" sz="3600" i="1" dirty="0" smtClean="0"/>
                    <a:t>a</a:t>
                  </a:r>
                  <a:r>
                    <a:rPr lang="en-US" sz="3600" dirty="0" smtClean="0"/>
                    <a:t>) and backscattering (</a:t>
                  </a:r>
                  <a:r>
                    <a:rPr lang="en-US" sz="3600" i="1" dirty="0" smtClean="0"/>
                    <a:t>b</a:t>
                  </a:r>
                  <a:r>
                    <a:rPr lang="en-US" sz="3600" i="1" baseline="-25000" dirty="0" smtClean="0"/>
                    <a:t>b</a:t>
                  </a:r>
                  <a:r>
                    <a:rPr lang="en-US" sz="3600" dirty="0" smtClean="0"/>
                    <a:t>) coefficients of seawater.</a:t>
                  </a:r>
                  <a:endParaRPr lang="en-US" sz="3600" dirty="0"/>
                </a:p>
              </p:txBody>
            </p:sp>
          </p:grpSp>
          <p:grpSp>
            <p:nvGrpSpPr>
              <p:cNvPr id="137" name="Group 10"/>
              <p:cNvGrpSpPr>
                <a:grpSpLocks/>
              </p:cNvGrpSpPr>
              <p:nvPr/>
            </p:nvGrpSpPr>
            <p:grpSpPr bwMode="auto">
              <a:xfrm>
                <a:off x="21869400" y="5189781"/>
                <a:ext cx="21107400" cy="2212975"/>
                <a:chOff x="830869" y="5751444"/>
                <a:chExt cx="11267183" cy="2213114"/>
              </a:xfrm>
            </p:grpSpPr>
            <p:sp>
              <p:nvSpPr>
                <p:cNvPr id="138" name="Rounded Rectangle 11"/>
                <p:cNvSpPr>
                  <a:spLocks noChangeArrowheads="1"/>
                </p:cNvSpPr>
                <p:nvPr/>
              </p:nvSpPr>
              <p:spPr bwMode="auto">
                <a:xfrm>
                  <a:off x="830869" y="5867400"/>
                  <a:ext cx="11226507" cy="2097158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9525" algn="ctr">
                  <a:solidFill>
                    <a:srgbClr val="007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89438"/>
                  <a:endParaRPr lang="en-US" dirty="0"/>
                </a:p>
              </p:txBody>
            </p:sp>
            <p:sp>
              <p:nvSpPr>
                <p:cNvPr id="139" name="TextBox 12"/>
                <p:cNvSpPr txBox="1">
                  <a:spLocks noChangeArrowheads="1"/>
                </p:cNvSpPr>
                <p:nvPr/>
              </p:nvSpPr>
              <p:spPr bwMode="auto">
                <a:xfrm>
                  <a:off x="990600" y="5751444"/>
                  <a:ext cx="11107452" cy="2031453"/>
                </a:xfrm>
                <a:prstGeom prst="rect">
                  <a:avLst/>
                </a:prstGeom>
                <a:noFill/>
                <a:ln w="63500" cap="rnd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4800" b="1" dirty="0" smtClean="0"/>
                    <a:t>Applications:</a:t>
                  </a:r>
                  <a:r>
                    <a:rPr lang="en-US" sz="4800" dirty="0"/>
                    <a:t> </a:t>
                  </a:r>
                  <a:r>
                    <a:rPr lang="en-US" sz="3600" dirty="0" smtClean="0"/>
                    <a:t>water </a:t>
                  </a:r>
                  <a:r>
                    <a:rPr lang="en-US" sz="3600" dirty="0"/>
                    <a:t>quality </a:t>
                  </a:r>
                  <a:r>
                    <a:rPr lang="en-US" sz="3600" dirty="0" smtClean="0"/>
                    <a:t>assessment - turbidity measurements; oceanography and ecology - characterization of algal blooms and biogeochemical processes; calibration of satellite ocean color.</a:t>
                  </a:r>
                  <a:endParaRPr lang="en-US" sz="3600" dirty="0"/>
                </a:p>
              </p:txBody>
            </p:sp>
          </p:grpSp>
        </p:grpSp>
        <p:grpSp>
          <p:nvGrpSpPr>
            <p:cNvPr id="415" name="Group 414"/>
            <p:cNvGrpSpPr/>
            <p:nvPr/>
          </p:nvGrpSpPr>
          <p:grpSpPr>
            <a:xfrm>
              <a:off x="990600" y="7543800"/>
              <a:ext cx="42062400" cy="29288872"/>
              <a:chOff x="990600" y="7543800"/>
              <a:chExt cx="42062400" cy="29288872"/>
            </a:xfrm>
          </p:grpSpPr>
          <p:grpSp>
            <p:nvGrpSpPr>
              <p:cNvPr id="300" name="Group 299"/>
              <p:cNvGrpSpPr/>
              <p:nvPr/>
            </p:nvGrpSpPr>
            <p:grpSpPr>
              <a:xfrm>
                <a:off x="990600" y="7620000"/>
                <a:ext cx="41910000" cy="29212672"/>
                <a:chOff x="990600" y="7744328"/>
                <a:chExt cx="41910000" cy="29212672"/>
              </a:xfrm>
            </p:grpSpPr>
            <p:grpSp>
              <p:nvGrpSpPr>
                <p:cNvPr id="141" name="Group 140"/>
                <p:cNvGrpSpPr/>
                <p:nvPr/>
              </p:nvGrpSpPr>
              <p:grpSpPr>
                <a:xfrm>
                  <a:off x="990600" y="7744328"/>
                  <a:ext cx="11219949" cy="18135600"/>
                  <a:chOff x="1124451" y="8382000"/>
                  <a:chExt cx="11219949" cy="18135600"/>
                </a:xfrm>
              </p:grpSpPr>
              <p:grpSp>
                <p:nvGrpSpPr>
                  <p:cNvPr id="142" name="Group 83"/>
                  <p:cNvGrpSpPr/>
                  <p:nvPr/>
                </p:nvGrpSpPr>
                <p:grpSpPr>
                  <a:xfrm>
                    <a:off x="1124451" y="8382000"/>
                    <a:ext cx="10686550" cy="18135600"/>
                    <a:chOff x="1124451" y="8686800"/>
                    <a:chExt cx="10686550" cy="18135600"/>
                  </a:xfrm>
                </p:grpSpPr>
                <p:grpSp>
                  <p:nvGrpSpPr>
                    <p:cNvPr id="163" name="Group 75"/>
                    <p:cNvGrpSpPr/>
                    <p:nvPr/>
                  </p:nvGrpSpPr>
                  <p:grpSpPr>
                    <a:xfrm>
                      <a:off x="1124451" y="8686800"/>
                      <a:ext cx="10686550" cy="18135600"/>
                      <a:chOff x="1124451" y="8686800"/>
                      <a:chExt cx="10686550" cy="18135600"/>
                    </a:xfrm>
                  </p:grpSpPr>
                  <p:grpSp>
                    <p:nvGrpSpPr>
                      <p:cNvPr id="170" name="Group 74"/>
                      <p:cNvGrpSpPr/>
                      <p:nvPr/>
                    </p:nvGrpSpPr>
                    <p:grpSpPr>
                      <a:xfrm>
                        <a:off x="6324600" y="9877926"/>
                        <a:ext cx="5486400" cy="8039730"/>
                        <a:chOff x="6324600" y="9877926"/>
                        <a:chExt cx="5486400" cy="8039730"/>
                      </a:xfrm>
                    </p:grpSpPr>
                    <p:grpSp>
                      <p:nvGrpSpPr>
                        <p:cNvPr id="178" name="Group 60"/>
                        <p:cNvGrpSpPr/>
                        <p:nvPr/>
                      </p:nvGrpSpPr>
                      <p:grpSpPr>
                        <a:xfrm>
                          <a:off x="6400800" y="9877926"/>
                          <a:ext cx="5105400" cy="5209674"/>
                          <a:chOff x="6400800" y="9877926"/>
                          <a:chExt cx="5105400" cy="5209674"/>
                        </a:xfrm>
                      </p:grpSpPr>
                      <p:pic>
                        <p:nvPicPr>
                          <p:cNvPr id="180" name="Picture 17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 cstate="print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400800" y="9982200"/>
                            <a:ext cx="5105400" cy="5105400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  <p:grpSp>
                        <p:nvGrpSpPr>
                          <p:cNvPr id="181" name="Group 49"/>
                          <p:cNvGrpSpPr/>
                          <p:nvPr/>
                        </p:nvGrpSpPr>
                        <p:grpSpPr>
                          <a:xfrm>
                            <a:off x="6477000" y="9887451"/>
                            <a:ext cx="666750" cy="1038225"/>
                            <a:chOff x="6477000" y="9839325"/>
                            <a:chExt cx="666750" cy="1038225"/>
                          </a:xfrm>
                        </p:grpSpPr>
                        <p:sp>
                          <p:nvSpPr>
                            <p:cNvPr id="191" name="Text Box 3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6553200" y="9839325"/>
                              <a:ext cx="590550" cy="61912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lvl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ts val="100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r>
                                <a:rPr kumimoji="0" lang="en-US" sz="3000" b="1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latin typeface="Calibri" pitchFamily="34" charset="0"/>
                                </a:rPr>
                                <a:t>a</a:t>
                              </a:r>
                              <a:r>
                                <a:rPr kumimoji="0" lang="en-US" sz="3000" b="1" i="0" u="none" strike="noStrike" cap="none" normalizeH="0" baseline="-25000" dirty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latin typeface="Times New Roman" pitchFamily="18" charset="0"/>
                                </a:rPr>
                                <a:t>0</a:t>
                              </a:r>
                              <a:endParaRPr kumimoji="0" lang="en-US" sz="3000" b="1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  <a:p>
                              <a:pPr marL="0" marR="0" lvl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ts val="100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r>
                                <a:rPr kumimoji="0" lang="en-US" sz="3000" b="1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latin typeface="Calibri" pitchFamily="34" charset="0"/>
                                </a:rPr>
                                <a:t>b</a:t>
                              </a:r>
                              <a:r>
                                <a:rPr kumimoji="0" lang="en-US" sz="3000" b="1" i="0" u="none" strike="noStrike" cap="none" normalizeH="0" baseline="-25000" dirty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latin typeface="Times New Roman" pitchFamily="18" charset="0"/>
                                </a:rPr>
                                <a:t>0</a:t>
                              </a:r>
                              <a:endParaRPr kumimoji="0" lang="en-US" sz="3000" b="0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92" name="AutoShape 4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6477000" y="10020300"/>
                              <a:ext cx="169863" cy="857250"/>
                            </a:xfrm>
                            <a:prstGeom prst="leftBrace">
                              <a:avLst>
                                <a:gd name="adj1" fmla="val 31469"/>
                                <a:gd name="adj2" fmla="val 50000"/>
                              </a:avLst>
                            </a:prstGeom>
                            <a:noFill/>
                            <a:ln w="19050">
                              <a:solidFill>
                                <a:srgbClr val="FFFFFF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en-US" dirty="0"/>
                            </a:p>
                          </p:txBody>
                        </p:sp>
                      </p:grpSp>
                      <p:grpSp>
                        <p:nvGrpSpPr>
                          <p:cNvPr id="182" name="Group 50"/>
                          <p:cNvGrpSpPr/>
                          <p:nvPr/>
                        </p:nvGrpSpPr>
                        <p:grpSpPr>
                          <a:xfrm>
                            <a:off x="9010650" y="9877926"/>
                            <a:ext cx="1504950" cy="1038225"/>
                            <a:chOff x="6477000" y="9839325"/>
                            <a:chExt cx="1504950" cy="1038225"/>
                          </a:xfrm>
                        </p:grpSpPr>
                        <p:sp>
                          <p:nvSpPr>
                            <p:cNvPr id="189" name="Text Box 3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6553200" y="9839325"/>
                              <a:ext cx="1428750" cy="61912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lvl="0">
                                <a:spcAft>
                                  <a:spcPts val="1000"/>
                                </a:spcAft>
                              </a:pPr>
                              <a:r>
                                <a:rPr kumimoji="0" lang="en-US" sz="3000" b="1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latin typeface="Calibri" pitchFamily="34" charset="0"/>
                                </a:rPr>
                                <a:t>a</a:t>
                              </a:r>
                              <a:r>
                                <a:rPr kumimoji="0" lang="en-US" sz="3000" b="1" i="0" u="none" strike="noStrike" cap="none" normalizeH="0" baseline="-25000" dirty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latin typeface="Times New Roman" pitchFamily="18" charset="0"/>
                                </a:rPr>
                                <a:t>1</a:t>
                              </a:r>
                              <a:r>
                                <a:rPr kumimoji="0" lang="en-US" sz="3000" b="1" i="0" u="none" strike="noStrike" cap="none" normalizeH="0" dirty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latin typeface="Calibri" pitchFamily="34" charset="0"/>
                                </a:rPr>
                                <a:t>&gt;</a:t>
                              </a:r>
                              <a:r>
                                <a:rPr lang="en-US" sz="3000" b="1" dirty="0" smtClean="0">
                                  <a:solidFill>
                                    <a:srgbClr val="FFFFFF"/>
                                  </a:solidFill>
                                  <a:latin typeface="Calibri" pitchFamily="34" charset="0"/>
                                </a:rPr>
                                <a:t> a</a:t>
                              </a:r>
                              <a:r>
                                <a:rPr lang="en-US" sz="3000" b="1" baseline="-25000" dirty="0" smtClean="0">
                                  <a:solidFill>
                                    <a:srgbClr val="FFFFFF"/>
                                  </a:solidFill>
                                  <a:latin typeface="Times New Roman" pitchFamily="18" charset="0"/>
                                </a:rPr>
                                <a:t>0</a:t>
                              </a:r>
                              <a:endParaRPr kumimoji="0" lang="en-US" sz="3000" b="1" i="0" u="none" strike="noStrike" cap="none" normalizeH="0" dirty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  <a:p>
                              <a:pPr marL="0" marR="0" lvl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ts val="100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r>
                                <a:rPr kumimoji="0" lang="en-US" sz="3000" b="1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latin typeface="Calibri" pitchFamily="34" charset="0"/>
                                </a:rPr>
                                <a:t>b</a:t>
                              </a:r>
                              <a:r>
                                <a:rPr kumimoji="0" lang="en-US" sz="3000" b="1" i="0" u="none" strike="noStrike" cap="none" normalizeH="0" baseline="-25000" dirty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latin typeface="Times New Roman" pitchFamily="18" charset="0"/>
                                </a:rPr>
                                <a:t>0</a:t>
                              </a:r>
                              <a:endParaRPr kumimoji="0" lang="en-US" sz="3000" b="0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90" name="AutoShape 4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6477000" y="10020300"/>
                              <a:ext cx="169863" cy="857250"/>
                            </a:xfrm>
                            <a:prstGeom prst="leftBrace">
                              <a:avLst>
                                <a:gd name="adj1" fmla="val 31469"/>
                                <a:gd name="adj2" fmla="val 50000"/>
                              </a:avLst>
                            </a:prstGeom>
                            <a:noFill/>
                            <a:ln w="19050">
                              <a:solidFill>
                                <a:srgbClr val="FFFFFF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en-US" dirty="0"/>
                            </a:p>
                          </p:txBody>
                        </p:sp>
                      </p:grpSp>
                      <p:grpSp>
                        <p:nvGrpSpPr>
                          <p:cNvPr id="183" name="Group 53"/>
                          <p:cNvGrpSpPr/>
                          <p:nvPr/>
                        </p:nvGrpSpPr>
                        <p:grpSpPr>
                          <a:xfrm>
                            <a:off x="9010650" y="13973175"/>
                            <a:ext cx="1733550" cy="1038225"/>
                            <a:chOff x="6477000" y="9839325"/>
                            <a:chExt cx="1733550" cy="1038225"/>
                          </a:xfrm>
                        </p:grpSpPr>
                        <p:sp>
                          <p:nvSpPr>
                            <p:cNvPr id="187" name="Text Box 3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6553200" y="9839325"/>
                              <a:ext cx="1657350" cy="61912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lvl="0">
                                <a:spcAft>
                                  <a:spcPts val="1000"/>
                                </a:spcAft>
                              </a:pPr>
                              <a:r>
                                <a:rPr lang="en-US" sz="3000" b="1" dirty="0" smtClean="0">
                                  <a:solidFill>
                                    <a:srgbClr val="FFFFFF"/>
                                  </a:solidFill>
                                  <a:latin typeface="Calibri" pitchFamily="34" charset="0"/>
                                </a:rPr>
                                <a:t>a</a:t>
                              </a:r>
                              <a:r>
                                <a:rPr lang="en-US" sz="3000" b="1" baseline="-25000" dirty="0" smtClean="0">
                                  <a:solidFill>
                                    <a:srgbClr val="FFFFFF"/>
                                  </a:solidFill>
                                  <a:latin typeface="Times New Roman" pitchFamily="18" charset="0"/>
                                </a:rPr>
                                <a:t>2</a:t>
                              </a:r>
                              <a:r>
                                <a:rPr lang="en-US" sz="3000" b="1" dirty="0" smtClean="0">
                                  <a:solidFill>
                                    <a:srgbClr val="FFFFFF"/>
                                  </a:solidFill>
                                  <a:latin typeface="Calibri" pitchFamily="34" charset="0"/>
                                </a:rPr>
                                <a:t>&gt; a</a:t>
                              </a:r>
                              <a:r>
                                <a:rPr lang="en-US" sz="3000" b="1" baseline="-25000" dirty="0" smtClean="0">
                                  <a:solidFill>
                                    <a:srgbClr val="FFFFFF"/>
                                  </a:solidFill>
                                  <a:latin typeface="Times New Roman" pitchFamily="18" charset="0"/>
                                </a:rPr>
                                <a:t>1</a:t>
                              </a:r>
                              <a:endParaRPr lang="en-US" sz="3000" b="1" dirty="0" smtClean="0">
                                <a:solidFill>
                                  <a:srgbClr val="FFFFFF"/>
                                </a:solidFill>
                                <a:latin typeface="Times New Roman" pitchFamily="18" charset="0"/>
                              </a:endParaRPr>
                            </a:p>
                            <a:p>
                              <a:pPr marL="0" marR="0" lvl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ts val="100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r>
                                <a:rPr kumimoji="0" lang="en-US" sz="3000" b="1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latin typeface="Calibri" pitchFamily="34" charset="0"/>
                                </a:rPr>
                                <a:t>b</a:t>
                              </a:r>
                              <a:r>
                                <a:rPr kumimoji="0" lang="en-US" sz="3000" b="1" i="0" u="none" strike="noStrike" cap="none" normalizeH="0" baseline="-25000" dirty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latin typeface="Times New Roman" pitchFamily="18" charset="0"/>
                                </a:rPr>
                                <a:t>1</a:t>
                              </a:r>
                              <a:endParaRPr kumimoji="0" lang="en-US" sz="3000" b="0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88" name="AutoShape 4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6477000" y="10020300"/>
                              <a:ext cx="169863" cy="857250"/>
                            </a:xfrm>
                            <a:prstGeom prst="leftBrace">
                              <a:avLst>
                                <a:gd name="adj1" fmla="val 31469"/>
                                <a:gd name="adj2" fmla="val 50000"/>
                              </a:avLst>
                            </a:prstGeom>
                            <a:noFill/>
                            <a:ln w="19050">
                              <a:solidFill>
                                <a:srgbClr val="FFFFFF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en-US" dirty="0"/>
                            </a:p>
                          </p:txBody>
                        </p:sp>
                      </p:grpSp>
                      <p:grpSp>
                        <p:nvGrpSpPr>
                          <p:cNvPr id="184" name="Group 56"/>
                          <p:cNvGrpSpPr/>
                          <p:nvPr/>
                        </p:nvGrpSpPr>
                        <p:grpSpPr>
                          <a:xfrm>
                            <a:off x="6477000" y="13973175"/>
                            <a:ext cx="1295400" cy="1038225"/>
                            <a:chOff x="6477000" y="9839325"/>
                            <a:chExt cx="1295400" cy="1038225"/>
                          </a:xfrm>
                        </p:grpSpPr>
                        <p:sp>
                          <p:nvSpPr>
                            <p:cNvPr id="185" name="Text Box 3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6553200" y="9839325"/>
                              <a:ext cx="1219200" cy="61912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lvl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ts val="100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r>
                                <a:rPr kumimoji="0" lang="en-US" sz="3000" b="1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latin typeface="Calibri" pitchFamily="34" charset="0"/>
                                </a:rPr>
                                <a:t>a</a:t>
                              </a:r>
                              <a:r>
                                <a:rPr kumimoji="0" lang="en-US" sz="3000" b="1" i="0" u="none" strike="noStrike" cap="none" normalizeH="0" baseline="-25000" dirty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latin typeface="Times New Roman" pitchFamily="18" charset="0"/>
                                </a:rPr>
                                <a:t>1</a:t>
                              </a:r>
                              <a:endParaRPr kumimoji="0" lang="en-US" sz="3000" b="1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  <a:p>
                              <a:pPr lvl="0">
                                <a:spcAft>
                                  <a:spcPts val="1000"/>
                                </a:spcAft>
                              </a:pPr>
                              <a:r>
                                <a:rPr lang="en-US" sz="3000" b="1" dirty="0" smtClean="0">
                                  <a:solidFill>
                                    <a:srgbClr val="FFFFFF"/>
                                  </a:solidFill>
                                  <a:latin typeface="Calibri" pitchFamily="34" charset="0"/>
                                </a:rPr>
                                <a:t>b</a:t>
                              </a:r>
                              <a:r>
                                <a:rPr lang="en-US" sz="3000" b="1" baseline="-25000" dirty="0" smtClean="0">
                                  <a:solidFill>
                                    <a:srgbClr val="FFFFFF"/>
                                  </a:solidFill>
                                  <a:latin typeface="Times New Roman" pitchFamily="18" charset="0"/>
                                </a:rPr>
                                <a:t>1</a:t>
                              </a:r>
                              <a:r>
                                <a:rPr lang="en-US" sz="3000" b="1" dirty="0" smtClean="0">
                                  <a:solidFill>
                                    <a:srgbClr val="FFFFFF"/>
                                  </a:solidFill>
                                  <a:latin typeface="Calibri" pitchFamily="34" charset="0"/>
                                </a:rPr>
                                <a:t>&gt; b</a:t>
                              </a:r>
                              <a:r>
                                <a:rPr lang="en-US" sz="3000" b="1" baseline="-25000" dirty="0" smtClean="0">
                                  <a:solidFill>
                                    <a:srgbClr val="FFFFFF"/>
                                  </a:solidFill>
                                  <a:latin typeface="Times New Roman" pitchFamily="18" charset="0"/>
                                </a:rPr>
                                <a:t>0</a:t>
                              </a:r>
                              <a:endParaRPr lang="en-US" sz="3000" b="1" dirty="0" smtClean="0">
                                <a:solidFill>
                                  <a:srgbClr val="FFFFFF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186" name="AutoShape 4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6477000" y="10020300"/>
                              <a:ext cx="169863" cy="857250"/>
                            </a:xfrm>
                            <a:prstGeom prst="leftBrace">
                              <a:avLst>
                                <a:gd name="adj1" fmla="val 31469"/>
                                <a:gd name="adj2" fmla="val 50000"/>
                              </a:avLst>
                            </a:prstGeom>
                            <a:noFill/>
                            <a:ln w="19050">
                              <a:solidFill>
                                <a:srgbClr val="FFFFFF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en-US" dirty="0"/>
                            </a:p>
                          </p:txBody>
                        </p:sp>
                      </p:grpSp>
                    </p:grpSp>
                    <p:sp>
                      <p:nvSpPr>
                        <p:cNvPr id="179" name="TextBox 178"/>
                        <p:cNvSpPr txBox="1"/>
                        <p:nvPr/>
                      </p:nvSpPr>
                      <p:spPr>
                        <a:xfrm>
                          <a:off x="6324600" y="15240000"/>
                          <a:ext cx="5486400" cy="2677656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sz="2400" i="1" dirty="0" smtClean="0">
                              <a:solidFill>
                                <a:srgbClr val="000000"/>
                              </a:solidFill>
                            </a:rPr>
                            <a:t>Figure 1. </a:t>
                          </a:r>
                          <a:r>
                            <a:rPr lang="en-US" sz="2400" i="1" dirty="0" smtClean="0"/>
                            <a:t>Photographs of the backscattering spot for a series of solutions with increasing concentrations of absorbing (green die) and scattering (Maalox) agents. The camera sensitivity and exposure time were held constant. </a:t>
                          </a:r>
                          <a:endParaRPr lang="en-US" sz="2400" i="1" dirty="0"/>
                        </a:p>
                      </p:txBody>
                    </p:sp>
                  </p:grpSp>
                  <p:grpSp>
                    <p:nvGrpSpPr>
                      <p:cNvPr id="171" name="Group 72"/>
                      <p:cNvGrpSpPr/>
                      <p:nvPr/>
                    </p:nvGrpSpPr>
                    <p:grpSpPr>
                      <a:xfrm>
                        <a:off x="1124451" y="8686800"/>
                        <a:ext cx="10686550" cy="18135600"/>
                        <a:chOff x="1124451" y="8686800"/>
                        <a:chExt cx="10686550" cy="18135600"/>
                      </a:xfrm>
                    </p:grpSpPr>
                    <p:grpSp>
                      <p:nvGrpSpPr>
                        <p:cNvPr id="172" name="Group 41"/>
                        <p:cNvGrpSpPr/>
                        <p:nvPr/>
                      </p:nvGrpSpPr>
                      <p:grpSpPr>
                        <a:xfrm>
                          <a:off x="1124451" y="8686800"/>
                          <a:ext cx="10686550" cy="18135600"/>
                          <a:chOff x="1124451" y="8686800"/>
                          <a:chExt cx="10686550" cy="18135600"/>
                        </a:xfrm>
                      </p:grpSpPr>
                      <p:sp>
                        <p:nvSpPr>
                          <p:cNvPr id="175" name="TextBox 40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50783" y="8686800"/>
                            <a:ext cx="5150017" cy="6186309"/>
                          </a:xfrm>
                          <a:prstGeom prst="rect">
                            <a:avLst/>
                          </a:prstGeom>
                          <a:noFill/>
                          <a:ln w="63500" cap="rnd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square">
                            <a:spAutoFit/>
                          </a:bodyPr>
                          <a:lstStyle/>
                          <a:p>
                            <a:pPr>
                              <a:lnSpc>
                                <a:spcPct val="150000"/>
                              </a:lnSpc>
                            </a:pPr>
                            <a:r>
                              <a:rPr lang="en-US" sz="4800" b="1" dirty="0"/>
                              <a:t>	Idea</a:t>
                            </a:r>
                          </a:p>
                          <a:p>
                            <a:pPr>
                              <a:lnSpc>
                                <a:spcPct val="150000"/>
                              </a:lnSpc>
                            </a:pPr>
                            <a:r>
                              <a:rPr lang="en-US" sz="3600" dirty="0"/>
                              <a:t> Shine laser in water </a:t>
                            </a:r>
                            <a:r>
                              <a:rPr lang="en-US" sz="3600" dirty="0" smtClean="0"/>
                              <a:t>samples with different IOPs </a:t>
                            </a:r>
                            <a:r>
                              <a:rPr lang="en-US" sz="3600" dirty="0" smtClean="0">
                                <a:sym typeface="Wingdings" pitchFamily="2" charset="2"/>
                              </a:rPr>
                              <a:t> observe the </a:t>
                            </a:r>
                            <a:r>
                              <a:rPr lang="en-US" sz="3600" b="1" dirty="0" smtClean="0">
                                <a:sym typeface="Wingdings" pitchFamily="2" charset="2"/>
                              </a:rPr>
                              <a:t>intensity </a:t>
                            </a:r>
                            <a:r>
                              <a:rPr lang="en-US" sz="3600" dirty="0" smtClean="0">
                                <a:sym typeface="Wingdings" pitchFamily="2" charset="2"/>
                              </a:rPr>
                              <a:t>and</a:t>
                            </a:r>
                            <a:r>
                              <a:rPr lang="en-US" sz="3600" b="1" dirty="0" smtClean="0">
                                <a:sym typeface="Wingdings" pitchFamily="2" charset="2"/>
                              </a:rPr>
                              <a:t> geometry </a:t>
                            </a:r>
                            <a:r>
                              <a:rPr lang="en-US" sz="3600" dirty="0" smtClean="0">
                                <a:sym typeface="Wingdings" pitchFamily="2" charset="2"/>
                              </a:rPr>
                              <a:t>of the </a:t>
                            </a:r>
                            <a:r>
                              <a:rPr lang="en-US" sz="3600" b="1" dirty="0" smtClean="0">
                                <a:sym typeface="Wingdings" pitchFamily="2" charset="2"/>
                              </a:rPr>
                              <a:t>backscattering spot</a:t>
                            </a:r>
                            <a:r>
                              <a:rPr lang="en-US" sz="3600" dirty="0" smtClean="0">
                                <a:sym typeface="Wingdings" pitchFamily="2" charset="2"/>
                              </a:rPr>
                              <a:t>.</a:t>
                            </a:r>
                            <a:endParaRPr lang="en-US" sz="3600" dirty="0">
                              <a:sym typeface="Wingdings" pitchFamily="2" charset="2"/>
                            </a:endParaRPr>
                          </a:p>
                        </p:txBody>
                      </p:sp>
                      <p:sp>
                        <p:nvSpPr>
                          <p:cNvPr id="176" name="Rounded Rectangle 3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24451" y="8762998"/>
                            <a:ext cx="10686550" cy="18059402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noFill/>
                          <a:ln w="25400" algn="ctr">
                            <a:solidFill>
                              <a:srgbClr val="0070C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defTabSz="4389438"/>
                            <a:endParaRPr lang="en-US" dirty="0"/>
                          </a:p>
                        </p:txBody>
                      </p:sp>
                      <p:pic>
                        <p:nvPicPr>
                          <p:cNvPr id="177" name="Picture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 cstate="print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76851" y="8782050"/>
                            <a:ext cx="965372" cy="1143000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</p:grpSp>
                    <p:cxnSp>
                      <p:nvCxnSpPr>
                        <p:cNvPr id="173" name="Straight Arrow Connector 172"/>
                        <p:cNvCxnSpPr/>
                        <p:nvPr/>
                      </p:nvCxnSpPr>
                      <p:spPr bwMode="auto">
                        <a:xfrm rot="5400000">
                          <a:off x="3429000" y="15086806"/>
                          <a:ext cx="609600" cy="1588"/>
                        </a:xfrm>
                        <a:prstGeom prst="straightConnector1">
                          <a:avLst/>
                        </a:prstGeom>
                        <a:solidFill>
                          <a:schemeClr val="accent1"/>
                        </a:solidFill>
                        <a:ln w="254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arrow" w="lg" len="lg"/>
                        </a:ln>
                        <a:effectLst/>
                      </p:spPr>
                    </p:cxnSp>
                    <p:sp>
                      <p:nvSpPr>
                        <p:cNvPr id="174" name="TextBox 40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95400" y="15445943"/>
                          <a:ext cx="5150017" cy="2585323"/>
                        </a:xfrm>
                        <a:prstGeom prst="rect">
                          <a:avLst/>
                        </a:prstGeom>
                        <a:noFill/>
                        <a:ln w="63500" cap="rnd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3600" dirty="0" smtClean="0"/>
                            <a:t>Interpret in terms of beam attenuation with path length. </a:t>
                          </a:r>
                          <a:endParaRPr lang="en-US" sz="3600" dirty="0">
                            <a:sym typeface="Wingdings" pitchFamily="2" charset="2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164" name="Straight Arrow Connector 163"/>
                    <p:cNvCxnSpPr/>
                    <p:nvPr/>
                  </p:nvCxnSpPr>
                  <p:spPr bwMode="auto">
                    <a:xfrm rot="5400000" flipH="1" flipV="1">
                      <a:off x="5029200" y="20116800"/>
                      <a:ext cx="457200" cy="304800"/>
                    </a:xfrm>
                    <a:prstGeom prst="straightConnector1">
                      <a:avLst/>
                    </a:prstGeom>
                    <a:solidFill>
                      <a:schemeClr val="accent1"/>
                    </a:solidFill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</p:spPr>
                </p:cxnSp>
                <p:cxnSp>
                  <p:nvCxnSpPr>
                    <p:cNvPr id="165" name="Straight Arrow Connector 164"/>
                    <p:cNvCxnSpPr/>
                    <p:nvPr/>
                  </p:nvCxnSpPr>
                  <p:spPr bwMode="auto">
                    <a:xfrm rot="5400000" flipH="1" flipV="1">
                      <a:off x="4953000" y="21412200"/>
                      <a:ext cx="457200" cy="304800"/>
                    </a:xfrm>
                    <a:prstGeom prst="straightConnector1">
                      <a:avLst/>
                    </a:prstGeom>
                    <a:solidFill>
                      <a:schemeClr val="accent1"/>
                    </a:solidFill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</p:spPr>
                </p:cxnSp>
                <p:cxnSp>
                  <p:nvCxnSpPr>
                    <p:cNvPr id="166" name="Straight Arrow Connector 165"/>
                    <p:cNvCxnSpPr>
                      <a:cxnSpLocks noChangeAspect="1"/>
                    </p:cNvCxnSpPr>
                    <p:nvPr/>
                  </p:nvCxnSpPr>
                  <p:spPr bwMode="auto">
                    <a:xfrm rot="5400000" flipH="1" flipV="1">
                      <a:off x="9841421" y="19821330"/>
                      <a:ext cx="351815" cy="234544"/>
                    </a:xfrm>
                    <a:prstGeom prst="straightConnector1">
                      <a:avLst/>
                    </a:prstGeom>
                    <a:solidFill>
                      <a:schemeClr val="accent1"/>
                    </a:solidFill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</p:spPr>
                </p:cxnSp>
                <p:cxnSp>
                  <p:nvCxnSpPr>
                    <p:cNvPr id="167" name="Straight Arrow Connector 166"/>
                    <p:cNvCxnSpPr>
                      <a:cxnSpLocks noChangeAspect="1"/>
                    </p:cNvCxnSpPr>
                    <p:nvPr/>
                  </p:nvCxnSpPr>
                  <p:spPr bwMode="auto">
                    <a:xfrm rot="5400000" flipH="1" flipV="1">
                      <a:off x="10451021" y="20473561"/>
                      <a:ext cx="351815" cy="234544"/>
                    </a:xfrm>
                    <a:prstGeom prst="straightConnector1">
                      <a:avLst/>
                    </a:prstGeom>
                    <a:solidFill>
                      <a:schemeClr val="accent1"/>
                    </a:solidFill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</p:spPr>
                </p:cxnSp>
                <p:cxnSp>
                  <p:nvCxnSpPr>
                    <p:cNvPr id="168" name="Straight Arrow Connector 167"/>
                    <p:cNvCxnSpPr>
                      <a:cxnSpLocks noChangeAspect="1"/>
                    </p:cNvCxnSpPr>
                    <p:nvPr/>
                  </p:nvCxnSpPr>
                  <p:spPr bwMode="auto">
                    <a:xfrm rot="5400000" flipH="1" flipV="1">
                      <a:off x="9917621" y="21166036"/>
                      <a:ext cx="351815" cy="234544"/>
                    </a:xfrm>
                    <a:prstGeom prst="straightConnector1">
                      <a:avLst/>
                    </a:prstGeom>
                    <a:solidFill>
                      <a:schemeClr val="accent1"/>
                    </a:solidFill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  <a:scene3d>
                      <a:camera prst="orthographicFront">
                        <a:rot lat="10800000" lon="0" rev="0"/>
                      </a:camera>
                      <a:lightRig rig="threePt" dir="t"/>
                    </a:scene3d>
                  </p:spPr>
                </p:cxnSp>
                <p:cxnSp>
                  <p:nvCxnSpPr>
                    <p:cNvPr id="169" name="Straight Arrow Connector 168"/>
                    <p:cNvCxnSpPr>
                      <a:cxnSpLocks noChangeAspect="1"/>
                    </p:cNvCxnSpPr>
                    <p:nvPr/>
                  </p:nvCxnSpPr>
                  <p:spPr bwMode="auto">
                    <a:xfrm rot="5400000" flipH="1" flipV="1">
                      <a:off x="10527221" y="21838698"/>
                      <a:ext cx="351815" cy="234544"/>
                    </a:xfrm>
                    <a:prstGeom prst="straightConnector1">
                      <a:avLst/>
                    </a:prstGeom>
                    <a:solidFill>
                      <a:schemeClr val="accent1"/>
                    </a:solidFill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  <a:scene3d>
                      <a:camera prst="orthographicFront">
                        <a:rot lat="10800000" lon="0" rev="0"/>
                      </a:camera>
                      <a:lightRig rig="threePt" dir="t"/>
                    </a:scene3d>
                  </p:spPr>
                </p:cxnSp>
              </p:grpSp>
              <p:grpSp>
                <p:nvGrpSpPr>
                  <p:cNvPr id="143" name="Group 101"/>
                  <p:cNvGrpSpPr/>
                  <p:nvPr/>
                </p:nvGrpSpPr>
                <p:grpSpPr>
                  <a:xfrm>
                    <a:off x="1295400" y="22066979"/>
                    <a:ext cx="11049000" cy="1707421"/>
                    <a:chOff x="1295400" y="21869400"/>
                    <a:chExt cx="11049000" cy="1707421"/>
                  </a:xfrm>
                </p:grpSpPr>
                <p:sp>
                  <p:nvSpPr>
                    <p:cNvPr id="153" name="TextBox 4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95400" y="22303667"/>
                      <a:ext cx="654217" cy="901593"/>
                    </a:xfrm>
                    <a:prstGeom prst="rect">
                      <a:avLst/>
                    </a:prstGeom>
                    <a:noFill/>
                    <a:ln w="63500" cap="rnd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4000" dirty="0" smtClean="0"/>
                        <a:t>IF</a:t>
                      </a:r>
                      <a:endParaRPr lang="en-US" sz="4000" dirty="0">
                        <a:sym typeface="Wingdings" pitchFamily="2" charset="2"/>
                      </a:endParaRPr>
                    </a:p>
                  </p:txBody>
                </p:sp>
                <p:grpSp>
                  <p:nvGrpSpPr>
                    <p:cNvPr id="154" name="Group 94"/>
                    <p:cNvGrpSpPr/>
                    <p:nvPr/>
                  </p:nvGrpSpPr>
                  <p:grpSpPr>
                    <a:xfrm>
                      <a:off x="2133600" y="21869400"/>
                      <a:ext cx="5181600" cy="1707421"/>
                      <a:chOff x="2133600" y="21869400"/>
                      <a:chExt cx="5181600" cy="1707421"/>
                    </a:xfrm>
                  </p:grpSpPr>
                  <p:sp>
                    <p:nvSpPr>
                      <p:cNvPr id="160" name="TextBox 4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165183" y="21869400"/>
                        <a:ext cx="5150017" cy="982513"/>
                      </a:xfrm>
                      <a:prstGeom prst="rect">
                        <a:avLst/>
                      </a:prstGeom>
                      <a:noFill/>
                      <a:ln w="63500" cap="rnd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square">
                        <a:spAutoFit/>
                      </a:bodyPr>
                      <a:lstStyle/>
                      <a:p>
                        <a:pPr>
                          <a:lnSpc>
                            <a:spcPct val="150000"/>
                          </a:lnSpc>
                        </a:pPr>
                        <a:r>
                          <a:rPr lang="en-US" sz="4400" baseline="30000" dirty="0" smtClean="0"/>
                          <a:t>d</a:t>
                        </a:r>
                        <a:r>
                          <a:rPr lang="en-US" sz="4400" b="1" i="1" baseline="30000" dirty="0" smtClean="0"/>
                          <a:t>Intensity</a:t>
                        </a:r>
                        <a:r>
                          <a:rPr lang="en-US" sz="4400" i="1" dirty="0" smtClean="0"/>
                          <a:t>/</a:t>
                        </a:r>
                        <a:r>
                          <a:rPr lang="en-US" sz="4400" baseline="-10000" dirty="0" smtClean="0"/>
                          <a:t>d</a:t>
                        </a:r>
                        <a:r>
                          <a:rPr lang="en-US" sz="4400" b="1" i="1" baseline="-10000" dirty="0" smtClean="0"/>
                          <a:t>Scattering</a:t>
                        </a:r>
                        <a:endParaRPr lang="en-US" sz="4400" i="1" baseline="-10000" dirty="0">
                          <a:sym typeface="Wingdings" pitchFamily="2" charset="2"/>
                        </a:endParaRPr>
                      </a:p>
                    </p:txBody>
                  </p:sp>
                  <p:sp>
                    <p:nvSpPr>
                      <p:cNvPr id="161" name="TextBox 4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133600" y="22594308"/>
                        <a:ext cx="5150017" cy="982513"/>
                      </a:xfrm>
                      <a:prstGeom prst="rect">
                        <a:avLst/>
                      </a:prstGeom>
                      <a:noFill/>
                      <a:ln w="63500" cap="rnd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square">
                        <a:spAutoFit/>
                      </a:bodyPr>
                      <a:lstStyle/>
                      <a:p>
                        <a:pPr>
                          <a:lnSpc>
                            <a:spcPct val="150000"/>
                          </a:lnSpc>
                        </a:pPr>
                        <a:r>
                          <a:rPr lang="en-US" sz="4400" baseline="30000" dirty="0" smtClean="0"/>
                          <a:t>d</a:t>
                        </a:r>
                        <a:r>
                          <a:rPr lang="en-US" sz="4400" b="1" i="1" baseline="30000" dirty="0" smtClean="0"/>
                          <a:t>Intensity</a:t>
                        </a:r>
                        <a:r>
                          <a:rPr lang="en-US" sz="4400" i="1" dirty="0" smtClean="0"/>
                          <a:t>/</a:t>
                        </a:r>
                        <a:r>
                          <a:rPr lang="en-US" sz="4400" baseline="-10000" dirty="0" err="1" smtClean="0"/>
                          <a:t>d</a:t>
                        </a:r>
                        <a:r>
                          <a:rPr lang="en-US" sz="4400" b="1" i="1" baseline="-10000" dirty="0" err="1" smtClean="0"/>
                          <a:t>Absorption</a:t>
                        </a:r>
                        <a:endParaRPr lang="en-US" sz="4400" i="1" baseline="-10000" dirty="0">
                          <a:sym typeface="Wingdings" pitchFamily="2" charset="2"/>
                        </a:endParaRPr>
                      </a:p>
                    </p:txBody>
                  </p:sp>
                  <p:cxnSp>
                    <p:nvCxnSpPr>
                      <p:cNvPr id="162" name="Straight Connector 161"/>
                      <p:cNvCxnSpPr/>
                      <p:nvPr/>
                    </p:nvCxnSpPr>
                    <p:spPr bwMode="auto">
                      <a:xfrm>
                        <a:off x="2209800" y="22821900"/>
                        <a:ext cx="41148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254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155" name="Group 95"/>
                    <p:cNvGrpSpPr/>
                    <p:nvPr/>
                  </p:nvGrpSpPr>
                  <p:grpSpPr>
                    <a:xfrm>
                      <a:off x="7162800" y="21869400"/>
                      <a:ext cx="5181600" cy="1707421"/>
                      <a:chOff x="2133600" y="21869400"/>
                      <a:chExt cx="5181600" cy="1707421"/>
                    </a:xfrm>
                  </p:grpSpPr>
                  <p:sp>
                    <p:nvSpPr>
                      <p:cNvPr id="157" name="TextBox 4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165183" y="21869400"/>
                        <a:ext cx="5150017" cy="982513"/>
                      </a:xfrm>
                      <a:prstGeom prst="rect">
                        <a:avLst/>
                      </a:prstGeom>
                      <a:noFill/>
                      <a:ln w="63500" cap="rnd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square">
                        <a:spAutoFit/>
                      </a:bodyPr>
                      <a:lstStyle/>
                      <a:p>
                        <a:pPr>
                          <a:lnSpc>
                            <a:spcPct val="150000"/>
                          </a:lnSpc>
                        </a:pPr>
                        <a:r>
                          <a:rPr lang="en-US" sz="4400" baseline="30000" dirty="0" err="1" smtClean="0"/>
                          <a:t>d</a:t>
                        </a:r>
                        <a:r>
                          <a:rPr lang="en-US" sz="4400" b="1" i="1" baseline="30000" dirty="0" err="1" smtClean="0"/>
                          <a:t>Geometry</a:t>
                        </a:r>
                        <a:r>
                          <a:rPr lang="en-US" sz="4400" i="1" dirty="0" smtClean="0"/>
                          <a:t>/</a:t>
                        </a:r>
                        <a:r>
                          <a:rPr lang="en-US" sz="4400" baseline="-10000" dirty="0" smtClean="0"/>
                          <a:t>d</a:t>
                        </a:r>
                        <a:r>
                          <a:rPr lang="en-US" sz="4400" b="1" i="1" baseline="-10000" dirty="0" smtClean="0"/>
                          <a:t>Scattering</a:t>
                        </a:r>
                        <a:endParaRPr lang="en-US" sz="4400" i="1" baseline="-10000" dirty="0">
                          <a:sym typeface="Wingdings" pitchFamily="2" charset="2"/>
                        </a:endParaRPr>
                      </a:p>
                    </p:txBody>
                  </p:sp>
                  <p:sp>
                    <p:nvSpPr>
                      <p:cNvPr id="158" name="TextBox 4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133600" y="22594308"/>
                        <a:ext cx="5150017" cy="982513"/>
                      </a:xfrm>
                      <a:prstGeom prst="rect">
                        <a:avLst/>
                      </a:prstGeom>
                      <a:noFill/>
                      <a:ln w="63500" cap="rnd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square">
                        <a:spAutoFit/>
                      </a:bodyPr>
                      <a:lstStyle/>
                      <a:p>
                        <a:pPr>
                          <a:lnSpc>
                            <a:spcPct val="150000"/>
                          </a:lnSpc>
                        </a:pPr>
                        <a:r>
                          <a:rPr lang="en-US" sz="4400" baseline="30000" dirty="0" err="1" smtClean="0"/>
                          <a:t>d</a:t>
                        </a:r>
                        <a:r>
                          <a:rPr lang="en-US" sz="4400" b="1" i="1" baseline="30000" dirty="0" err="1" smtClean="0"/>
                          <a:t>Geometry</a:t>
                        </a:r>
                        <a:r>
                          <a:rPr lang="en-US" sz="4400" i="1" dirty="0" smtClean="0"/>
                          <a:t>/</a:t>
                        </a:r>
                        <a:r>
                          <a:rPr lang="en-US" sz="4400" baseline="-10000" dirty="0" err="1" smtClean="0"/>
                          <a:t>d</a:t>
                        </a:r>
                        <a:r>
                          <a:rPr lang="en-US" sz="4400" b="1" i="1" baseline="-10000" dirty="0" err="1" smtClean="0"/>
                          <a:t>Absorption</a:t>
                        </a:r>
                        <a:endParaRPr lang="en-US" sz="4400" i="1" baseline="-10000" dirty="0">
                          <a:sym typeface="Wingdings" pitchFamily="2" charset="2"/>
                        </a:endParaRPr>
                      </a:p>
                    </p:txBody>
                  </p:sp>
                  <p:cxnSp>
                    <p:nvCxnSpPr>
                      <p:cNvPr id="159" name="Straight Connector 158"/>
                      <p:cNvCxnSpPr/>
                      <p:nvPr/>
                    </p:nvCxnSpPr>
                    <p:spPr bwMode="auto">
                      <a:xfrm>
                        <a:off x="2247900" y="22821900"/>
                        <a:ext cx="429768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254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sp>
                  <p:nvSpPr>
                    <p:cNvPr id="156" name="TextBox 155"/>
                    <p:cNvSpPr txBox="1"/>
                    <p:nvPr/>
                  </p:nvSpPr>
                  <p:spPr>
                    <a:xfrm>
                      <a:off x="6572250" y="22517100"/>
                      <a:ext cx="685800" cy="7078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4000" i="1" dirty="0" smtClean="0"/>
                        <a:t>≠</a:t>
                      </a:r>
                      <a:endParaRPr lang="en-US" sz="4000" i="1" dirty="0"/>
                    </a:p>
                  </p:txBody>
                </p:sp>
              </p:grpSp>
              <p:grpSp>
                <p:nvGrpSpPr>
                  <p:cNvPr id="144" name="Group 110"/>
                  <p:cNvGrpSpPr/>
                  <p:nvPr/>
                </p:nvGrpSpPr>
                <p:grpSpPr>
                  <a:xfrm>
                    <a:off x="1295400" y="24045208"/>
                    <a:ext cx="8991600" cy="1938992"/>
                    <a:chOff x="1295400" y="23774400"/>
                    <a:chExt cx="8991600" cy="1938992"/>
                  </a:xfrm>
                </p:grpSpPr>
                <p:sp>
                  <p:nvSpPr>
                    <p:cNvPr id="145" name="TextBox 4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95400" y="24206537"/>
                      <a:ext cx="1752600" cy="1015663"/>
                    </a:xfrm>
                    <a:prstGeom prst="rect">
                      <a:avLst/>
                    </a:prstGeom>
                    <a:noFill/>
                    <a:ln w="63500" cap="rnd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4000" dirty="0" smtClean="0"/>
                        <a:t>THEN</a:t>
                      </a:r>
                      <a:endParaRPr lang="en-US" sz="4000" dirty="0">
                        <a:sym typeface="Wingdings" pitchFamily="2" charset="2"/>
                      </a:endParaRPr>
                    </a:p>
                  </p:txBody>
                </p:sp>
                <p:grpSp>
                  <p:nvGrpSpPr>
                    <p:cNvPr id="146" name="Group 105"/>
                    <p:cNvGrpSpPr/>
                    <p:nvPr/>
                  </p:nvGrpSpPr>
                  <p:grpSpPr>
                    <a:xfrm>
                      <a:off x="3124200" y="23774400"/>
                      <a:ext cx="2971800" cy="1905000"/>
                      <a:chOff x="1828800" y="3429000"/>
                      <a:chExt cx="2971800" cy="1905000"/>
                    </a:xfrm>
                  </p:grpSpPr>
                  <p:sp>
                    <p:nvSpPr>
                      <p:cNvPr id="151" name="Rounded Rectangle 150"/>
                      <p:cNvSpPr/>
                      <p:nvPr/>
                    </p:nvSpPr>
                    <p:spPr>
                      <a:xfrm>
                        <a:off x="1828800" y="3505200"/>
                        <a:ext cx="2895600" cy="1828800"/>
                      </a:xfrm>
                      <a:prstGeom prst="roundRect">
                        <a:avLst/>
                      </a:prstGeom>
                      <a:solidFill>
                        <a:srgbClr val="FCF6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2" name="TextBox 151"/>
                      <p:cNvSpPr txBox="1"/>
                      <p:nvPr/>
                    </p:nvSpPr>
                    <p:spPr>
                      <a:xfrm>
                        <a:off x="1981200" y="3429000"/>
                        <a:ext cx="2819400" cy="182492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>
                          <a:lnSpc>
                            <a:spcPct val="150000"/>
                          </a:lnSpc>
                        </a:pPr>
                        <a:r>
                          <a:rPr lang="en-US" sz="4000" b="1" dirty="0" smtClean="0"/>
                          <a:t>Intensity</a:t>
                        </a:r>
                      </a:p>
                      <a:p>
                        <a:pPr>
                          <a:lnSpc>
                            <a:spcPct val="150000"/>
                          </a:lnSpc>
                        </a:pPr>
                        <a:r>
                          <a:rPr lang="en-US" sz="4000" b="1" dirty="0" smtClean="0"/>
                          <a:t>Geometry</a:t>
                        </a:r>
                        <a:endParaRPr lang="en-US" sz="4000" b="1" dirty="0"/>
                      </a:p>
                    </p:txBody>
                  </p:sp>
                </p:grpSp>
                <p:grpSp>
                  <p:nvGrpSpPr>
                    <p:cNvPr id="147" name="Group 106"/>
                    <p:cNvGrpSpPr/>
                    <p:nvPr/>
                  </p:nvGrpSpPr>
                  <p:grpSpPr>
                    <a:xfrm>
                      <a:off x="7086600" y="23774400"/>
                      <a:ext cx="3200400" cy="1938992"/>
                      <a:chOff x="1828800" y="3429000"/>
                      <a:chExt cx="3200400" cy="1938992"/>
                    </a:xfrm>
                  </p:grpSpPr>
                  <p:sp>
                    <p:nvSpPr>
                      <p:cNvPr id="149" name="Rounded Rectangle 148"/>
                      <p:cNvSpPr/>
                      <p:nvPr/>
                    </p:nvSpPr>
                    <p:spPr>
                      <a:xfrm>
                        <a:off x="1828800" y="3505200"/>
                        <a:ext cx="3200400" cy="1828800"/>
                      </a:xfrm>
                      <a:prstGeom prst="roundRect">
                        <a:avLst/>
                      </a:prstGeom>
                      <a:solidFill>
                        <a:srgbClr val="FCF6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0" name="TextBox 149"/>
                      <p:cNvSpPr txBox="1"/>
                      <p:nvPr/>
                    </p:nvSpPr>
                    <p:spPr>
                      <a:xfrm>
                        <a:off x="1981200" y="3429000"/>
                        <a:ext cx="3048000" cy="193899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>
                          <a:lnSpc>
                            <a:spcPct val="150000"/>
                          </a:lnSpc>
                        </a:pPr>
                        <a:r>
                          <a:rPr lang="en-US" sz="4000" b="1" dirty="0" smtClean="0"/>
                          <a:t>Scattering</a:t>
                        </a:r>
                      </a:p>
                      <a:p>
                        <a:pPr>
                          <a:lnSpc>
                            <a:spcPct val="150000"/>
                          </a:lnSpc>
                        </a:pPr>
                        <a:r>
                          <a:rPr lang="en-US" sz="4000" b="1" dirty="0" smtClean="0"/>
                          <a:t>Absorption</a:t>
                        </a:r>
                        <a:endParaRPr lang="en-US" sz="4000" b="1" dirty="0"/>
                      </a:p>
                    </p:txBody>
                  </p:sp>
                </p:grpSp>
                <p:sp>
                  <p:nvSpPr>
                    <p:cNvPr id="148" name="Right Arrow 147"/>
                    <p:cNvSpPr/>
                    <p:nvPr/>
                  </p:nvSpPr>
                  <p:spPr bwMode="auto">
                    <a:xfrm>
                      <a:off x="6019800" y="24536400"/>
                      <a:ext cx="1066800" cy="457200"/>
                    </a:xfrm>
                    <a:prstGeom prst="rightArrow">
                      <a:avLst/>
                    </a:prstGeom>
                    <a:solidFill>
                      <a:schemeClr val="accent1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3894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</p:grpSp>
            <p:grpSp>
              <p:nvGrpSpPr>
                <p:cNvPr id="299" name="Group 298"/>
                <p:cNvGrpSpPr/>
                <p:nvPr/>
              </p:nvGrpSpPr>
              <p:grpSpPr>
                <a:xfrm>
                  <a:off x="990600" y="25908000"/>
                  <a:ext cx="41910000" cy="11049000"/>
                  <a:chOff x="990600" y="25908000"/>
                  <a:chExt cx="41910000" cy="11049000"/>
                </a:xfrm>
              </p:grpSpPr>
              <p:grpSp>
                <p:nvGrpSpPr>
                  <p:cNvPr id="222" name="Group 221"/>
                  <p:cNvGrpSpPr/>
                  <p:nvPr/>
                </p:nvGrpSpPr>
                <p:grpSpPr>
                  <a:xfrm>
                    <a:off x="990600" y="26046291"/>
                    <a:ext cx="14554200" cy="10910709"/>
                    <a:chOff x="990600" y="26122491"/>
                    <a:chExt cx="14554200" cy="10910709"/>
                  </a:xfrm>
                </p:grpSpPr>
                <p:grpSp>
                  <p:nvGrpSpPr>
                    <p:cNvPr id="218" name="Group 217"/>
                    <p:cNvGrpSpPr/>
                    <p:nvPr/>
                  </p:nvGrpSpPr>
                  <p:grpSpPr>
                    <a:xfrm>
                      <a:off x="990600" y="26122491"/>
                      <a:ext cx="14554200" cy="10910709"/>
                      <a:chOff x="990600" y="26122491"/>
                      <a:chExt cx="14554200" cy="10910709"/>
                    </a:xfrm>
                  </p:grpSpPr>
                  <p:grpSp>
                    <p:nvGrpSpPr>
                      <p:cNvPr id="209" name="Group 208"/>
                      <p:cNvGrpSpPr/>
                      <p:nvPr/>
                    </p:nvGrpSpPr>
                    <p:grpSpPr>
                      <a:xfrm>
                        <a:off x="990600" y="26122491"/>
                        <a:ext cx="14249400" cy="10910709"/>
                        <a:chOff x="990600" y="26122491"/>
                        <a:chExt cx="14249400" cy="10910709"/>
                      </a:xfrm>
                    </p:grpSpPr>
                    <p:grpSp>
                      <p:nvGrpSpPr>
                        <p:cNvPr id="207" name="Group 206"/>
                        <p:cNvGrpSpPr/>
                        <p:nvPr/>
                      </p:nvGrpSpPr>
                      <p:grpSpPr>
                        <a:xfrm>
                          <a:off x="990600" y="26122491"/>
                          <a:ext cx="14249400" cy="10910709"/>
                          <a:chOff x="990600" y="26122491"/>
                          <a:chExt cx="14249400" cy="10910709"/>
                        </a:xfrm>
                      </p:grpSpPr>
                      <p:sp>
                        <p:nvSpPr>
                          <p:cNvPr id="286" name="Rounded Rectangle 3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90600" y="26136600"/>
                            <a:ext cx="14249400" cy="10896600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noFill/>
                          <a:ln w="25400" algn="ctr">
                            <a:solidFill>
                              <a:srgbClr val="0070C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defTabSz="4389438"/>
                            <a:endParaRPr lang="en-US" dirty="0"/>
                          </a:p>
                        </p:txBody>
                      </p:sp>
                      <p:grpSp>
                        <p:nvGrpSpPr>
                          <p:cNvPr id="292" name="Group 291"/>
                          <p:cNvGrpSpPr/>
                          <p:nvPr/>
                        </p:nvGrpSpPr>
                        <p:grpSpPr>
                          <a:xfrm>
                            <a:off x="1143000" y="26122491"/>
                            <a:ext cx="7696200" cy="10072509"/>
                            <a:chOff x="1143000" y="26122491"/>
                            <a:chExt cx="7696200" cy="10072509"/>
                          </a:xfrm>
                        </p:grpSpPr>
                        <p:sp>
                          <p:nvSpPr>
                            <p:cNvPr id="287" name="TextBox 40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143000" y="26122491"/>
                              <a:ext cx="7696200" cy="3970318"/>
                            </a:xfrm>
                            <a:prstGeom prst="rect">
                              <a:avLst/>
                            </a:prstGeom>
                            <a:noFill/>
                            <a:ln w="63500" cap="rnd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wrap="square">
                              <a:spAutoFit/>
                            </a:bodyPr>
                            <a:lstStyle/>
                            <a:p>
                              <a:pPr>
                                <a:lnSpc>
                                  <a:spcPct val="150000"/>
                                </a:lnSpc>
                              </a:pPr>
                              <a:r>
                                <a:rPr lang="en-US" sz="4800" b="1" dirty="0"/>
                                <a:t>	</a:t>
                              </a:r>
                              <a:r>
                                <a:rPr lang="en-US" sz="4800" b="1" dirty="0" smtClean="0"/>
                                <a:t>Methodology</a:t>
                              </a:r>
                              <a:endParaRPr lang="en-US" sz="4800" b="1" dirty="0"/>
                            </a:p>
                            <a:p>
                              <a:r>
                                <a:rPr lang="en-US" sz="3600" dirty="0"/>
                                <a:t> </a:t>
                              </a:r>
                              <a:endParaRPr lang="en-US" sz="3600" dirty="0" smtClean="0"/>
                            </a:p>
                            <a:p>
                              <a:r>
                                <a:rPr lang="en-US" sz="3600" dirty="0" smtClean="0"/>
                                <a:t>Use Monte Carlo modeling of light propagation to simulate the instrument response to different IOP combinations</a:t>
                              </a:r>
                              <a:endParaRPr lang="en-US" sz="3600" dirty="0">
                                <a:sym typeface="Wingdings" pitchFamily="2" charset="2"/>
                              </a:endParaRPr>
                            </a:p>
                          </p:txBody>
                        </p:sp>
                        <p:sp>
                          <p:nvSpPr>
                            <p:cNvPr id="288" name="TextBox 40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143000" y="29349680"/>
                              <a:ext cx="7696200" cy="3416320"/>
                            </a:xfrm>
                            <a:prstGeom prst="rect">
                              <a:avLst/>
                            </a:prstGeom>
                            <a:noFill/>
                            <a:ln w="63500" cap="rnd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wrap="square">
                              <a:spAutoFit/>
                            </a:bodyPr>
                            <a:lstStyle/>
                            <a:p>
                              <a:pPr>
                                <a:lnSpc>
                                  <a:spcPct val="150000"/>
                                </a:lnSpc>
                              </a:pPr>
                              <a:r>
                                <a:rPr lang="en-US" sz="4800" b="1" dirty="0"/>
                                <a:t>	</a:t>
                              </a:r>
                            </a:p>
                            <a:p>
                              <a:r>
                                <a:rPr lang="en-US" sz="3600" dirty="0"/>
                                <a:t> </a:t>
                              </a:r>
                              <a:r>
                                <a:rPr lang="en-US" sz="3600" dirty="0" smtClean="0"/>
                                <a:t>Identify robust mathematical relationships between the known, imposed IOPs and some descriptors of the modeled instrument signal</a:t>
                              </a:r>
                              <a:endParaRPr lang="en-US" sz="3600" dirty="0">
                                <a:sym typeface="Wingdings" pitchFamily="2" charset="2"/>
                              </a:endParaRPr>
                            </a:p>
                          </p:txBody>
                        </p:sp>
                        <p:sp>
                          <p:nvSpPr>
                            <p:cNvPr id="289" name="TextBox 40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143000" y="32224682"/>
                              <a:ext cx="7696200" cy="3970318"/>
                            </a:xfrm>
                            <a:prstGeom prst="rect">
                              <a:avLst/>
                            </a:prstGeom>
                            <a:noFill/>
                            <a:ln w="63500" cap="rnd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wrap="square">
                              <a:spAutoFit/>
                            </a:bodyPr>
                            <a:lstStyle/>
                            <a:p>
                              <a:pPr>
                                <a:lnSpc>
                                  <a:spcPct val="150000"/>
                                </a:lnSpc>
                              </a:pPr>
                              <a:r>
                                <a:rPr lang="en-US" sz="4800" b="1" dirty="0"/>
                                <a:t>	</a:t>
                              </a:r>
                            </a:p>
                            <a:p>
                              <a:r>
                                <a:rPr lang="en-US" sz="3600" dirty="0"/>
                                <a:t> </a:t>
                              </a:r>
                              <a:r>
                                <a:rPr lang="en-US" sz="3600" dirty="0" smtClean="0"/>
                                <a:t>Invert relationships to obtain the algorithm that the actual instrument would use to convert a measured signal into estimates of the water IOPs</a:t>
                              </a:r>
                              <a:endParaRPr lang="en-US" sz="3600" dirty="0">
                                <a:sym typeface="Wingdings" pitchFamily="2" charset="2"/>
                              </a:endParaRPr>
                            </a:p>
                          </p:txBody>
                        </p:sp>
                        <p:cxnSp>
                          <p:nvCxnSpPr>
                            <p:cNvPr id="290" name="Straight Arrow Connector 289"/>
                            <p:cNvCxnSpPr/>
                            <p:nvPr/>
                          </p:nvCxnSpPr>
                          <p:spPr bwMode="auto">
                            <a:xfrm rot="5400000">
                              <a:off x="4114006" y="30098206"/>
                              <a:ext cx="609600" cy="1588"/>
                            </a:xfrm>
                            <a:prstGeom prst="straightConnector1">
                              <a:avLst/>
                            </a:prstGeom>
                            <a:solidFill>
                              <a:schemeClr val="accent1"/>
                            </a:solidFill>
                            <a:ln w="25400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arrow" w="lg" len="lg"/>
                            </a:ln>
                            <a:effectLst/>
                          </p:spPr>
                        </p:cxnSp>
                        <p:cxnSp>
                          <p:nvCxnSpPr>
                            <p:cNvPr id="291" name="Straight Arrow Connector 290"/>
                            <p:cNvCxnSpPr/>
                            <p:nvPr/>
                          </p:nvCxnSpPr>
                          <p:spPr bwMode="auto">
                            <a:xfrm rot="5400000">
                              <a:off x="4115594" y="33031906"/>
                              <a:ext cx="609600" cy="1588"/>
                            </a:xfrm>
                            <a:prstGeom prst="straightConnector1">
                              <a:avLst/>
                            </a:prstGeom>
                            <a:solidFill>
                              <a:schemeClr val="accent1"/>
                            </a:solidFill>
                            <a:ln w="25400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arrow" w="lg" len="lg"/>
                            </a:ln>
                            <a:effectLst/>
                          </p:spPr>
                        </p:cxnSp>
                      </p:grpSp>
                    </p:grpSp>
                    <p:sp>
                      <p:nvSpPr>
                        <p:cNvPr id="208" name="TextBox 207"/>
                        <p:cNvSpPr txBox="1"/>
                        <p:nvPr/>
                      </p:nvSpPr>
                      <p:spPr>
                        <a:xfrm>
                          <a:off x="11734800" y="31518728"/>
                          <a:ext cx="1066800" cy="1015663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sz="6000" b="1" dirty="0" smtClean="0"/>
                            <a:t>+</a:t>
                          </a:r>
                          <a:endParaRPr lang="en-US" sz="6000" b="1" dirty="0"/>
                        </a:p>
                      </p:txBody>
                    </p:sp>
                  </p:grpSp>
                  <p:sp>
                    <p:nvSpPr>
                      <p:cNvPr id="211" name="TextBox 210"/>
                      <p:cNvSpPr txBox="1"/>
                      <p:nvPr/>
                    </p:nvSpPr>
                    <p:spPr>
                      <a:xfrm>
                        <a:off x="8839200" y="32461200"/>
                        <a:ext cx="6705600" cy="55399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3000" b="1" dirty="0" smtClean="0"/>
                          <a:t>B</a:t>
                        </a:r>
                        <a:r>
                          <a:rPr lang="en-US" sz="3000" b="1" baseline="-25000" dirty="0" smtClean="0"/>
                          <a:t>p</a:t>
                        </a:r>
                        <a:r>
                          <a:rPr lang="en-US" sz="3000" dirty="0" smtClean="0"/>
                          <a:t> </a:t>
                        </a:r>
                        <a:r>
                          <a:rPr lang="en-US" sz="3000" dirty="0" smtClean="0">
                            <a:latin typeface="Times New Roman"/>
                            <a:cs typeface="Times New Roman"/>
                          </a:rPr>
                          <a:t>≡</a:t>
                        </a:r>
                        <a:r>
                          <a:rPr lang="en-US" sz="3000" dirty="0" err="1" smtClean="0">
                            <a:latin typeface="Times New Roman"/>
                            <a:cs typeface="Times New Roman"/>
                          </a:rPr>
                          <a:t>b</a:t>
                        </a:r>
                        <a:r>
                          <a:rPr lang="en-US" sz="3000" baseline="-25000" dirty="0" err="1" smtClean="0">
                            <a:latin typeface="Times New Roman"/>
                            <a:cs typeface="Times New Roman"/>
                          </a:rPr>
                          <a:t>bp</a:t>
                        </a:r>
                        <a:r>
                          <a:rPr lang="en-US" sz="3000" dirty="0" smtClean="0">
                            <a:latin typeface="Times New Roman"/>
                            <a:cs typeface="Times New Roman"/>
                          </a:rPr>
                          <a:t>/</a:t>
                        </a:r>
                        <a:r>
                          <a:rPr lang="en-US" sz="3000" dirty="0" err="1" smtClean="0">
                            <a:latin typeface="Times New Roman"/>
                            <a:cs typeface="Times New Roman"/>
                          </a:rPr>
                          <a:t>b</a:t>
                        </a:r>
                        <a:r>
                          <a:rPr lang="en-US" sz="3000" baseline="-25000" dirty="0" err="1" smtClean="0">
                            <a:latin typeface="Times New Roman"/>
                            <a:cs typeface="Times New Roman"/>
                          </a:rPr>
                          <a:t>p</a:t>
                        </a:r>
                        <a:r>
                          <a:rPr lang="en-US" sz="3000" dirty="0" smtClean="0"/>
                          <a:t>= [0.5%,1%,1.5%,2%,2.5%] </a:t>
                        </a:r>
                        <a:endParaRPr lang="en-US" sz="3000" dirty="0"/>
                      </a:p>
                    </p:txBody>
                  </p:sp>
                  <p:grpSp>
                    <p:nvGrpSpPr>
                      <p:cNvPr id="215" name="Group 214"/>
                      <p:cNvGrpSpPr/>
                      <p:nvPr/>
                    </p:nvGrpSpPr>
                    <p:grpSpPr>
                      <a:xfrm>
                        <a:off x="8534400" y="33556813"/>
                        <a:ext cx="6781800" cy="3323987"/>
                        <a:chOff x="8534400" y="33556813"/>
                        <a:chExt cx="6781800" cy="3323987"/>
                      </a:xfrm>
                    </p:grpSpPr>
                    <p:sp>
                      <p:nvSpPr>
                        <p:cNvPr id="212" name="TextBox 211"/>
                        <p:cNvSpPr txBox="1"/>
                        <p:nvPr/>
                      </p:nvSpPr>
                      <p:spPr>
                        <a:xfrm>
                          <a:off x="8534400" y="33556813"/>
                          <a:ext cx="6781800" cy="332398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sz="3000" dirty="0" smtClean="0"/>
                            <a:t>	Low B</a:t>
                          </a:r>
                          <a:r>
                            <a:rPr lang="en-US" sz="3000" baseline="-25000" dirty="0" smtClean="0"/>
                            <a:t>p</a:t>
                          </a:r>
                          <a:r>
                            <a:rPr lang="en-US" sz="3000" dirty="0" smtClean="0"/>
                            <a:t> values are typical of organic particles (e.g., phytoplankton); high values are typical of inorganic particles (e.g., suspended sediments).</a:t>
                          </a:r>
                        </a:p>
                        <a:p>
                          <a:r>
                            <a:rPr lang="en-US" sz="3000" dirty="0" smtClean="0"/>
                            <a:t>	Particle scattering is modeled using the Fournier-</a:t>
                          </a:r>
                          <a:r>
                            <a:rPr lang="en-US" sz="3000" dirty="0" err="1" smtClean="0"/>
                            <a:t>Forand</a:t>
                          </a:r>
                          <a:r>
                            <a:rPr lang="en-US" sz="3000" dirty="0" smtClean="0"/>
                            <a:t> phase function (Fournier &amp; </a:t>
                          </a:r>
                          <a:r>
                            <a:rPr lang="en-US" sz="3000" dirty="0" err="1" smtClean="0"/>
                            <a:t>Jonasz</a:t>
                          </a:r>
                          <a:r>
                            <a:rPr lang="en-US" sz="3000" dirty="0" smtClean="0"/>
                            <a:t>, 1999)</a:t>
                          </a:r>
                          <a:endParaRPr lang="en-US" sz="3000" dirty="0"/>
                        </a:p>
                      </p:txBody>
                    </p:sp>
                    <p:sp>
                      <p:nvSpPr>
                        <p:cNvPr id="213" name="4-Point Star 212"/>
                        <p:cNvSpPr/>
                        <p:nvPr/>
                      </p:nvSpPr>
                      <p:spPr bwMode="auto">
                        <a:xfrm>
                          <a:off x="8839200" y="33591062"/>
                          <a:ext cx="533400" cy="533400"/>
                        </a:xfrm>
                        <a:prstGeom prst="star4">
                          <a:avLst/>
                        </a:prstGeom>
                        <a:solidFill>
                          <a:srgbClr val="FFFF00"/>
                        </a:solidFill>
                        <a:ln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389438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86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14" name="4-Point Star 213"/>
                        <p:cNvSpPr/>
                        <p:nvPr/>
                      </p:nvSpPr>
                      <p:spPr bwMode="auto">
                        <a:xfrm>
                          <a:off x="8839200" y="35419862"/>
                          <a:ext cx="533400" cy="533400"/>
                        </a:xfrm>
                        <a:prstGeom prst="star4">
                          <a:avLst/>
                        </a:prstGeom>
                        <a:solidFill>
                          <a:srgbClr val="FFFF00"/>
                        </a:solidFill>
                        <a:ln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389438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86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21" name="Group 220"/>
                    <p:cNvGrpSpPr/>
                    <p:nvPr/>
                  </p:nvGrpSpPr>
                  <p:grpSpPr>
                    <a:xfrm>
                      <a:off x="8382000" y="26365200"/>
                      <a:ext cx="6934200" cy="5410200"/>
                      <a:chOff x="8382000" y="26365200"/>
                      <a:chExt cx="6934200" cy="5410200"/>
                    </a:xfrm>
                  </p:grpSpPr>
                  <p:pic>
                    <p:nvPicPr>
                      <p:cNvPr id="6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 cstate="print"/>
                      <a:srcRect l="6684" b="20225"/>
                      <a:stretch>
                        <a:fillRect/>
                      </a:stretch>
                    </p:blipFill>
                    <p:spPr bwMode="auto">
                      <a:xfrm>
                        <a:off x="8382000" y="26365200"/>
                        <a:ext cx="6781800" cy="5410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  <p:sp>
                    <p:nvSpPr>
                      <p:cNvPr id="220" name="TextBox 219"/>
                      <p:cNvSpPr txBox="1"/>
                      <p:nvPr/>
                    </p:nvSpPr>
                    <p:spPr>
                      <a:xfrm>
                        <a:off x="8610600" y="30746700"/>
                        <a:ext cx="6705600" cy="83099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2400" i="1" dirty="0" smtClean="0"/>
                          <a:t>Figure 2. Particulate absorption and scattering values chosen to drive the optical simulations.</a:t>
                        </a:r>
                        <a:endParaRPr lang="en-US" sz="2400" i="1" dirty="0"/>
                      </a:p>
                    </p:txBody>
                  </p:sp>
                </p:grpSp>
              </p:grpSp>
              <p:grpSp>
                <p:nvGrpSpPr>
                  <p:cNvPr id="297" name="Group 296"/>
                  <p:cNvGrpSpPr/>
                  <p:nvPr/>
                </p:nvGrpSpPr>
                <p:grpSpPr>
                  <a:xfrm>
                    <a:off x="15544800" y="25908000"/>
                    <a:ext cx="27355800" cy="11049000"/>
                    <a:chOff x="15544800" y="25984200"/>
                    <a:chExt cx="27355800" cy="11049000"/>
                  </a:xfrm>
                </p:grpSpPr>
                <p:sp>
                  <p:nvSpPr>
                    <p:cNvPr id="223" name="Rounded Rectangle 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544800" y="26149738"/>
                      <a:ext cx="27355800" cy="10883462"/>
                    </a:xfrm>
                    <a:prstGeom prst="roundRect">
                      <a:avLst>
                        <a:gd name="adj" fmla="val 16667"/>
                      </a:avLst>
                    </a:prstGeom>
                    <a:noFill/>
                    <a:ln w="25400" algn="ctr">
                      <a:solidFill>
                        <a:srgbClr val="0070C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89438"/>
                      <a:endParaRPr lang="en-US" dirty="0"/>
                    </a:p>
                  </p:txBody>
                </p:sp>
                <p:sp>
                  <p:nvSpPr>
                    <p:cNvPr id="231" name="TextBox 4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6822400" y="26136600"/>
                      <a:ext cx="4267200" cy="1200329"/>
                    </a:xfrm>
                    <a:prstGeom prst="rect">
                      <a:avLst/>
                    </a:prstGeom>
                    <a:noFill/>
                    <a:ln w="63500" cap="rnd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4800" b="1" dirty="0"/>
                        <a:t>	</a:t>
                      </a:r>
                      <a:r>
                        <a:rPr lang="en-US" sz="4800" b="1" dirty="0" smtClean="0"/>
                        <a:t>Results</a:t>
                      </a:r>
                      <a:endParaRPr lang="en-US" sz="4800" b="1" dirty="0"/>
                    </a:p>
                  </p:txBody>
                </p:sp>
                <p:grpSp>
                  <p:nvGrpSpPr>
                    <p:cNvPr id="236" name="Group 235"/>
                    <p:cNvGrpSpPr/>
                    <p:nvPr/>
                  </p:nvGrpSpPr>
                  <p:grpSpPr>
                    <a:xfrm>
                      <a:off x="15773400" y="25984200"/>
                      <a:ext cx="7391400" cy="10801529"/>
                      <a:chOff x="15773400" y="25984200"/>
                      <a:chExt cx="7391400" cy="10801529"/>
                    </a:xfrm>
                  </p:grpSpPr>
                  <p:grpSp>
                    <p:nvGrpSpPr>
                      <p:cNvPr id="232" name="Group 231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16078200" y="25984200"/>
                        <a:ext cx="6225540" cy="9845040"/>
                        <a:chOff x="15468600" y="26441400"/>
                        <a:chExt cx="6553200" cy="10363200"/>
                      </a:xfrm>
                    </p:grpSpPr>
                    <p:pic>
                      <p:nvPicPr>
                        <p:cNvPr id="103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 cstate="print"/>
                        <a:srcRect l="10157" b="19101"/>
                        <a:stretch>
                          <a:fillRect/>
                        </a:stretch>
                      </p:blipFill>
                      <p:spPr bwMode="auto">
                        <a:xfrm>
                          <a:off x="15492412" y="26441400"/>
                          <a:ext cx="6529388" cy="54864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  <p:pic>
                      <p:nvPicPr>
                        <p:cNvPr id="7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 cstate="print"/>
                        <a:srcRect l="10157" b="17608"/>
                        <a:stretch>
                          <a:fillRect/>
                        </a:stretch>
                      </p:blipFill>
                      <p:spPr bwMode="auto">
                        <a:xfrm>
                          <a:off x="15468600" y="31381700"/>
                          <a:ext cx="6529388" cy="54229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grpSp>
                  <p:sp>
                    <p:nvSpPr>
                      <p:cNvPr id="233" name="TextBox 232"/>
                      <p:cNvSpPr txBox="1"/>
                      <p:nvPr/>
                    </p:nvSpPr>
                    <p:spPr>
                      <a:xfrm>
                        <a:off x="15773400" y="35585400"/>
                        <a:ext cx="7391400" cy="120032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sz="2400" i="1" dirty="0" smtClean="0"/>
                          <a:t>Figure 4. Water IOPs plotted against resulting signal descriptors. b</a:t>
                        </a:r>
                        <a:r>
                          <a:rPr lang="en-US" sz="2400" i="1" baseline="-25000" dirty="0" smtClean="0"/>
                          <a:t>b</a:t>
                        </a:r>
                        <a:r>
                          <a:rPr lang="en-US" sz="2400" i="1" dirty="0" smtClean="0"/>
                          <a:t> - backscattering </a:t>
                        </a:r>
                        <a:r>
                          <a:rPr lang="en-US" sz="2400" i="1" dirty="0" err="1" smtClean="0"/>
                          <a:t>coef</a:t>
                        </a:r>
                        <a:r>
                          <a:rPr lang="en-US" sz="2400" i="1" dirty="0" smtClean="0"/>
                          <a:t>.; a - absorption </a:t>
                        </a:r>
                        <a:r>
                          <a:rPr lang="en-US" sz="2400" i="1" dirty="0" err="1" smtClean="0"/>
                          <a:t>coef</a:t>
                        </a:r>
                        <a:r>
                          <a:rPr lang="en-US" sz="2400" i="1" dirty="0" smtClean="0"/>
                          <a:t>.; </a:t>
                        </a:r>
                        <a:r>
                          <a:rPr lang="el-GR" sz="2400" i="1" dirty="0" smtClean="0"/>
                          <a:t>α</a:t>
                        </a:r>
                        <a:r>
                          <a:rPr lang="en-US" sz="2400" i="1" dirty="0" smtClean="0"/>
                          <a:t> - geometry parameter.; D - intensity.</a:t>
                        </a:r>
                        <a:endParaRPr lang="en-US" sz="2400" i="1" dirty="0"/>
                      </a:p>
                    </p:txBody>
                  </p:sp>
                </p:grpSp>
                <p:sp>
                  <p:nvSpPr>
                    <p:cNvPr id="237" name="TextBox 236"/>
                    <p:cNvSpPr txBox="1"/>
                    <p:nvPr/>
                  </p:nvSpPr>
                  <p:spPr>
                    <a:xfrm>
                      <a:off x="23774400" y="28013528"/>
                      <a:ext cx="12192000" cy="101566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6000" b="1" i="1" dirty="0" smtClean="0"/>
                        <a:t>b</a:t>
                      </a:r>
                      <a:r>
                        <a:rPr lang="en-US" sz="6000" b="1" i="1" baseline="-25000" dirty="0" smtClean="0"/>
                        <a:t>b</a:t>
                      </a:r>
                      <a:r>
                        <a:rPr lang="en-US" sz="6000" dirty="0" smtClean="0"/>
                        <a:t> = 10</a:t>
                      </a:r>
                      <a:r>
                        <a:rPr lang="en-US" sz="6000" baseline="30000" dirty="0" smtClean="0"/>
                        <a:t>1.048log</a:t>
                      </a:r>
                      <a:r>
                        <a:rPr lang="en-US" sz="4000" baseline="30000" dirty="0" smtClean="0"/>
                        <a:t>10</a:t>
                      </a:r>
                      <a:r>
                        <a:rPr lang="en-US" sz="6000" baseline="30000" dirty="0" smtClean="0"/>
                        <a:t>(</a:t>
                      </a:r>
                      <a:r>
                        <a:rPr lang="el-GR" sz="6000" b="1" i="1" baseline="30000" dirty="0" smtClean="0"/>
                        <a:t>α</a:t>
                      </a:r>
                      <a:r>
                        <a:rPr lang="en-US" sz="6000" baseline="30000" dirty="0" smtClean="0"/>
                        <a:t>)+0.341</a:t>
                      </a:r>
                      <a:r>
                        <a:rPr lang="en-US" sz="6000" dirty="0" smtClean="0"/>
                        <a:t> 	                   </a:t>
                      </a:r>
                      <a:r>
                        <a:rPr lang="en-US" sz="4000" dirty="0" smtClean="0"/>
                        <a:t>(1)</a:t>
                      </a:r>
                    </a:p>
                  </p:txBody>
                </p:sp>
                <p:grpSp>
                  <p:nvGrpSpPr>
                    <p:cNvPr id="243" name="Group 242"/>
                    <p:cNvGrpSpPr/>
                    <p:nvPr/>
                  </p:nvGrpSpPr>
                  <p:grpSpPr>
                    <a:xfrm>
                      <a:off x="23850600" y="29057263"/>
                      <a:ext cx="12344400" cy="1905000"/>
                      <a:chOff x="22402800" y="31165800"/>
                      <a:chExt cx="12344400" cy="1905000"/>
                    </a:xfrm>
                  </p:grpSpPr>
                  <p:sp>
                    <p:nvSpPr>
                      <p:cNvPr id="238" name="TextBox 237"/>
                      <p:cNvSpPr txBox="1"/>
                      <p:nvPr/>
                    </p:nvSpPr>
                    <p:spPr>
                      <a:xfrm>
                        <a:off x="22402800" y="31165800"/>
                        <a:ext cx="1143000" cy="101566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6000" b="1" i="1" dirty="0" smtClean="0">
                            <a:solidFill>
                              <a:srgbClr val="000000"/>
                            </a:solidFill>
                          </a:rPr>
                          <a:t>b</a:t>
                        </a:r>
                        <a:r>
                          <a:rPr lang="en-US" sz="6000" b="1" i="1" baseline="-25000" dirty="0" smtClean="0">
                            <a:solidFill>
                              <a:srgbClr val="000000"/>
                            </a:solidFill>
                          </a:rPr>
                          <a:t>b</a:t>
                        </a:r>
                        <a:endParaRPr lang="en-US" b="1" dirty="0"/>
                      </a:p>
                    </p:txBody>
                  </p:sp>
                  <p:sp>
                    <p:nvSpPr>
                      <p:cNvPr id="239" name="TextBox 238"/>
                      <p:cNvSpPr txBox="1"/>
                      <p:nvPr/>
                    </p:nvSpPr>
                    <p:spPr>
                      <a:xfrm>
                        <a:off x="22479000" y="32055137"/>
                        <a:ext cx="762000" cy="101566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6000" b="1" i="1" dirty="0" smtClean="0">
                            <a:solidFill>
                              <a:srgbClr val="000000"/>
                            </a:solidFill>
                          </a:rPr>
                          <a:t>a</a:t>
                        </a:r>
                        <a:endParaRPr lang="en-US" b="1" dirty="0"/>
                      </a:p>
                    </p:txBody>
                  </p:sp>
                  <p:cxnSp>
                    <p:nvCxnSpPr>
                      <p:cNvPr id="241" name="Straight Connector 240"/>
                      <p:cNvCxnSpPr/>
                      <p:nvPr/>
                    </p:nvCxnSpPr>
                    <p:spPr bwMode="auto">
                      <a:xfrm>
                        <a:off x="22402800" y="32232600"/>
                        <a:ext cx="9144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254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sp>
                    <p:nvSpPr>
                      <p:cNvPr id="242" name="TextBox 241"/>
                      <p:cNvSpPr txBox="1"/>
                      <p:nvPr/>
                    </p:nvSpPr>
                    <p:spPr>
                      <a:xfrm>
                        <a:off x="23317200" y="31731287"/>
                        <a:ext cx="11430000" cy="101566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6000" dirty="0" smtClean="0"/>
                          <a:t>= 10</a:t>
                        </a:r>
                        <a:r>
                          <a:rPr lang="en-US" sz="6000" baseline="30000" dirty="0" smtClean="0"/>
                          <a:t>-0.074log</a:t>
                        </a:r>
                        <a:r>
                          <a:rPr lang="en-US" sz="4000" baseline="30000" dirty="0" smtClean="0"/>
                          <a:t>10</a:t>
                        </a:r>
                        <a:r>
                          <a:rPr lang="en-US" sz="4000" baseline="100000" dirty="0" smtClean="0"/>
                          <a:t>2</a:t>
                        </a:r>
                        <a:r>
                          <a:rPr lang="en-US" sz="6000" baseline="30000" dirty="0" smtClean="0"/>
                          <a:t>(</a:t>
                        </a:r>
                        <a:r>
                          <a:rPr lang="en-US" sz="6000" b="1" i="1" baseline="30000" dirty="0" smtClean="0"/>
                          <a:t>D</a:t>
                        </a:r>
                        <a:r>
                          <a:rPr lang="en-US" sz="6000" baseline="30000" dirty="0" smtClean="0"/>
                          <a:t>)+0.353log</a:t>
                        </a:r>
                        <a:r>
                          <a:rPr lang="en-US" sz="4000" baseline="30000" dirty="0" smtClean="0"/>
                          <a:t>10</a:t>
                        </a:r>
                        <a:r>
                          <a:rPr lang="en-US" sz="6000" baseline="30000" dirty="0" smtClean="0"/>
                          <a:t>(</a:t>
                        </a:r>
                        <a:r>
                          <a:rPr lang="en-US" sz="6000" b="1" i="1" baseline="30000" dirty="0" smtClean="0"/>
                          <a:t>D</a:t>
                        </a:r>
                        <a:r>
                          <a:rPr lang="en-US" sz="6000" baseline="30000" dirty="0" smtClean="0"/>
                          <a:t>)+0.656</a:t>
                        </a:r>
                        <a:r>
                          <a:rPr lang="en-US" sz="6000" dirty="0" smtClean="0"/>
                          <a:t>	  </a:t>
                        </a:r>
                        <a:r>
                          <a:rPr lang="en-US" sz="4000" dirty="0" smtClean="0"/>
                          <a:t>(2)</a:t>
                        </a:r>
                      </a:p>
                    </p:txBody>
                  </p:sp>
                </p:grpSp>
                <p:sp>
                  <p:nvSpPr>
                    <p:cNvPr id="246" name="Right Arrow 245"/>
                    <p:cNvSpPr/>
                    <p:nvPr/>
                  </p:nvSpPr>
                  <p:spPr bwMode="auto">
                    <a:xfrm>
                      <a:off x="22326600" y="28318328"/>
                      <a:ext cx="1066800" cy="457200"/>
                    </a:xfrm>
                    <a:prstGeom prst="rightArrow">
                      <a:avLst/>
                    </a:prstGeom>
                    <a:solidFill>
                      <a:schemeClr val="accent1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3894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247" name="Right Arrow 246"/>
                    <p:cNvSpPr/>
                    <p:nvPr/>
                  </p:nvSpPr>
                  <p:spPr bwMode="auto">
                    <a:xfrm rot="19359816">
                      <a:off x="22098000" y="30985328"/>
                      <a:ext cx="1066800" cy="457200"/>
                    </a:xfrm>
                    <a:prstGeom prst="rightArrow">
                      <a:avLst/>
                    </a:prstGeom>
                    <a:solidFill>
                      <a:schemeClr val="accent1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3894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grpSp>
                  <p:nvGrpSpPr>
                    <p:cNvPr id="255" name="Group 254"/>
                    <p:cNvGrpSpPr/>
                    <p:nvPr/>
                  </p:nvGrpSpPr>
                  <p:grpSpPr>
                    <a:xfrm>
                      <a:off x="35204400" y="25984203"/>
                      <a:ext cx="7391400" cy="10801526"/>
                      <a:chOff x="35204400" y="25984203"/>
                      <a:chExt cx="7391400" cy="10801526"/>
                    </a:xfrm>
                  </p:grpSpPr>
                  <p:grpSp>
                    <p:nvGrpSpPr>
                      <p:cNvPr id="248" name="Group 247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36195000" y="25984203"/>
                        <a:ext cx="5979610" cy="9803523"/>
                        <a:chOff x="36087267" y="25908000"/>
                        <a:chExt cx="6156106" cy="10092887"/>
                      </a:xfrm>
                    </p:grpSpPr>
                    <p:pic>
                      <p:nvPicPr>
                        <p:cNvPr id="1032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 cstate="print"/>
                        <a:srcRect l="16776" b="17800"/>
                        <a:stretch>
                          <a:fillRect/>
                        </a:stretch>
                      </p:blipFill>
                      <p:spPr bwMode="auto">
                        <a:xfrm>
                          <a:off x="36194998" y="25908000"/>
                          <a:ext cx="6048375" cy="54102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  <p:pic>
                      <p:nvPicPr>
                        <p:cNvPr id="8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 cstate="print"/>
                        <a:srcRect l="15727" b="20116"/>
                        <a:stretch>
                          <a:fillRect/>
                        </a:stretch>
                      </p:blipFill>
                      <p:spPr bwMode="auto">
                        <a:xfrm>
                          <a:off x="36087267" y="30743087"/>
                          <a:ext cx="6124575" cy="52578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grpSp>
                  <p:sp>
                    <p:nvSpPr>
                      <p:cNvPr id="252" name="TextBox 251"/>
                      <p:cNvSpPr txBox="1"/>
                      <p:nvPr/>
                    </p:nvSpPr>
                    <p:spPr>
                      <a:xfrm>
                        <a:off x="35204400" y="35585400"/>
                        <a:ext cx="7391400" cy="120032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sz="2400" i="1" dirty="0" smtClean="0"/>
                          <a:t>Figure 5. Histograms of the relative errors in inverting b</a:t>
                        </a:r>
                        <a:r>
                          <a:rPr lang="en-US" sz="2400" i="1" baseline="-25000" dirty="0" smtClean="0"/>
                          <a:t>b</a:t>
                        </a:r>
                        <a:r>
                          <a:rPr lang="en-US" sz="2400" i="1" dirty="0" smtClean="0"/>
                          <a:t> and a from the modeled instrument response to the full range of IOPs</a:t>
                        </a:r>
                        <a:endParaRPr lang="en-US" sz="2400" i="1" dirty="0"/>
                      </a:p>
                    </p:txBody>
                  </p:sp>
                </p:grpSp>
                <p:grpSp>
                  <p:nvGrpSpPr>
                    <p:cNvPr id="296" name="Group 295"/>
                    <p:cNvGrpSpPr/>
                    <p:nvPr/>
                  </p:nvGrpSpPr>
                  <p:grpSpPr>
                    <a:xfrm>
                      <a:off x="23057068" y="31242000"/>
                      <a:ext cx="12299732" cy="5334000"/>
                      <a:chOff x="23057068" y="31242000"/>
                      <a:chExt cx="12299732" cy="5334000"/>
                    </a:xfrm>
                  </p:grpSpPr>
                  <p:grpSp>
                    <p:nvGrpSpPr>
                      <p:cNvPr id="294" name="Group 293"/>
                      <p:cNvGrpSpPr/>
                      <p:nvPr/>
                    </p:nvGrpSpPr>
                    <p:grpSpPr>
                      <a:xfrm>
                        <a:off x="23057068" y="31242000"/>
                        <a:ext cx="12299732" cy="5334000"/>
                        <a:chOff x="23057068" y="31242000"/>
                        <a:chExt cx="12299732" cy="5334000"/>
                      </a:xfrm>
                    </p:grpSpPr>
                    <p:sp>
                      <p:nvSpPr>
                        <p:cNvPr id="293" name="Rounded Rectangle 292"/>
                        <p:cNvSpPr/>
                        <p:nvPr/>
                      </p:nvSpPr>
                      <p:spPr bwMode="auto">
                        <a:xfrm>
                          <a:off x="23057068" y="31242000"/>
                          <a:ext cx="12268200" cy="5334000"/>
                        </a:xfrm>
                        <a:prstGeom prst="roundRect">
                          <a:avLst/>
                        </a:prstGeom>
                        <a:solidFill>
                          <a:srgbClr val="CDE9EB"/>
                        </a:solidFill>
                        <a:ln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389438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86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54" name="TextBox 253"/>
                        <p:cNvSpPr txBox="1"/>
                        <p:nvPr/>
                      </p:nvSpPr>
                      <p:spPr>
                        <a:xfrm>
                          <a:off x="23164800" y="31318200"/>
                          <a:ext cx="12192000" cy="5078313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sz="3600" dirty="0" smtClean="0"/>
                            <a:t>	These equations can be used to obtain </a:t>
                          </a:r>
                          <a:r>
                            <a:rPr lang="en-US" sz="3600" i="1" dirty="0" smtClean="0"/>
                            <a:t>a</a:t>
                          </a:r>
                          <a:r>
                            <a:rPr lang="en-US" sz="3600" dirty="0" smtClean="0"/>
                            <a:t> and </a:t>
                          </a:r>
                          <a:r>
                            <a:rPr lang="en-US" sz="3600" i="1" dirty="0" smtClean="0"/>
                            <a:t>b</a:t>
                          </a:r>
                          <a:r>
                            <a:rPr lang="en-US" sz="3600" i="1" baseline="-25000" dirty="0" smtClean="0"/>
                            <a:t>b</a:t>
                          </a:r>
                          <a:r>
                            <a:rPr lang="en-US" sz="3600" dirty="0" smtClean="0"/>
                            <a:t> from a given measurement described by </a:t>
                          </a:r>
                          <a:r>
                            <a:rPr lang="en-US" sz="3600" i="1" dirty="0" smtClean="0"/>
                            <a:t>D</a:t>
                          </a:r>
                          <a:r>
                            <a:rPr lang="en-US" sz="3600" dirty="0" smtClean="0"/>
                            <a:t> and </a:t>
                          </a:r>
                          <a:r>
                            <a:rPr lang="el-GR" sz="3600" i="1" dirty="0" smtClean="0"/>
                            <a:t>α</a:t>
                          </a:r>
                          <a:r>
                            <a:rPr lang="en-US" sz="3600" dirty="0" smtClean="0"/>
                            <a:t>. The maximum relative errors when this inversion is applied to the original modeled data set are 13.4% for the inversion of </a:t>
                          </a:r>
                          <a:r>
                            <a:rPr lang="en-US" sz="3600" i="1" dirty="0" smtClean="0"/>
                            <a:t>b</a:t>
                          </a:r>
                          <a:r>
                            <a:rPr lang="en-US" sz="3600" i="1" baseline="-25000" dirty="0" smtClean="0"/>
                            <a:t>b</a:t>
                          </a:r>
                          <a:r>
                            <a:rPr lang="en-US" sz="3600" dirty="0" smtClean="0"/>
                            <a:t> and 56.9% for </a:t>
                          </a:r>
                          <a:r>
                            <a:rPr lang="en-US" sz="3600" i="1" dirty="0" smtClean="0"/>
                            <a:t>a</a:t>
                          </a:r>
                          <a:r>
                            <a:rPr lang="en-US" sz="3600" dirty="0" smtClean="0"/>
                            <a:t>. 90% of the errors fall below 6.9% for </a:t>
                          </a:r>
                          <a:r>
                            <a:rPr lang="en-US" sz="3600" i="1" dirty="0" smtClean="0"/>
                            <a:t>b</a:t>
                          </a:r>
                          <a:r>
                            <a:rPr lang="en-US" sz="3600" i="1" baseline="-25000" dirty="0" smtClean="0"/>
                            <a:t>b</a:t>
                          </a:r>
                          <a:r>
                            <a:rPr lang="en-US" sz="3600" dirty="0" smtClean="0"/>
                            <a:t> and below 29.7% for </a:t>
                          </a:r>
                          <a:r>
                            <a:rPr lang="en-US" sz="3600" i="1" dirty="0" smtClean="0"/>
                            <a:t>a</a:t>
                          </a:r>
                          <a:r>
                            <a:rPr lang="en-US" sz="3600" dirty="0" smtClean="0"/>
                            <a:t>.</a:t>
                          </a:r>
                        </a:p>
                        <a:p>
                          <a:r>
                            <a:rPr lang="en-US" sz="3600" dirty="0" smtClean="0"/>
                            <a:t>	The signal retrieved by the instrument is determined mainly by a and </a:t>
                          </a:r>
                          <a:r>
                            <a:rPr lang="en-US" sz="3600" i="1" dirty="0" smtClean="0"/>
                            <a:t>b</a:t>
                          </a:r>
                          <a:r>
                            <a:rPr lang="en-US" sz="3600" i="1" baseline="-25000" dirty="0" smtClean="0"/>
                            <a:t>b</a:t>
                          </a:r>
                          <a:r>
                            <a:rPr lang="en-US" sz="3600" dirty="0" smtClean="0"/>
                            <a:t>, with little or no added effect from the backscattering ratio, </a:t>
                          </a:r>
                          <a:r>
                            <a:rPr lang="en-US" sz="3600" i="1" dirty="0" smtClean="0"/>
                            <a:t>B</a:t>
                          </a:r>
                          <a:r>
                            <a:rPr lang="en-US" sz="3600" i="1" baseline="-25000" dirty="0" smtClean="0"/>
                            <a:t>p</a:t>
                          </a:r>
                          <a:r>
                            <a:rPr lang="en-US" sz="3600" dirty="0" smtClean="0"/>
                            <a:t>.</a:t>
                          </a:r>
                          <a:endParaRPr lang="en-US" sz="3600" dirty="0"/>
                        </a:p>
                      </p:txBody>
                    </p:sp>
                  </p:grpSp>
                  <p:sp>
                    <p:nvSpPr>
                      <p:cNvPr id="295" name="5-Point Star 294"/>
                      <p:cNvSpPr/>
                      <p:nvPr/>
                    </p:nvSpPr>
                    <p:spPr bwMode="auto">
                      <a:xfrm>
                        <a:off x="23393400" y="34594800"/>
                        <a:ext cx="762000" cy="685800"/>
                      </a:xfrm>
                      <a:prstGeom prst="star5">
                        <a:avLst/>
                      </a:prstGeom>
                      <a:solidFill>
                        <a:srgbClr val="FFFF00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389438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8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</p:grpSp>
              </p:grpSp>
            </p:grpSp>
          </p:grpSp>
          <p:grpSp>
            <p:nvGrpSpPr>
              <p:cNvPr id="402" name="Group 401"/>
              <p:cNvGrpSpPr/>
              <p:nvPr/>
            </p:nvGrpSpPr>
            <p:grpSpPr>
              <a:xfrm>
                <a:off x="32156400" y="7543800"/>
                <a:ext cx="10896600" cy="7010400"/>
                <a:chOff x="32156400" y="7543800"/>
                <a:chExt cx="10896600" cy="7010400"/>
              </a:xfrm>
            </p:grpSpPr>
            <p:sp>
              <p:nvSpPr>
                <p:cNvPr id="193" name="Rounded Rectangle 39"/>
                <p:cNvSpPr>
                  <a:spLocks noChangeArrowheads="1"/>
                </p:cNvSpPr>
                <p:nvPr/>
              </p:nvSpPr>
              <p:spPr bwMode="auto">
                <a:xfrm>
                  <a:off x="32220119" y="7696200"/>
                  <a:ext cx="10680481" cy="6858000"/>
                </a:xfrm>
                <a:prstGeom prst="roundRect">
                  <a:avLst>
                    <a:gd name="adj" fmla="val 16667"/>
                  </a:avLst>
                </a:prstGeom>
                <a:noFill/>
                <a:ln w="25400" algn="ctr">
                  <a:solidFill>
                    <a:srgbClr val="007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89438"/>
                  <a:endParaRPr lang="en-US" dirty="0"/>
                </a:p>
              </p:txBody>
            </p:sp>
            <p:sp>
              <p:nvSpPr>
                <p:cNvPr id="334" name="TextBox 40"/>
                <p:cNvSpPr txBox="1">
                  <a:spLocks noChangeArrowheads="1"/>
                </p:cNvSpPr>
                <p:nvPr/>
              </p:nvSpPr>
              <p:spPr bwMode="auto">
                <a:xfrm>
                  <a:off x="32156400" y="7543800"/>
                  <a:ext cx="7239000" cy="1200329"/>
                </a:xfrm>
                <a:prstGeom prst="rect">
                  <a:avLst/>
                </a:prstGeom>
                <a:noFill/>
                <a:ln w="63500" cap="rnd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4800" b="1" dirty="0"/>
                    <a:t>	</a:t>
                  </a:r>
                  <a:r>
                    <a:rPr lang="en-US" sz="4800" b="1" dirty="0" smtClean="0"/>
                    <a:t>Emerging ideas</a:t>
                  </a:r>
                  <a:endParaRPr lang="en-US" sz="4800" b="1" dirty="0"/>
                </a:p>
              </p:txBody>
            </p:sp>
            <p:grpSp>
              <p:nvGrpSpPr>
                <p:cNvPr id="393" name="Group 392"/>
                <p:cNvGrpSpPr/>
                <p:nvPr/>
              </p:nvGrpSpPr>
              <p:grpSpPr>
                <a:xfrm>
                  <a:off x="32766000" y="8153400"/>
                  <a:ext cx="8153400" cy="1295400"/>
                  <a:chOff x="32766000" y="8153400"/>
                  <a:chExt cx="8153400" cy="1295400"/>
                </a:xfrm>
              </p:grpSpPr>
              <p:grpSp>
                <p:nvGrpSpPr>
                  <p:cNvPr id="364" name="Group 363"/>
                  <p:cNvGrpSpPr/>
                  <p:nvPr/>
                </p:nvGrpSpPr>
                <p:grpSpPr>
                  <a:xfrm>
                    <a:off x="39490650" y="8153400"/>
                    <a:ext cx="1428750" cy="1295400"/>
                    <a:chOff x="39490650" y="8001000"/>
                    <a:chExt cx="1428750" cy="1295400"/>
                  </a:xfrm>
                </p:grpSpPr>
                <p:pic>
                  <p:nvPicPr>
                    <p:cNvPr id="228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3" cstate="print"/>
                    <a:srcRect b="23164"/>
                    <a:stretch>
                      <a:fillRect/>
                    </a:stretch>
                  </p:blipFill>
                  <p:spPr bwMode="auto">
                    <a:xfrm>
                      <a:off x="39490650" y="8001000"/>
                      <a:ext cx="1428750" cy="12954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grpSp>
                  <p:nvGrpSpPr>
                    <p:cNvPr id="362" name="Group 361"/>
                    <p:cNvGrpSpPr>
                      <a:grpSpLocks noChangeAspect="1"/>
                    </p:cNvGrpSpPr>
                    <p:nvPr/>
                  </p:nvGrpSpPr>
                  <p:grpSpPr>
                    <a:xfrm rot="3156325">
                      <a:off x="39850004" y="8492156"/>
                      <a:ext cx="376215" cy="588191"/>
                      <a:chOff x="13409466" y="10196733"/>
                      <a:chExt cx="3762154" cy="5881905"/>
                    </a:xfrm>
                  </p:grpSpPr>
                  <p:cxnSp>
                    <p:nvCxnSpPr>
                      <p:cNvPr id="350" name="Straight Connector 5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10800000" flipV="1">
                        <a:off x="13409466" y="15622737"/>
                        <a:ext cx="2119742" cy="455901"/>
                      </a:xfrm>
                      <a:prstGeom prst="line">
                        <a:avLst/>
                      </a:prstGeom>
                      <a:noFill/>
                      <a:ln w="12700" algn="ctr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351" name="Straight Connector 60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14948618" y="11671593"/>
                        <a:ext cx="806593" cy="810491"/>
                      </a:xfrm>
                      <a:prstGeom prst="line">
                        <a:avLst/>
                      </a:prstGeom>
                      <a:noFill/>
                      <a:ln w="12700" algn="ctr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352" name="Straight Connector 61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>
                        <a:off x="14274507" y="12809399"/>
                        <a:ext cx="1815812" cy="1145596"/>
                      </a:xfrm>
                      <a:prstGeom prst="line">
                        <a:avLst/>
                      </a:prstGeom>
                      <a:noFill/>
                      <a:ln w="12700" algn="ctr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353" name="Straight Connector 62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16200000" flipV="1">
                        <a:off x="12992530" y="12684708"/>
                        <a:ext cx="2287299" cy="942974"/>
                      </a:xfrm>
                      <a:prstGeom prst="line">
                        <a:avLst/>
                      </a:prstGeom>
                      <a:noFill/>
                      <a:ln w="12700" algn="ctr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354" name="Straight Connector 63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13670537" y="11636524"/>
                        <a:ext cx="374073" cy="374072"/>
                      </a:xfrm>
                      <a:prstGeom prst="line">
                        <a:avLst/>
                      </a:prstGeom>
                      <a:noFill/>
                      <a:ln w="12700" algn="ctr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355" name="Straight Connector 64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>
                        <a:off x="14005643" y="12287255"/>
                        <a:ext cx="1546947" cy="339003"/>
                      </a:xfrm>
                      <a:prstGeom prst="line">
                        <a:avLst/>
                      </a:prstGeom>
                      <a:noFill/>
                      <a:ln w="12700" algn="ctr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356" name="Straight Connector 65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16200000" flipH="1">
                        <a:off x="13880951" y="13958893"/>
                        <a:ext cx="2392507" cy="935180"/>
                      </a:xfrm>
                      <a:prstGeom prst="line">
                        <a:avLst/>
                      </a:prstGeom>
                      <a:noFill/>
                      <a:ln w="12700" algn="ctr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357" name="Straight Connector 66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16200000" flipH="1">
                        <a:off x="14118643" y="12528844"/>
                        <a:ext cx="2556164" cy="876732"/>
                      </a:xfrm>
                      <a:prstGeom prst="line">
                        <a:avLst/>
                      </a:prstGeom>
                      <a:noFill/>
                      <a:ln w="12700" algn="ctr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358" name="Straight Connector 67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15821453" y="14247240"/>
                        <a:ext cx="1211838" cy="541626"/>
                      </a:xfrm>
                      <a:prstGeom prst="line">
                        <a:avLst/>
                      </a:prstGeom>
                      <a:noFill/>
                      <a:ln w="12700" algn="ctr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359" name="Straight Connector 6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16059143" y="13674441"/>
                        <a:ext cx="2088573" cy="136380"/>
                      </a:xfrm>
                      <a:prstGeom prst="line">
                        <a:avLst/>
                      </a:prstGeom>
                      <a:noFill/>
                      <a:ln w="12700" algn="ctr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360" name="Straight Connector 57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13401672" y="10829930"/>
                        <a:ext cx="1453429" cy="187036"/>
                      </a:xfrm>
                      <a:prstGeom prst="line">
                        <a:avLst/>
                      </a:prstGeom>
                      <a:noFill/>
                      <a:ln w="12700" algn="ctr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361" name="Straight Connector 73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16200000" flipH="1">
                        <a:off x="14235541" y="10939034"/>
                        <a:ext cx="1484601" cy="0"/>
                      </a:xfrm>
                      <a:prstGeom prst="line">
                        <a:avLst/>
                      </a:prstGeom>
                      <a:noFill/>
                      <a:ln w="12700" algn="ctr">
                        <a:solidFill>
                          <a:srgbClr val="FF0000"/>
                        </a:solidFill>
                        <a:round/>
                        <a:headEnd/>
                        <a:tailEnd type="stealth" w="med" len="med"/>
                      </a:ln>
                    </p:spPr>
                  </p:cxnSp>
                </p:grpSp>
                <p:sp>
                  <p:nvSpPr>
                    <p:cNvPr id="363" name="Oval 36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0228576" y="8559856"/>
                      <a:ext cx="45720" cy="4572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3894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  <p:sp>
                <p:nvSpPr>
                  <p:cNvPr id="336" name="TextBox 335"/>
                  <p:cNvSpPr txBox="1"/>
                  <p:nvPr/>
                </p:nvSpPr>
                <p:spPr>
                  <a:xfrm>
                    <a:off x="32766000" y="8610600"/>
                    <a:ext cx="78486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600" b="1" dirty="0" smtClean="0"/>
                      <a:t>Hand-held</a:t>
                    </a:r>
                    <a:r>
                      <a:rPr lang="en-US" sz="3600" dirty="0" smtClean="0"/>
                      <a:t> in-water instrument</a:t>
                    </a:r>
                  </a:p>
                </p:txBody>
              </p:sp>
            </p:grpSp>
            <p:grpSp>
              <p:nvGrpSpPr>
                <p:cNvPr id="394" name="Group 393"/>
                <p:cNvGrpSpPr/>
                <p:nvPr/>
              </p:nvGrpSpPr>
              <p:grpSpPr>
                <a:xfrm>
                  <a:off x="33223200" y="9257942"/>
                  <a:ext cx="9829800" cy="2324458"/>
                  <a:chOff x="33223200" y="9257942"/>
                  <a:chExt cx="9829800" cy="2324458"/>
                </a:xfrm>
              </p:grpSpPr>
              <p:sp>
                <p:nvSpPr>
                  <p:cNvPr id="392" name="TextBox 391"/>
                  <p:cNvSpPr txBox="1"/>
                  <p:nvPr/>
                </p:nvSpPr>
                <p:spPr>
                  <a:xfrm>
                    <a:off x="35204400" y="10077271"/>
                    <a:ext cx="7848600" cy="12003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 sz="3600" dirty="0" smtClean="0"/>
                  </a:p>
                  <a:p>
                    <a:pPr algn="ctr"/>
                    <a:r>
                      <a:rPr lang="en-US" sz="3600" dirty="0" smtClean="0"/>
                      <a:t>3D profiling of </a:t>
                    </a:r>
                    <a:r>
                      <a:rPr lang="en-US" sz="3600" i="1" dirty="0" smtClean="0"/>
                      <a:t>a</a:t>
                    </a:r>
                    <a:r>
                      <a:rPr lang="en-US" sz="3600" dirty="0" smtClean="0"/>
                      <a:t> and </a:t>
                    </a:r>
                    <a:r>
                      <a:rPr lang="en-US" sz="3600" i="1" dirty="0" smtClean="0"/>
                      <a:t>b</a:t>
                    </a:r>
                    <a:r>
                      <a:rPr lang="en-US" sz="3600" i="1" baseline="-25000" dirty="0" smtClean="0"/>
                      <a:t>b</a:t>
                    </a:r>
                    <a:endParaRPr lang="en-US" sz="3600" dirty="0"/>
                  </a:p>
                </p:txBody>
              </p:sp>
              <p:grpSp>
                <p:nvGrpSpPr>
                  <p:cNvPr id="388" name="Group 387"/>
                  <p:cNvGrpSpPr/>
                  <p:nvPr/>
                </p:nvGrpSpPr>
                <p:grpSpPr>
                  <a:xfrm>
                    <a:off x="35204400" y="9257942"/>
                    <a:ext cx="7848600" cy="1559005"/>
                    <a:chOff x="32918400" y="8975466"/>
                    <a:chExt cx="7848600" cy="1559005"/>
                  </a:xfrm>
                </p:grpSpPr>
                <p:sp>
                  <p:nvSpPr>
                    <p:cNvPr id="386" name="TextBox 385"/>
                    <p:cNvSpPr txBox="1"/>
                    <p:nvPr/>
                  </p:nvSpPr>
                  <p:spPr>
                    <a:xfrm>
                      <a:off x="32918400" y="8975466"/>
                      <a:ext cx="7848600" cy="120032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endParaRPr lang="en-US" sz="3600" dirty="0" smtClean="0"/>
                    </a:p>
                    <a:p>
                      <a:pPr algn="ctr"/>
                      <a:r>
                        <a:rPr lang="en-US" sz="3600" dirty="0" smtClean="0"/>
                        <a:t>Long instrument mounted </a:t>
                      </a:r>
                      <a:r>
                        <a:rPr lang="en-US" sz="3600" b="1" dirty="0" smtClean="0"/>
                        <a:t>on AUVs</a:t>
                      </a:r>
                      <a:endParaRPr lang="en-US" sz="3600" dirty="0"/>
                    </a:p>
                  </p:txBody>
                </p:sp>
                <p:sp>
                  <p:nvSpPr>
                    <p:cNvPr id="251" name="Down Arrow 250"/>
                    <p:cNvSpPr/>
                    <p:nvPr/>
                  </p:nvSpPr>
                  <p:spPr bwMode="auto">
                    <a:xfrm>
                      <a:off x="36728400" y="10099595"/>
                      <a:ext cx="381000" cy="434876"/>
                    </a:xfrm>
                    <a:prstGeom prst="downArrow">
                      <a:avLst/>
                    </a:prstGeom>
                    <a:noFill/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3894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349" name="Group 348"/>
                  <p:cNvGrpSpPr/>
                  <p:nvPr/>
                </p:nvGrpSpPr>
                <p:grpSpPr>
                  <a:xfrm>
                    <a:off x="33223200" y="9372600"/>
                    <a:ext cx="2057400" cy="2209800"/>
                    <a:chOff x="40690800" y="8839200"/>
                    <a:chExt cx="2057400" cy="2209800"/>
                  </a:xfrm>
                </p:grpSpPr>
                <p:pic>
                  <p:nvPicPr>
                    <p:cNvPr id="1036" name="Picture 1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4" cstate="print"/>
                    <a:srcRect l="33554" t="11628" r="22689" b="20930"/>
                    <a:stretch>
                      <a:fillRect/>
                    </a:stretch>
                  </p:blipFill>
                  <p:spPr bwMode="auto">
                    <a:xfrm>
                      <a:off x="40690800" y="8839200"/>
                      <a:ext cx="2057400" cy="22098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grpSp>
                  <p:nvGrpSpPr>
                    <p:cNvPr id="348" name="Group 347"/>
                    <p:cNvGrpSpPr/>
                    <p:nvPr/>
                  </p:nvGrpSpPr>
                  <p:grpSpPr>
                    <a:xfrm>
                      <a:off x="41457585" y="9789785"/>
                      <a:ext cx="376215" cy="1037595"/>
                      <a:chOff x="41457585" y="9789785"/>
                      <a:chExt cx="376215" cy="1037595"/>
                    </a:xfrm>
                  </p:grpSpPr>
                  <p:sp>
                    <p:nvSpPr>
                      <p:cNvPr id="265" name="Rectangle 264"/>
                      <p:cNvSpPr/>
                      <p:nvPr/>
                    </p:nvSpPr>
                    <p:spPr bwMode="auto">
                      <a:xfrm rot="18442044">
                        <a:off x="41182331" y="10185588"/>
                        <a:ext cx="867922" cy="76316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100000">
                            <a:schemeClr val="tx1"/>
                          </a:gs>
                          <a:gs pos="100000">
                            <a:srgbClr val="7F7F7F"/>
                          </a:gs>
                        </a:gsLst>
                        <a:lin ang="0" scaled="0"/>
                        <a:tileRect/>
                      </a:gradFill>
                      <a:ln w="12700" cap="flat" cmpd="sng" algn="ctr">
                        <a:solidFill>
                          <a:schemeClr val="bg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389438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8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307" name="Oval 306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41596674" y="10206466"/>
                        <a:ext cx="45720" cy="4572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389438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8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grpSp>
                    <p:nvGrpSpPr>
                      <p:cNvPr id="347" name="Group 346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41457585" y="10239189"/>
                        <a:ext cx="376215" cy="588191"/>
                        <a:chOff x="13409466" y="6248400"/>
                        <a:chExt cx="3762154" cy="5881905"/>
                      </a:xfrm>
                    </p:grpSpPr>
                    <p:cxnSp>
                      <p:nvCxnSpPr>
                        <p:cNvPr id="321" name="Straight Connector 58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rot="10800000" flipV="1">
                          <a:off x="13409466" y="11674404"/>
                          <a:ext cx="2119742" cy="455901"/>
                        </a:xfrm>
                        <a:prstGeom prst="line">
                          <a:avLst/>
                        </a:prstGeom>
                        <a:noFill/>
                        <a:ln w="12700" algn="ctr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</p:spPr>
                    </p:cxnSp>
                    <p:cxnSp>
                      <p:nvCxnSpPr>
                        <p:cNvPr id="326" name="Straight Connector 60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14948618" y="7723260"/>
                          <a:ext cx="806593" cy="810491"/>
                        </a:xfrm>
                        <a:prstGeom prst="line">
                          <a:avLst/>
                        </a:prstGeom>
                        <a:noFill/>
                        <a:ln w="12700" algn="ctr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</p:spPr>
                    </p:cxnSp>
                    <p:cxnSp>
                      <p:nvCxnSpPr>
                        <p:cNvPr id="331" name="Straight Connector 61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rot="5400000">
                          <a:off x="14274507" y="8861066"/>
                          <a:ext cx="1815812" cy="1145596"/>
                        </a:xfrm>
                        <a:prstGeom prst="line">
                          <a:avLst/>
                        </a:prstGeom>
                        <a:noFill/>
                        <a:ln w="12700" algn="ctr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</p:spPr>
                    </p:cxnSp>
                    <p:cxnSp>
                      <p:nvCxnSpPr>
                        <p:cNvPr id="332" name="Straight Connector 62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rot="16200000" flipV="1">
                          <a:off x="12992530" y="8736375"/>
                          <a:ext cx="2287299" cy="942974"/>
                        </a:xfrm>
                        <a:prstGeom prst="line">
                          <a:avLst/>
                        </a:prstGeom>
                        <a:noFill/>
                        <a:ln w="12700" algn="ctr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</p:spPr>
                    </p:cxnSp>
                    <p:cxnSp>
                      <p:nvCxnSpPr>
                        <p:cNvPr id="339" name="Straight Connector 63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rot="5400000" flipH="1" flipV="1">
                          <a:off x="13670537" y="7688191"/>
                          <a:ext cx="374073" cy="374072"/>
                        </a:xfrm>
                        <a:prstGeom prst="line">
                          <a:avLst/>
                        </a:prstGeom>
                        <a:noFill/>
                        <a:ln w="12700" algn="ctr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</p:spPr>
                    </p:cxnSp>
                    <p:cxnSp>
                      <p:nvCxnSpPr>
                        <p:cNvPr id="340" name="Straight Connector 64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rot="5400000">
                          <a:off x="14005643" y="8338922"/>
                          <a:ext cx="1546947" cy="339003"/>
                        </a:xfrm>
                        <a:prstGeom prst="line">
                          <a:avLst/>
                        </a:prstGeom>
                        <a:noFill/>
                        <a:ln w="12700" algn="ctr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</p:spPr>
                    </p:cxnSp>
                    <p:cxnSp>
                      <p:nvCxnSpPr>
                        <p:cNvPr id="341" name="Straight Connector 65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rot="16200000" flipH="1">
                          <a:off x="13880951" y="10010560"/>
                          <a:ext cx="2392507" cy="935180"/>
                        </a:xfrm>
                        <a:prstGeom prst="line">
                          <a:avLst/>
                        </a:prstGeom>
                        <a:noFill/>
                        <a:ln w="12700" algn="ctr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</p:spPr>
                    </p:cxnSp>
                    <p:cxnSp>
                      <p:nvCxnSpPr>
                        <p:cNvPr id="342" name="Straight Connector 66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rot="16200000" flipH="1">
                          <a:off x="14118643" y="8580511"/>
                          <a:ext cx="2556164" cy="876732"/>
                        </a:xfrm>
                        <a:prstGeom prst="line">
                          <a:avLst/>
                        </a:prstGeom>
                        <a:noFill/>
                        <a:ln w="12700" algn="ctr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</p:spPr>
                    </p:cxnSp>
                    <p:cxnSp>
                      <p:nvCxnSpPr>
                        <p:cNvPr id="343" name="Straight Connector 67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15821453" y="10298907"/>
                          <a:ext cx="1211838" cy="541626"/>
                        </a:xfrm>
                        <a:prstGeom prst="line">
                          <a:avLst/>
                        </a:prstGeom>
                        <a:noFill/>
                        <a:ln w="12700" algn="ctr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</p:spPr>
                    </p:cxnSp>
                    <p:cxnSp>
                      <p:nvCxnSpPr>
                        <p:cNvPr id="344" name="Straight Connector 68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rot="5400000" flipH="1" flipV="1">
                          <a:off x="16059143" y="9726108"/>
                          <a:ext cx="2088573" cy="136380"/>
                        </a:xfrm>
                        <a:prstGeom prst="line">
                          <a:avLst/>
                        </a:prstGeom>
                        <a:noFill/>
                        <a:ln w="12700" algn="ctr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</p:spPr>
                    </p:cxnSp>
                    <p:cxnSp>
                      <p:nvCxnSpPr>
                        <p:cNvPr id="346" name="Straight Connector 73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rot="16200000" flipH="1">
                          <a:off x="14235541" y="6990701"/>
                          <a:ext cx="1484601" cy="0"/>
                        </a:xfrm>
                        <a:prstGeom prst="line">
                          <a:avLst/>
                        </a:prstGeom>
                        <a:noFill/>
                        <a:ln w="12700" algn="ctr">
                          <a:solidFill>
                            <a:srgbClr val="FF0000"/>
                          </a:solidFill>
                          <a:round/>
                          <a:headEnd/>
                          <a:tailEnd type="stealth" w="med" len="med"/>
                        </a:ln>
                      </p:spPr>
                    </p:cxnSp>
                  </p:grpSp>
                </p:grpSp>
              </p:grpSp>
            </p:grpSp>
            <p:grpSp>
              <p:nvGrpSpPr>
                <p:cNvPr id="400" name="Group 399"/>
                <p:cNvGrpSpPr/>
                <p:nvPr/>
              </p:nvGrpSpPr>
              <p:grpSpPr>
                <a:xfrm>
                  <a:off x="32461200" y="11176337"/>
                  <a:ext cx="10210800" cy="3377863"/>
                  <a:chOff x="32461200" y="11176337"/>
                  <a:chExt cx="10210800" cy="3377863"/>
                </a:xfrm>
              </p:grpSpPr>
              <p:grpSp>
                <p:nvGrpSpPr>
                  <p:cNvPr id="385" name="Group 384"/>
                  <p:cNvGrpSpPr/>
                  <p:nvPr/>
                </p:nvGrpSpPr>
                <p:grpSpPr>
                  <a:xfrm>
                    <a:off x="34671000" y="11675936"/>
                    <a:ext cx="1818364" cy="2725864"/>
                    <a:chOff x="41376601" y="11277602"/>
                    <a:chExt cx="1920598" cy="3634486"/>
                  </a:xfrm>
                </p:grpSpPr>
                <p:grpSp>
                  <p:nvGrpSpPr>
                    <p:cNvPr id="377" name="Group 376"/>
                    <p:cNvGrpSpPr/>
                    <p:nvPr/>
                  </p:nvGrpSpPr>
                  <p:grpSpPr>
                    <a:xfrm>
                      <a:off x="41376601" y="11277602"/>
                      <a:ext cx="1920598" cy="3634486"/>
                      <a:chOff x="12801599" y="9832402"/>
                      <a:chExt cx="4345081" cy="6206761"/>
                    </a:xfrm>
                  </p:grpSpPr>
                  <p:cxnSp>
                    <p:nvCxnSpPr>
                      <p:cNvPr id="365" name="Straight Connector 5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10800000" flipV="1">
                        <a:off x="13430212" y="15583262"/>
                        <a:ext cx="2119741" cy="455901"/>
                      </a:xfrm>
                      <a:prstGeom prst="line">
                        <a:avLst/>
                      </a:prstGeom>
                      <a:noFill/>
                      <a:ln w="25400" algn="ctr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366" name="Straight Connector 61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>
                        <a:off x="14264151" y="12799529"/>
                        <a:ext cx="1815812" cy="1145596"/>
                      </a:xfrm>
                      <a:prstGeom prst="line">
                        <a:avLst/>
                      </a:prstGeom>
                      <a:noFill/>
                      <a:ln w="25400" algn="ctr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367" name="Straight Connector 62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16200000" flipV="1">
                        <a:off x="13002887" y="12674839"/>
                        <a:ext cx="2287299" cy="942973"/>
                      </a:xfrm>
                      <a:prstGeom prst="line">
                        <a:avLst/>
                      </a:prstGeom>
                      <a:noFill/>
                      <a:ln w="25400" algn="ctr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368" name="Straight Connector 63"/>
                      <p:cNvCxnSpPr>
                        <a:cxnSpLocks noChangeShapeType="1"/>
                        <a:endCxn id="378" idx="1"/>
                      </p:cNvCxnSpPr>
                      <p:nvPr/>
                    </p:nvCxnSpPr>
                    <p:spPr bwMode="auto">
                      <a:xfrm rot="5400000" flipH="1" flipV="1">
                        <a:off x="13379612" y="11695623"/>
                        <a:ext cx="605902" cy="24051"/>
                      </a:xfrm>
                      <a:prstGeom prst="line">
                        <a:avLst/>
                      </a:prstGeom>
                      <a:noFill/>
                      <a:ln w="25400" algn="ctr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369" name="Straight Connector 64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>
                        <a:off x="14005643" y="12287255"/>
                        <a:ext cx="1546947" cy="339003"/>
                      </a:xfrm>
                      <a:prstGeom prst="line">
                        <a:avLst/>
                      </a:prstGeom>
                      <a:noFill/>
                      <a:ln w="25400" algn="ctr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370" name="Straight Connector 65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16200000" flipH="1">
                        <a:off x="13880951" y="13939154"/>
                        <a:ext cx="2392507" cy="935181"/>
                      </a:xfrm>
                      <a:prstGeom prst="line">
                        <a:avLst/>
                      </a:prstGeom>
                      <a:noFill/>
                      <a:ln w="25400" algn="ctr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371" name="Straight Connector 66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16200000" flipH="1">
                        <a:off x="14118643" y="12528844"/>
                        <a:ext cx="2556164" cy="876732"/>
                      </a:xfrm>
                      <a:prstGeom prst="line">
                        <a:avLst/>
                      </a:prstGeom>
                      <a:noFill/>
                      <a:ln w="25400" algn="ctr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372" name="Straight Connector 67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15811097" y="14227500"/>
                        <a:ext cx="1211839" cy="541625"/>
                      </a:xfrm>
                      <a:prstGeom prst="line">
                        <a:avLst/>
                      </a:prstGeom>
                      <a:noFill/>
                      <a:ln w="25400" algn="ctr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373" name="Straight Connector 6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16034205" y="13664569"/>
                        <a:ext cx="2088572" cy="136379"/>
                      </a:xfrm>
                      <a:prstGeom prst="line">
                        <a:avLst/>
                      </a:prstGeom>
                      <a:noFill/>
                      <a:ln w="25400" algn="ctr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</p:cxnSp>
                  <p:sp>
                    <p:nvSpPr>
                      <p:cNvPr id="374" name="Flowchart: Direct Access Storage 373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14687546" y="7946455"/>
                        <a:ext cx="537730" cy="4309623"/>
                      </a:xfrm>
                      <a:prstGeom prst="flowChartMagneticDrum">
                        <a:avLst/>
                      </a:prstGeom>
                      <a:gradFill rotWithShape="1">
                        <a:gsLst>
                          <a:gs pos="0">
                            <a:srgbClr val="7F7F7F"/>
                          </a:gs>
                          <a:gs pos="7001">
                            <a:srgbClr val="E6E6E6"/>
                          </a:gs>
                          <a:gs pos="32001">
                            <a:srgbClr val="7D8496"/>
                          </a:gs>
                          <a:gs pos="47000">
                            <a:srgbClr val="E6E6E6"/>
                          </a:gs>
                          <a:gs pos="85001">
                            <a:srgbClr val="7D8496"/>
                          </a:gs>
                          <a:gs pos="100000">
                            <a:srgbClr val="E6E6E6"/>
                          </a:gs>
                        </a:gsLst>
                        <a:lin ang="5400000" scaled="1"/>
                      </a:gradFill>
                      <a:ln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4389438" eaLnBrk="1" hangingPunct="1">
                          <a:defRPr/>
                        </a:pPr>
                        <a:endParaRPr lang="en-US" sz="8600" kern="0">
                          <a:solidFill>
                            <a:srgbClr val="000000"/>
                          </a:solidFill>
                          <a:latin typeface="Arial" charset="0"/>
                        </a:endParaRPr>
                      </a:p>
                    </p:txBody>
                  </p:sp>
                  <p:cxnSp>
                    <p:nvCxnSpPr>
                      <p:cNvPr id="375" name="Straight Connector 57"/>
                      <p:cNvCxnSpPr>
                        <a:cxnSpLocks noChangeShapeType="1"/>
                        <a:stCxn id="378" idx="1"/>
                      </p:cNvCxnSpPr>
                      <p:nvPr/>
                    </p:nvCxnSpPr>
                    <p:spPr bwMode="auto">
                      <a:xfrm flipV="1">
                        <a:off x="13694588" y="10196735"/>
                        <a:ext cx="527315" cy="1207961"/>
                      </a:xfrm>
                      <a:prstGeom prst="line">
                        <a:avLst/>
                      </a:prstGeom>
                      <a:noFill/>
                      <a:ln w="25400" algn="ctr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376" name="Straight Connector 73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16200000" flipH="1">
                        <a:off x="14235541" y="10939034"/>
                        <a:ext cx="1484601" cy="0"/>
                      </a:xfrm>
                      <a:prstGeom prst="line">
                        <a:avLst/>
                      </a:prstGeom>
                      <a:noFill/>
                      <a:ln w="25400" algn="ctr">
                        <a:solidFill>
                          <a:srgbClr val="FF0000"/>
                        </a:solidFill>
                        <a:round/>
                        <a:headEnd/>
                        <a:tailEnd type="stealth" w="lg" len="lg"/>
                      </a:ln>
                    </p:spPr>
                  </p:cxnSp>
                </p:grpSp>
                <p:sp>
                  <p:nvSpPr>
                    <p:cNvPr id="378" name="Freeform 377"/>
                    <p:cNvSpPr/>
                    <p:nvPr/>
                  </p:nvSpPr>
                  <p:spPr bwMode="auto">
                    <a:xfrm>
                      <a:off x="41414700" y="12192000"/>
                      <a:ext cx="1824229" cy="168021"/>
                    </a:xfrm>
                    <a:custGeom>
                      <a:avLst/>
                      <a:gdLst>
                        <a:gd name="connsiteX0" fmla="*/ 0 w 5067300"/>
                        <a:gd name="connsiteY0" fmla="*/ 350837 h 466725"/>
                        <a:gd name="connsiteX1" fmla="*/ 990600 w 5067300"/>
                        <a:gd name="connsiteY1" fmla="*/ 17462 h 466725"/>
                        <a:gd name="connsiteX2" fmla="*/ 2667000 w 5067300"/>
                        <a:gd name="connsiteY2" fmla="*/ 455612 h 466725"/>
                        <a:gd name="connsiteX3" fmla="*/ 4076700 w 5067300"/>
                        <a:gd name="connsiteY3" fmla="*/ 84137 h 466725"/>
                        <a:gd name="connsiteX4" fmla="*/ 5067300 w 5067300"/>
                        <a:gd name="connsiteY4" fmla="*/ 217487 h 4667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067300" h="466725">
                          <a:moveTo>
                            <a:pt x="0" y="350837"/>
                          </a:moveTo>
                          <a:cubicBezTo>
                            <a:pt x="273050" y="175418"/>
                            <a:pt x="546100" y="0"/>
                            <a:pt x="990600" y="17462"/>
                          </a:cubicBezTo>
                          <a:cubicBezTo>
                            <a:pt x="1435100" y="34925"/>
                            <a:pt x="2152650" y="444500"/>
                            <a:pt x="2667000" y="455612"/>
                          </a:cubicBezTo>
                          <a:cubicBezTo>
                            <a:pt x="3181350" y="466725"/>
                            <a:pt x="3676650" y="123825"/>
                            <a:pt x="4076700" y="84137"/>
                          </a:cubicBezTo>
                          <a:cubicBezTo>
                            <a:pt x="4476750" y="44449"/>
                            <a:pt x="4772025" y="130968"/>
                            <a:pt x="5067300" y="217487"/>
                          </a:cubicBezTo>
                        </a:path>
                      </a:pathLst>
                    </a:custGeom>
                    <a:noFill/>
                    <a:ln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43894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6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</a:endParaRPr>
                    </a:p>
                  </p:txBody>
                </p:sp>
              </p:grpSp>
              <p:sp>
                <p:nvSpPr>
                  <p:cNvPr id="387" name="TextBox 386"/>
                  <p:cNvSpPr txBox="1"/>
                  <p:nvPr/>
                </p:nvSpPr>
                <p:spPr>
                  <a:xfrm>
                    <a:off x="32461200" y="11176337"/>
                    <a:ext cx="2667000" cy="101566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 sz="3600" i="1" baseline="-25000" dirty="0" smtClean="0"/>
                  </a:p>
                  <a:p>
                    <a:r>
                      <a:rPr lang="en-US" sz="3600" dirty="0" smtClean="0"/>
                      <a:t>Plausible:</a:t>
                    </a:r>
                    <a:endParaRPr lang="en-US" sz="3600" dirty="0"/>
                  </a:p>
                </p:txBody>
              </p:sp>
              <p:grpSp>
                <p:nvGrpSpPr>
                  <p:cNvPr id="399" name="Group 398"/>
                  <p:cNvGrpSpPr/>
                  <p:nvPr/>
                </p:nvGrpSpPr>
                <p:grpSpPr>
                  <a:xfrm>
                    <a:off x="36576000" y="11385649"/>
                    <a:ext cx="6096000" cy="3168551"/>
                    <a:chOff x="36576000" y="11125200"/>
                    <a:chExt cx="6096000" cy="3168551"/>
                  </a:xfrm>
                </p:grpSpPr>
                <p:sp>
                  <p:nvSpPr>
                    <p:cNvPr id="389" name="TextBox 388"/>
                    <p:cNvSpPr txBox="1"/>
                    <p:nvPr/>
                  </p:nvSpPr>
                  <p:spPr>
                    <a:xfrm>
                      <a:off x="36652200" y="11125200"/>
                      <a:ext cx="6019800" cy="101566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endParaRPr lang="en-US" sz="3600" i="1" baseline="-25000" dirty="0" smtClean="0"/>
                    </a:p>
                    <a:p>
                      <a:r>
                        <a:rPr lang="en-US" sz="3600" dirty="0" smtClean="0"/>
                        <a:t>Adaptations to optical model</a:t>
                      </a:r>
                    </a:p>
                  </p:txBody>
                </p:sp>
                <p:sp>
                  <p:nvSpPr>
                    <p:cNvPr id="390" name="TextBox 389"/>
                    <p:cNvSpPr txBox="1"/>
                    <p:nvPr/>
                  </p:nvSpPr>
                  <p:spPr>
                    <a:xfrm>
                      <a:off x="36576000" y="11862137"/>
                      <a:ext cx="6019800" cy="101566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endParaRPr lang="en-US" sz="3600" i="1" baseline="-25000" dirty="0" smtClean="0"/>
                    </a:p>
                    <a:p>
                      <a:pPr algn="ctr"/>
                      <a:r>
                        <a:rPr lang="en-US" sz="3600" b="1" dirty="0" smtClean="0"/>
                        <a:t>Out-of-water</a:t>
                      </a:r>
                      <a:r>
                        <a:rPr lang="en-US" sz="3600" dirty="0" smtClean="0"/>
                        <a:t> instrument</a:t>
                      </a:r>
                    </a:p>
                  </p:txBody>
                </p:sp>
                <p:sp>
                  <p:nvSpPr>
                    <p:cNvPr id="391" name="TextBox 390"/>
                    <p:cNvSpPr txBox="1"/>
                    <p:nvPr/>
                  </p:nvSpPr>
                  <p:spPr>
                    <a:xfrm>
                      <a:off x="36652200" y="12724091"/>
                      <a:ext cx="6019800" cy="156966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endParaRPr lang="en-US" sz="3600" i="1" baseline="-25000" dirty="0" smtClean="0"/>
                    </a:p>
                    <a:p>
                      <a:pPr algn="ctr"/>
                      <a:r>
                        <a:rPr lang="en-US" sz="3600" dirty="0" smtClean="0"/>
                        <a:t>Long-term deployment</a:t>
                      </a:r>
                    </a:p>
                    <a:p>
                      <a:pPr algn="ctr"/>
                      <a:r>
                        <a:rPr lang="en-US" sz="3600" dirty="0" smtClean="0"/>
                        <a:t>on dry platforms</a:t>
                      </a:r>
                    </a:p>
                  </p:txBody>
                </p:sp>
                <p:cxnSp>
                  <p:nvCxnSpPr>
                    <p:cNvPr id="396" name="Straight Arrow Connector 395"/>
                    <p:cNvCxnSpPr/>
                    <p:nvPr/>
                  </p:nvCxnSpPr>
                  <p:spPr bwMode="auto">
                    <a:xfrm rot="5400000">
                      <a:off x="39470806" y="12192000"/>
                      <a:ext cx="305594" cy="794"/>
                    </a:xfrm>
                    <a:prstGeom prst="straightConnector1">
                      <a:avLst/>
                    </a:prstGeom>
                    <a:solidFill>
                      <a:schemeClr val="accent1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lg" len="lg"/>
                    </a:ln>
                    <a:effectLst/>
                  </p:spPr>
                </p:cxnSp>
                <p:sp>
                  <p:nvSpPr>
                    <p:cNvPr id="398" name="Down Arrow 397"/>
                    <p:cNvSpPr/>
                    <p:nvPr/>
                  </p:nvSpPr>
                  <p:spPr bwMode="auto">
                    <a:xfrm>
                      <a:off x="39433500" y="12815248"/>
                      <a:ext cx="381000" cy="434876"/>
                    </a:xfrm>
                    <a:prstGeom prst="downArrow">
                      <a:avLst/>
                    </a:prstGeom>
                    <a:noFill/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3894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</p:grpSp>
          </p:grpSp>
          <p:grpSp>
            <p:nvGrpSpPr>
              <p:cNvPr id="414" name="Group 413"/>
              <p:cNvGrpSpPr/>
              <p:nvPr/>
            </p:nvGrpSpPr>
            <p:grpSpPr>
              <a:xfrm>
                <a:off x="32214050" y="14630400"/>
                <a:ext cx="10810375" cy="11125200"/>
                <a:chOff x="32214050" y="14630400"/>
                <a:chExt cx="10810375" cy="11125200"/>
              </a:xfrm>
            </p:grpSpPr>
            <p:sp>
              <p:nvSpPr>
                <p:cNvPr id="298" name="Rounded Rectangle 39"/>
                <p:cNvSpPr>
                  <a:spLocks noChangeArrowheads="1"/>
                </p:cNvSpPr>
                <p:nvPr/>
              </p:nvSpPr>
              <p:spPr bwMode="auto">
                <a:xfrm>
                  <a:off x="32214050" y="14782800"/>
                  <a:ext cx="10686550" cy="10972800"/>
                </a:xfrm>
                <a:prstGeom prst="roundRect">
                  <a:avLst>
                    <a:gd name="adj" fmla="val 16667"/>
                  </a:avLst>
                </a:prstGeom>
                <a:noFill/>
                <a:ln w="25400" algn="ctr">
                  <a:solidFill>
                    <a:srgbClr val="007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89438"/>
                  <a:endParaRPr lang="en-US" dirty="0"/>
                </a:p>
              </p:txBody>
            </p:sp>
            <p:sp>
              <p:nvSpPr>
                <p:cNvPr id="333" name="TextBox 40"/>
                <p:cNvSpPr txBox="1">
                  <a:spLocks noChangeArrowheads="1"/>
                </p:cNvSpPr>
                <p:nvPr/>
              </p:nvSpPr>
              <p:spPr bwMode="auto">
                <a:xfrm>
                  <a:off x="32537400" y="14630400"/>
                  <a:ext cx="4953000" cy="1200329"/>
                </a:xfrm>
                <a:prstGeom prst="rect">
                  <a:avLst/>
                </a:prstGeom>
                <a:noFill/>
                <a:ln w="63500" cap="rnd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4800" b="1" dirty="0"/>
                    <a:t>	</a:t>
                  </a:r>
                  <a:r>
                    <a:rPr lang="en-US" sz="4800" b="1" dirty="0" smtClean="0"/>
                    <a:t>Discussion</a:t>
                  </a:r>
                  <a:endParaRPr lang="en-US" sz="4800" b="1" dirty="0"/>
                </a:p>
              </p:txBody>
            </p:sp>
            <p:grpSp>
              <p:nvGrpSpPr>
                <p:cNvPr id="413" name="Group 412"/>
                <p:cNvGrpSpPr/>
                <p:nvPr/>
              </p:nvGrpSpPr>
              <p:grpSpPr>
                <a:xfrm>
                  <a:off x="37414200" y="15316200"/>
                  <a:ext cx="5610225" cy="5315129"/>
                  <a:chOff x="37261800" y="15163800"/>
                  <a:chExt cx="5610225" cy="5315129"/>
                </a:xfrm>
              </p:grpSpPr>
              <p:grpSp>
                <p:nvGrpSpPr>
                  <p:cNvPr id="409" name="Group 408"/>
                  <p:cNvGrpSpPr/>
                  <p:nvPr/>
                </p:nvGrpSpPr>
                <p:grpSpPr>
                  <a:xfrm>
                    <a:off x="37261800" y="15163800"/>
                    <a:ext cx="5610225" cy="4133850"/>
                    <a:chOff x="1766888" y="1363663"/>
                    <a:chExt cx="5610225" cy="4133850"/>
                  </a:xfrm>
                </p:grpSpPr>
                <p:pic>
                  <p:nvPicPr>
                    <p:cNvPr id="410" name="Picture 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5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766888" y="1363663"/>
                      <a:ext cx="5610225" cy="41338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</p:pic>
                <p:pic>
                  <p:nvPicPr>
                    <p:cNvPr id="411" name="Picture 410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6" cstate="print"/>
                    <a:srcRect l="55254" t="9524" r="11428" b="61429"/>
                    <a:stretch>
                      <a:fillRect/>
                    </a:stretch>
                  </p:blipFill>
                  <p:spPr bwMode="auto">
                    <a:xfrm>
                      <a:off x="3478566" y="1743722"/>
                      <a:ext cx="2447278" cy="16002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</p:pic>
              </p:grpSp>
              <p:sp>
                <p:nvSpPr>
                  <p:cNvPr id="412" name="TextBox 411"/>
                  <p:cNvSpPr txBox="1"/>
                  <p:nvPr/>
                </p:nvSpPr>
                <p:spPr>
                  <a:xfrm>
                    <a:off x="37338000" y="19278600"/>
                    <a:ext cx="5486400" cy="12003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i="1" dirty="0" smtClean="0"/>
                      <a:t>Figure 6. Range of VSF shapes (in the back direction) used in this study. </a:t>
                    </a:r>
                  </a:p>
                  <a:p>
                    <a:pPr algn="ctr"/>
                    <a:r>
                      <a:rPr lang="en-US" sz="2400" i="1" dirty="0" smtClean="0"/>
                      <a:t>‘FF’ stands for ‘Fournier-</a:t>
                    </a:r>
                    <a:r>
                      <a:rPr lang="en-US" sz="2400" i="1" dirty="0" err="1" smtClean="0"/>
                      <a:t>Forand</a:t>
                    </a:r>
                    <a:r>
                      <a:rPr lang="en-US" sz="2400" i="1" dirty="0" smtClean="0"/>
                      <a:t>’. </a:t>
                    </a:r>
                    <a:endParaRPr lang="en-US" sz="2400" i="1" dirty="0"/>
                  </a:p>
                </p:txBody>
              </p:sp>
            </p:grpSp>
            <p:sp>
              <p:nvSpPr>
                <p:cNvPr id="337" name="TextBox 336"/>
                <p:cNvSpPr txBox="1"/>
                <p:nvPr/>
              </p:nvSpPr>
              <p:spPr>
                <a:xfrm>
                  <a:off x="32385000" y="15773400"/>
                  <a:ext cx="10515600" cy="98078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Font typeface="Arial" pitchFamily="34" charset="0"/>
                    <a:buChar char="•"/>
                  </a:pPr>
                  <a:r>
                    <a:rPr lang="en-US" sz="3400" dirty="0" smtClean="0"/>
                    <a:t> Test inversion on data </a:t>
                  </a:r>
                </a:p>
                <a:p>
                  <a:r>
                    <a:rPr lang="en-US" sz="3400" dirty="0" smtClean="0"/>
                    <a:t>obtained using the </a:t>
                  </a:r>
                </a:p>
                <a:p>
                  <a:r>
                    <a:rPr lang="en-US" sz="3400" dirty="0" smtClean="0"/>
                    <a:t>Petzold scattering </a:t>
                  </a:r>
                </a:p>
                <a:p>
                  <a:r>
                    <a:rPr lang="en-US" sz="3400" dirty="0" smtClean="0"/>
                    <a:t>phase function </a:t>
                  </a:r>
                </a:p>
                <a:p>
                  <a:r>
                    <a:rPr lang="en-US" sz="3400" dirty="0" smtClean="0"/>
                    <a:t>=&gt; </a:t>
                  </a:r>
                  <a:r>
                    <a:rPr lang="en-US" sz="3400" b="1" dirty="0" smtClean="0"/>
                    <a:t>inversion algorithm </a:t>
                  </a:r>
                </a:p>
                <a:p>
                  <a:r>
                    <a:rPr lang="en-US" sz="3400" b="1" dirty="0" smtClean="0"/>
                    <a:t>not sensitive to volume </a:t>
                  </a:r>
                </a:p>
                <a:p>
                  <a:r>
                    <a:rPr lang="en-US" sz="3400" b="1" dirty="0" smtClean="0"/>
                    <a:t>scattering function </a:t>
                  </a:r>
                  <a:r>
                    <a:rPr lang="en-US" sz="3400" dirty="0" smtClean="0"/>
                    <a:t>(VSF), </a:t>
                  </a:r>
                </a:p>
                <a:p>
                  <a:r>
                    <a:rPr lang="en-US" sz="3400" dirty="0" smtClean="0"/>
                    <a:t>at least within the range</a:t>
                  </a:r>
                </a:p>
                <a:p>
                  <a:r>
                    <a:rPr lang="en-US" sz="3400" dirty="0" smtClean="0"/>
                    <a:t>shown in Figure 6.</a:t>
                  </a:r>
                </a:p>
                <a:p>
                  <a:endParaRPr lang="en-US" sz="2000" baseline="-25000" dirty="0" smtClean="0"/>
                </a:p>
                <a:p>
                  <a:pPr>
                    <a:buFont typeface="Arial" pitchFamily="34" charset="0"/>
                    <a:buChar char="•"/>
                  </a:pPr>
                  <a:r>
                    <a:rPr lang="en-US" sz="3400" dirty="0" smtClean="0"/>
                    <a:t> Quality of </a:t>
                  </a:r>
                  <a:r>
                    <a:rPr lang="en-US" sz="3400" i="1" dirty="0" smtClean="0"/>
                    <a:t>b</a:t>
                  </a:r>
                  <a:r>
                    <a:rPr lang="en-US" sz="3400" i="1" baseline="-25000" dirty="0" smtClean="0"/>
                    <a:t>b</a:t>
                  </a:r>
                  <a:r>
                    <a:rPr lang="en-US" sz="3400" dirty="0" smtClean="0"/>
                    <a:t> inversion does not depend on the instrument size; </a:t>
                  </a:r>
                  <a:r>
                    <a:rPr lang="en-US" sz="3400" b="1" dirty="0" smtClean="0"/>
                    <a:t>larger instrument =&gt; better </a:t>
                  </a:r>
                  <a:r>
                    <a:rPr lang="en-US" sz="3400" b="1" i="1" dirty="0" smtClean="0"/>
                    <a:t>a</a:t>
                  </a:r>
                  <a:r>
                    <a:rPr lang="en-US" sz="3400" b="1" dirty="0" smtClean="0"/>
                    <a:t> inversion</a:t>
                  </a:r>
                </a:p>
                <a:p>
                  <a:endParaRPr lang="en-US" sz="2000" dirty="0" smtClean="0"/>
                </a:p>
                <a:p>
                  <a:pPr>
                    <a:buFont typeface="Arial" pitchFamily="34" charset="0"/>
                    <a:buChar char="•"/>
                  </a:pPr>
                  <a:r>
                    <a:rPr lang="en-US" sz="3400" dirty="0" smtClean="0"/>
                    <a:t> Increasing the detector resolution does NOT improve the quality of IOP inversions</a:t>
                  </a:r>
                </a:p>
                <a:p>
                  <a:endParaRPr lang="en-US" sz="2000" dirty="0" smtClean="0"/>
                </a:p>
                <a:p>
                  <a:pPr algn="ctr">
                    <a:buFont typeface="Arial" pitchFamily="34" charset="0"/>
                    <a:buChar char="•"/>
                  </a:pPr>
                  <a:r>
                    <a:rPr lang="en-US" sz="3400" dirty="0" smtClean="0"/>
                    <a:t> Radial symmetry of backscattering spot =&gt; </a:t>
                  </a:r>
                  <a:r>
                    <a:rPr lang="en-US" sz="3400" b="1" dirty="0" smtClean="0"/>
                    <a:t>other instrument shapes </a:t>
                  </a:r>
                  <a:r>
                    <a:rPr lang="en-US" sz="3400" dirty="0" smtClean="0"/>
                    <a:t>possible (keeping symmetry with respect to the center of illumination)</a:t>
                  </a:r>
                  <a:endParaRPr lang="en-US" sz="3400" dirty="0"/>
                </a:p>
              </p:txBody>
            </p:sp>
          </p:grpSp>
        </p:grpSp>
      </p:grpSp>
      <p:pic>
        <p:nvPicPr>
          <p:cNvPr id="301" name="Picture 300" descr="ONR logo transparent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8328600" y="36957000"/>
            <a:ext cx="2421603" cy="1090601"/>
          </a:xfrm>
          <a:prstGeom prst="rect">
            <a:avLst/>
          </a:prstGeom>
        </p:spPr>
      </p:pic>
      <p:pic>
        <p:nvPicPr>
          <p:cNvPr id="302" name="Picture 301" descr="umaine_logo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5052000" y="37080444"/>
            <a:ext cx="3352800" cy="905256"/>
          </a:xfrm>
          <a:prstGeom prst="rect">
            <a:avLst/>
          </a:prstGeom>
        </p:spPr>
      </p:pic>
      <p:pic>
        <p:nvPicPr>
          <p:cNvPr id="308" name="Picture 307" descr="umaine_logo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143000" y="3200400"/>
            <a:ext cx="5644444" cy="1524000"/>
          </a:xfrm>
          <a:prstGeom prst="rect">
            <a:avLst/>
          </a:prstGeom>
        </p:spPr>
      </p:pic>
      <p:pic>
        <p:nvPicPr>
          <p:cNvPr id="309" name="Picture 7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0767000" y="37033200"/>
            <a:ext cx="270847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3408</TotalTime>
  <Words>606</Words>
  <Application>Microsoft Office PowerPoint</Application>
  <PresentationFormat>Custom</PresentationFormat>
  <Paragraphs>116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Slide 1</vt:lpstr>
    </vt:vector>
  </TitlesOfParts>
  <Company>University of Maine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 </cp:lastModifiedBy>
  <cp:revision>482</cp:revision>
  <dcterms:created xsi:type="dcterms:W3CDTF">2007-03-13T19:49:01Z</dcterms:created>
  <dcterms:modified xsi:type="dcterms:W3CDTF">2010-11-15T18:25:10Z</dcterms:modified>
</cp:coreProperties>
</file>