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Default Extension="gif" ContentType="image/gi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 showGuides="1">
      <p:cViewPr varScale="1">
        <p:scale>
          <a:sx n="90" d="100"/>
          <a:sy n="90" d="100"/>
        </p:scale>
        <p:origin x="-344" y="-112"/>
      </p:cViewPr>
      <p:guideLst>
        <p:guide orient="horz" pos="2160"/>
        <p:guide pos="3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9F68-6ACD-5E4A-9752-48D4D2F253E5}" type="datetimeFigureOut">
              <a:rPr lang="en-US" smtClean="0"/>
              <a:t>7/11/11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05BE4-6075-854B-9206-E32271FC2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9F68-6ACD-5E4A-9752-48D4D2F253E5}" type="datetimeFigureOut">
              <a:rPr lang="en-US" smtClean="0"/>
              <a:t>7/11/11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05BE4-6075-854B-9206-E32271FC2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9F68-6ACD-5E4A-9752-48D4D2F253E5}" type="datetimeFigureOut">
              <a:rPr lang="en-US" smtClean="0"/>
              <a:t>7/11/11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05BE4-6075-854B-9206-E32271FC2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9F68-6ACD-5E4A-9752-48D4D2F253E5}" type="datetimeFigureOut">
              <a:rPr lang="en-US" smtClean="0"/>
              <a:t>7/11/11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05BE4-6075-854B-9206-E32271FC2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9F68-6ACD-5E4A-9752-48D4D2F253E5}" type="datetimeFigureOut">
              <a:rPr lang="en-US" smtClean="0"/>
              <a:t>7/11/11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05BE4-6075-854B-9206-E32271FC2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9F68-6ACD-5E4A-9752-48D4D2F253E5}" type="datetimeFigureOut">
              <a:rPr lang="en-US" smtClean="0"/>
              <a:t>7/11/11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05BE4-6075-854B-9206-E32271FC2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9F68-6ACD-5E4A-9752-48D4D2F253E5}" type="datetimeFigureOut">
              <a:rPr lang="en-US" smtClean="0"/>
              <a:t>7/11/11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05BE4-6075-854B-9206-E32271FC2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9F68-6ACD-5E4A-9752-48D4D2F253E5}" type="datetimeFigureOut">
              <a:rPr lang="en-US" smtClean="0"/>
              <a:t>7/11/11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05BE4-6075-854B-9206-E32271FC2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9F68-6ACD-5E4A-9752-48D4D2F253E5}" type="datetimeFigureOut">
              <a:rPr lang="en-US" smtClean="0"/>
              <a:t>7/11/11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05BE4-6075-854B-9206-E32271FC2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9F68-6ACD-5E4A-9752-48D4D2F253E5}" type="datetimeFigureOut">
              <a:rPr lang="en-US" smtClean="0"/>
              <a:t>7/11/11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05BE4-6075-854B-9206-E32271FC2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9F68-6ACD-5E4A-9752-48D4D2F253E5}" type="datetimeFigureOut">
              <a:rPr lang="en-US" smtClean="0"/>
              <a:t>7/11/11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05BE4-6075-854B-9206-E32271FC2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79F68-6ACD-5E4A-9752-48D4D2F253E5}" type="datetimeFigureOut">
              <a:rPr lang="en-US" smtClean="0"/>
              <a:t>7/11/11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05BE4-6075-854B-9206-E32271FC2E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828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0090"/>
                </a:solidFill>
              </a:rPr>
              <a:t>Welcome </a:t>
            </a:r>
            <a:r>
              <a:rPr lang="en-US" sz="3200" dirty="0" smtClean="0">
                <a:solidFill>
                  <a:srgbClr val="000090"/>
                </a:solidFill>
              </a:rPr>
              <a:t>to 2011 Ocean Optics Class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SMS </a:t>
            </a:r>
            <a:r>
              <a:rPr lang="en-US" sz="3200" dirty="0"/>
              <a:t>598: Calibration and Validation for Ocean Color Remote Sensing, 11-29 July 2011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8026400" cy="3048000"/>
          </a:xfrm>
          <a:ln>
            <a:solidFill>
              <a:srgbClr val="000090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400" dirty="0" smtClean="0">
                <a:solidFill>
                  <a:srgbClr val="000000"/>
                </a:solidFill>
              </a:rPr>
              <a:t>Instructors:     Emmanuel Boss, Mary Jane Perry – UMaine</a:t>
            </a:r>
          </a:p>
          <a:p>
            <a:pPr algn="l"/>
            <a:r>
              <a:rPr lang="en-US" sz="2400" dirty="0" smtClean="0">
                <a:solidFill>
                  <a:srgbClr val="000000"/>
                </a:solidFill>
              </a:rPr>
              <a:t>				Curt Mobley – Sequoia Scientific </a:t>
            </a:r>
            <a:r>
              <a:rPr lang="en-US" sz="1800" dirty="0" smtClean="0">
                <a:solidFill>
                  <a:srgbClr val="000000"/>
                </a:solidFill>
              </a:rPr>
              <a:t>(Wed. night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</a:p>
          <a:p>
            <a:pPr algn="l"/>
            <a:r>
              <a:rPr lang="en-US" sz="2400" dirty="0" smtClean="0">
                <a:solidFill>
                  <a:srgbClr val="000000"/>
                </a:solidFill>
              </a:rPr>
              <a:t>				Collin </a:t>
            </a:r>
            <a:r>
              <a:rPr lang="en-US" sz="2400" dirty="0" err="1" smtClean="0">
                <a:solidFill>
                  <a:srgbClr val="000000"/>
                </a:solidFill>
              </a:rPr>
              <a:t>Roesler</a:t>
            </a:r>
            <a:r>
              <a:rPr lang="en-US" sz="2400" dirty="0" smtClean="0">
                <a:solidFill>
                  <a:srgbClr val="000000"/>
                </a:solidFill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</a:rPr>
              <a:t>Bowdoin</a:t>
            </a:r>
            <a:r>
              <a:rPr lang="en-US" sz="2400" dirty="0" smtClean="0">
                <a:solidFill>
                  <a:schemeClr val="tx1"/>
                </a:solidFill>
              </a:rPr>
              <a:t> College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			Ken Voss – U. Miami </a:t>
            </a:r>
            <a:r>
              <a:rPr lang="en-US" sz="1800" dirty="0" smtClean="0">
                <a:solidFill>
                  <a:schemeClr val="tx1"/>
                </a:solidFill>
              </a:rPr>
              <a:t>(week 2)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			Jeremy </a:t>
            </a:r>
            <a:r>
              <a:rPr lang="en-US" sz="2400" dirty="0" err="1" smtClean="0">
                <a:solidFill>
                  <a:schemeClr val="tx1"/>
                </a:solidFill>
              </a:rPr>
              <a:t>Werdell</a:t>
            </a:r>
            <a:r>
              <a:rPr lang="en-US" sz="2400" dirty="0" smtClean="0">
                <a:solidFill>
                  <a:schemeClr val="tx1"/>
                </a:solidFill>
              </a:rPr>
              <a:t> – NASA Goddard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TA:  			Meg </a:t>
            </a:r>
            <a:r>
              <a:rPr lang="en-US" sz="2400" dirty="0" err="1" smtClean="0">
                <a:solidFill>
                  <a:schemeClr val="tx1"/>
                </a:solidFill>
              </a:rPr>
              <a:t>Estapa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smtClean="0">
                <a:solidFill>
                  <a:schemeClr val="tx1"/>
                </a:solidFill>
              </a:rPr>
              <a:t>– UMaine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Help from:  	Emily </a:t>
            </a:r>
            <a:r>
              <a:rPr lang="en-US" sz="2400" dirty="0" err="1" smtClean="0">
                <a:solidFill>
                  <a:schemeClr val="tx1"/>
                </a:solidFill>
              </a:rPr>
              <a:t>Kallin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Ivona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Cetinic</a:t>
            </a:r>
            <a:r>
              <a:rPr lang="en-US" sz="2400" dirty="0" smtClean="0">
                <a:solidFill>
                  <a:schemeClr val="tx1"/>
                </a:solidFill>
              </a:rPr>
              <a:t> – UMaine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sz="2400" dirty="0" smtClean="0">
              <a:solidFill>
                <a:srgbClr val="000000"/>
              </a:solidFill>
            </a:endParaRPr>
          </a:p>
          <a:p>
            <a:pPr algn="l"/>
            <a:endParaRPr lang="en-US" sz="2400" dirty="0">
              <a:solidFill>
                <a:srgbClr val="000000"/>
              </a:solidFill>
            </a:endParaRPr>
          </a:p>
        </p:txBody>
      </p:sp>
      <p:pic>
        <p:nvPicPr>
          <p:cNvPr id="4" name="Picture 3" descr="Picture 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47" y="228600"/>
            <a:ext cx="2920635" cy="1130159"/>
          </a:xfrm>
          <a:prstGeom prst="rect">
            <a:avLst/>
          </a:prstGeom>
        </p:spPr>
      </p:pic>
      <p:pic>
        <p:nvPicPr>
          <p:cNvPr id="5" name="Picture 4" descr="DownloadedFile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000" y="228600"/>
            <a:ext cx="1473200" cy="1193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to Maine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57600" y="1582341"/>
            <a:ext cx="5029200" cy="5109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200" dirty="0" smtClean="0">
                <a:latin typeface="Comic Sans MS" pitchFamily="-107" charset="0"/>
                <a:ea typeface="宋体" pitchFamily="-107" charset="-122"/>
                <a:cs typeface="宋体" pitchFamily="-107" charset="-122"/>
              </a:rPr>
              <a:t>Maine facts:</a:t>
            </a:r>
          </a:p>
          <a:p>
            <a:endParaRPr lang="en-US" altLang="zh-CN" sz="2200" dirty="0" smtClean="0">
              <a:latin typeface="Comic Sans MS" pitchFamily="-107" charset="0"/>
              <a:ea typeface="宋体" pitchFamily="-107" charset="-122"/>
              <a:cs typeface="宋体" pitchFamily="-107" charset="-122"/>
            </a:endParaRPr>
          </a:p>
          <a:p>
            <a:r>
              <a:rPr lang="en-US" altLang="zh-CN" sz="2200" dirty="0" smtClean="0">
                <a:latin typeface="Comic Sans MS" pitchFamily="-107" charset="0"/>
                <a:ea typeface="宋体" pitchFamily="-107" charset="-122"/>
                <a:cs typeface="宋体" pitchFamily="-107" charset="-122"/>
              </a:rPr>
              <a:t>Population (2009): </a:t>
            </a:r>
            <a:r>
              <a:rPr lang="en-US" sz="2200" dirty="0" smtClean="0"/>
              <a:t>1,318,301</a:t>
            </a:r>
            <a:r>
              <a:rPr lang="en-US" sz="2200" dirty="0" smtClean="0">
                <a:latin typeface="Comic Sans MS" pitchFamily="-107" charset="0"/>
              </a:rPr>
              <a:t> </a:t>
            </a:r>
          </a:p>
          <a:p>
            <a:endParaRPr lang="en-US" sz="2200" dirty="0" smtClean="0">
              <a:latin typeface="Comic Sans MS" pitchFamily="-107" charset="0"/>
            </a:endParaRPr>
          </a:p>
          <a:p>
            <a:r>
              <a:rPr lang="en-US" sz="2200" dirty="0" smtClean="0">
                <a:latin typeface="Comic Sans MS" pitchFamily="-107" charset="0"/>
              </a:rPr>
              <a:t>Coastline: 5300 miles</a:t>
            </a:r>
          </a:p>
          <a:p>
            <a:endParaRPr lang="en-US" sz="2200" dirty="0" smtClean="0">
              <a:latin typeface="Comic Sans MS" pitchFamily="-107" charset="0"/>
            </a:endParaRPr>
          </a:p>
          <a:p>
            <a:r>
              <a:rPr lang="en-US" sz="2200" dirty="0" smtClean="0">
                <a:latin typeface="Comic Sans MS" pitchFamily="-107" charset="0"/>
              </a:rPr>
              <a:t>Area: 35,387 miles</a:t>
            </a:r>
            <a:r>
              <a:rPr lang="en-US" sz="2200" baseline="30000" dirty="0" smtClean="0">
                <a:latin typeface="Comic Sans MS" pitchFamily="-107" charset="0"/>
              </a:rPr>
              <a:t>2</a:t>
            </a:r>
            <a:r>
              <a:rPr lang="en-US" sz="2200" dirty="0" smtClean="0">
                <a:latin typeface="Comic Sans MS" pitchFamily="-107" charset="0"/>
              </a:rPr>
              <a:t> + 4,523 </a:t>
            </a:r>
            <a:r>
              <a:rPr lang="en-US" sz="2200" dirty="0" smtClean="0"/>
              <a:t>miles</a:t>
            </a:r>
            <a:r>
              <a:rPr lang="en-US" sz="2200" baseline="30000" dirty="0" smtClean="0"/>
              <a:t>2</a:t>
            </a:r>
            <a:r>
              <a:rPr lang="en-US" sz="2200" dirty="0" smtClean="0"/>
              <a:t> of inland waters.</a:t>
            </a:r>
            <a:endParaRPr lang="en-US" sz="2200" baseline="30000" dirty="0" smtClean="0">
              <a:latin typeface="Comic Sans MS" pitchFamily="-107" charset="0"/>
            </a:endParaRPr>
          </a:p>
          <a:p>
            <a:endParaRPr lang="en-US" sz="2200" dirty="0" smtClean="0">
              <a:latin typeface="Comic Sans MS" pitchFamily="-107" charset="0"/>
            </a:endParaRPr>
          </a:p>
          <a:p>
            <a:r>
              <a:rPr lang="en-US" sz="2200" dirty="0" smtClean="0">
                <a:latin typeface="Comic Sans MS" pitchFamily="-107" charset="0"/>
              </a:rPr>
              <a:t>Seasons: Tourist, Foliage, Ski, &amp; Mud (some further subdivide it according to </a:t>
            </a:r>
            <a:r>
              <a:rPr lang="en-US" sz="2200" dirty="0" smtClean="0">
                <a:solidFill>
                  <a:srgbClr val="FF0000"/>
                </a:solidFill>
                <a:latin typeface="Comic Sans MS" pitchFamily="-107" charset="0"/>
              </a:rPr>
              <a:t>pests</a:t>
            </a:r>
            <a:r>
              <a:rPr lang="en-US" sz="2200" dirty="0" smtClean="0">
                <a:latin typeface="Comic Sans MS" pitchFamily="-107" charset="0"/>
              </a:rPr>
              <a:t>).</a:t>
            </a:r>
          </a:p>
          <a:p>
            <a:endParaRPr lang="en-US" sz="2200" dirty="0">
              <a:latin typeface="Comic Sans MS" pitchFamily="-107" charset="0"/>
            </a:endParaRPr>
          </a:p>
          <a:p>
            <a:r>
              <a:rPr lang="en-US" sz="2200" dirty="0" smtClean="0">
                <a:latin typeface="Comic Sans MS" pitchFamily="-107" charset="0"/>
              </a:rPr>
              <a:t> Welcome to Maine</a:t>
            </a:r>
          </a:p>
          <a:p>
            <a:endParaRPr lang="en-US" dirty="0">
              <a:latin typeface="Comic Sans MS" pitchFamily="-107" charset="0"/>
            </a:endParaRPr>
          </a:p>
        </p:txBody>
      </p:sp>
      <p:pic>
        <p:nvPicPr>
          <p:cNvPr id="6" name="Picture 5" descr="mmain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2341"/>
            <a:ext cx="3463413" cy="483629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latin typeface="Comic Sans MS" pitchFamily="-107" charset="0"/>
              </a:rPr>
              <a:t>History of the Ocean Optics class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04800" y="914400"/>
            <a:ext cx="8686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-107" charset="0"/>
              </a:rPr>
              <a:t>1985, 1987, 1989, 1995, 1998, 2001, 2004, 2007 and now 201.  This is 9</a:t>
            </a:r>
            <a:r>
              <a:rPr lang="en-US" sz="2000" baseline="30000" dirty="0" smtClean="0">
                <a:latin typeface="Comic Sans MS" pitchFamily="-107" charset="0"/>
              </a:rPr>
              <a:t>th</a:t>
            </a:r>
            <a:r>
              <a:rPr lang="en-US" sz="2000" dirty="0" smtClean="0">
                <a:latin typeface="Comic Sans MS" pitchFamily="-107" charset="0"/>
              </a:rPr>
              <a:t> class!</a:t>
            </a:r>
          </a:p>
          <a:p>
            <a:endParaRPr lang="en-US" sz="2000" dirty="0" smtClean="0">
              <a:latin typeface="Comic Sans MS" pitchFamily="-107" charset="0"/>
            </a:endParaRPr>
          </a:p>
          <a:p>
            <a:r>
              <a:rPr lang="en-US" sz="2000" dirty="0" smtClean="0">
                <a:latin typeface="Comic Sans MS" pitchFamily="-107" charset="0"/>
              </a:rPr>
              <a:t>MJP started it; CR was student that year.  EB was student 1995. CM joined in 1995. </a:t>
            </a:r>
          </a:p>
          <a:p>
            <a:endParaRPr lang="en-US" sz="2000" dirty="0" smtClean="0">
              <a:latin typeface="Comic Sans MS" pitchFamily="-107" charset="0"/>
            </a:endParaRPr>
          </a:p>
          <a:p>
            <a:r>
              <a:rPr lang="en-US" sz="2000" dirty="0" smtClean="0">
                <a:latin typeface="Comic Sans MS" pitchFamily="-107" charset="0"/>
              </a:rPr>
              <a:t>O(130) graduates, including Paula </a:t>
            </a:r>
            <a:r>
              <a:rPr lang="en-US" sz="2000" dirty="0" err="1" smtClean="0">
                <a:latin typeface="Comic Sans MS" pitchFamily="-107" charset="0"/>
              </a:rPr>
              <a:t>Bontempi</a:t>
            </a:r>
            <a:r>
              <a:rPr lang="en-US" sz="2000" dirty="0" smtClean="0">
                <a:latin typeface="Comic Sans MS" pitchFamily="-107" charset="0"/>
              </a:rPr>
              <a:t> at NASA</a:t>
            </a:r>
          </a:p>
          <a:p>
            <a:endParaRPr lang="en-US" sz="2000" dirty="0" smtClean="0">
              <a:latin typeface="Comic Sans MS" pitchFamily="-107" charset="0"/>
            </a:endParaRPr>
          </a:p>
          <a:p>
            <a:r>
              <a:rPr lang="en-US" sz="2000" dirty="0" smtClean="0">
                <a:latin typeface="Comic Sans MS" pitchFamily="-107" charset="0"/>
              </a:rPr>
              <a:t>Many graduates are leaders in their fields: </a:t>
            </a:r>
            <a:r>
              <a:rPr lang="en-US" sz="2000" b="1" dirty="0" smtClean="0">
                <a:latin typeface="Comic Sans MS" pitchFamily="-107" charset="0"/>
              </a:rPr>
              <a:t>Ray </a:t>
            </a:r>
            <a:r>
              <a:rPr lang="en-US" sz="2000" b="1" dirty="0" err="1" smtClean="0">
                <a:latin typeface="Comic Sans MS" pitchFamily="-107" charset="0"/>
              </a:rPr>
              <a:t>Najjar</a:t>
            </a:r>
            <a:r>
              <a:rPr lang="en-US" sz="2000" b="1" dirty="0" smtClean="0">
                <a:latin typeface="Comic Sans MS" pitchFamily="-107" charset="0"/>
              </a:rPr>
              <a:t>, Dennis </a:t>
            </a:r>
            <a:r>
              <a:rPr lang="en-US" sz="2000" b="1" dirty="0" err="1" smtClean="0">
                <a:latin typeface="Comic Sans MS" pitchFamily="-107" charset="0"/>
              </a:rPr>
              <a:t>McGillicuddy</a:t>
            </a:r>
            <a:r>
              <a:rPr lang="en-US" sz="2000" b="1" dirty="0" smtClean="0">
                <a:latin typeface="Comic Sans MS" pitchFamily="-107" charset="0"/>
              </a:rPr>
              <a:t>, Heidi </a:t>
            </a:r>
            <a:r>
              <a:rPr lang="en-US" sz="2000" b="1" dirty="0" err="1" smtClean="0">
                <a:latin typeface="Comic Sans MS" pitchFamily="-107" charset="0"/>
              </a:rPr>
              <a:t>Sosik</a:t>
            </a:r>
            <a:r>
              <a:rPr lang="en-US" sz="2000" b="1" dirty="0" smtClean="0">
                <a:latin typeface="Comic Sans MS" pitchFamily="-107" charset="0"/>
              </a:rPr>
              <a:t>, </a:t>
            </a:r>
            <a:r>
              <a:rPr lang="en-US" sz="2000" dirty="0" smtClean="0">
                <a:latin typeface="Comic Sans MS" pitchFamily="-107" charset="0"/>
              </a:rPr>
              <a:t>to name a few.</a:t>
            </a:r>
          </a:p>
          <a:p>
            <a:endParaRPr lang="en-US" sz="2000" b="1" dirty="0" smtClean="0">
              <a:latin typeface="Comic Sans MS" pitchFamily="-107" charset="0"/>
            </a:endParaRPr>
          </a:p>
          <a:p>
            <a:r>
              <a:rPr lang="en-US" sz="2000" b="1" dirty="0" smtClean="0">
                <a:latin typeface="Comic Sans MS" pitchFamily="-107" charset="0"/>
              </a:rPr>
              <a:t>Evolution and highlights:</a:t>
            </a:r>
          </a:p>
          <a:p>
            <a:r>
              <a:rPr lang="en-US" sz="2000" b="1" dirty="0" smtClean="0">
                <a:latin typeface="Comic Sans MS" pitchFamily="-107" charset="0"/>
              </a:rPr>
              <a:t>1985: 1 Spec, 1 PAR sensor, a spectral </a:t>
            </a:r>
            <a:r>
              <a:rPr lang="en-US" sz="2000" b="1" dirty="0" err="1" smtClean="0">
                <a:latin typeface="Comic Sans MS" pitchFamily="-107" charset="0"/>
              </a:rPr>
              <a:t>transmissometer</a:t>
            </a:r>
            <a:r>
              <a:rPr lang="en-US" sz="2000" b="1" dirty="0" smtClean="0">
                <a:latin typeface="Comic Sans MS" pitchFamily="-107" charset="0"/>
              </a:rPr>
              <a:t>, turner.</a:t>
            </a:r>
          </a:p>
          <a:p>
            <a:r>
              <a:rPr lang="en-US" sz="2000" b="1" dirty="0" smtClean="0">
                <a:latin typeface="Comic Sans MS" pitchFamily="-107" charset="0"/>
              </a:rPr>
              <a:t>1987: 1 computer, FCM</a:t>
            </a:r>
          </a:p>
          <a:p>
            <a:r>
              <a:rPr lang="en-US" sz="2000" b="1" dirty="0" smtClean="0">
                <a:latin typeface="Comic Sans MS" pitchFamily="-107" charset="0"/>
              </a:rPr>
              <a:t>1989: symposium + book</a:t>
            </a:r>
          </a:p>
          <a:p>
            <a:r>
              <a:rPr lang="en-US" sz="2000" b="1" dirty="0" smtClean="0">
                <a:latin typeface="Comic Sans MS" pitchFamily="-107" charset="0"/>
              </a:rPr>
              <a:t>1995: </a:t>
            </a:r>
            <a:r>
              <a:rPr lang="en-US" sz="2000" b="1" dirty="0" err="1" smtClean="0">
                <a:latin typeface="Comic Sans MS" pitchFamily="-107" charset="0"/>
              </a:rPr>
              <a:t>Hydrolight</a:t>
            </a:r>
            <a:endParaRPr lang="en-US" sz="2000" b="1" dirty="0" smtClean="0">
              <a:latin typeface="Comic Sans MS" pitchFamily="-107" charset="0"/>
            </a:endParaRPr>
          </a:p>
          <a:p>
            <a:r>
              <a:rPr lang="en-US" sz="2000" b="1" dirty="0" smtClean="0">
                <a:latin typeface="Comic Sans MS" pitchFamily="-107" charset="0"/>
              </a:rPr>
              <a:t>1998: hyper-spectral </a:t>
            </a:r>
            <a:r>
              <a:rPr lang="en-US" sz="2000" b="1" dirty="0" err="1" smtClean="0">
                <a:latin typeface="Comic Sans MS" pitchFamily="-107" charset="0"/>
              </a:rPr>
              <a:t>overflights</a:t>
            </a:r>
            <a:r>
              <a:rPr lang="en-US" sz="2000" b="1" dirty="0" smtClean="0">
                <a:latin typeface="Comic Sans MS" pitchFamily="-107" charset="0"/>
              </a:rPr>
              <a:t>. Special Ocean Sciences session.</a:t>
            </a:r>
          </a:p>
          <a:p>
            <a:r>
              <a:rPr lang="en-US" sz="2000" b="1" dirty="0" smtClean="0">
                <a:latin typeface="Comic Sans MS" pitchFamily="-107" charset="0"/>
              </a:rPr>
              <a:t>2001: Maine.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13644" y="1706562"/>
            <a:ext cx="7886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/>
                <a:cs typeface="Calibri"/>
              </a:rPr>
              <a:t>Requirement </a:t>
            </a:r>
            <a:r>
              <a:rPr lang="en-US" sz="2400" dirty="0">
                <a:latin typeface="Calibri"/>
                <a:cs typeface="Calibri"/>
              </a:rPr>
              <a:t>for team work, each member with his/her own focus.</a:t>
            </a:r>
            <a:r>
              <a:rPr lang="en-US" sz="2400" dirty="0" smtClean="0">
                <a:latin typeface="Calibri"/>
                <a:cs typeface="Calibri"/>
              </a:rPr>
              <a:t>   Collaborative environment.  </a:t>
            </a:r>
            <a:r>
              <a:rPr lang="en-US" sz="2400" dirty="0">
                <a:latin typeface="Calibri"/>
                <a:cs typeface="Calibri"/>
              </a:rPr>
              <a:t>Learning community</a:t>
            </a:r>
            <a:r>
              <a:rPr lang="en-US" sz="2400" dirty="0" smtClean="0">
                <a:latin typeface="Calibri"/>
                <a:cs typeface="Calibri"/>
              </a:rPr>
              <a:t>. Network.  Contribute to advancement of ocean sciences, through ocean optics.  </a:t>
            </a:r>
            <a:endParaRPr lang="en-US" sz="2400" dirty="0">
              <a:latin typeface="Calibri"/>
              <a:cs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230" y="3535362"/>
            <a:ext cx="3849882" cy="1200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alibri"/>
                <a:cs typeface="Calibri"/>
              </a:rPr>
              <a:t>Course schedule and S</a:t>
            </a:r>
            <a:r>
              <a:rPr lang="en-US" sz="2400" dirty="0" smtClean="0"/>
              <a:t>yllabus</a:t>
            </a:r>
          </a:p>
          <a:p>
            <a:endParaRPr lang="en-US" sz="2400" dirty="0" smtClean="0"/>
          </a:p>
          <a:p>
            <a:r>
              <a:rPr lang="en-US" sz="2400" dirty="0" smtClean="0"/>
              <a:t>SIDE BOX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endParaRPr lang="en-US" sz="2400" dirty="0">
              <a:latin typeface="Calibri"/>
              <a:cs typeface="Calibri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43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556" dirty="0" smtClean="0">
                <a:latin typeface="Calibri"/>
                <a:cs typeface="Calibri"/>
              </a:rPr>
              <a:t>Logistics</a:t>
            </a:r>
            <a:r>
              <a:rPr lang="en-US" dirty="0" smtClean="0">
                <a:latin typeface="Calibri"/>
                <a:cs typeface="Calibri"/>
              </a:rPr>
              <a:t>: </a:t>
            </a:r>
            <a:r>
              <a:rPr lang="en-US" sz="2667" dirty="0" smtClean="0">
                <a:latin typeface="Calibri"/>
                <a:cs typeface="Calibri"/>
              </a:rPr>
              <a:t>safety, meals, linen, Maine activities, etcetera</a:t>
            </a:r>
            <a:br>
              <a:rPr lang="en-US" sz="2667" dirty="0" smtClean="0">
                <a:latin typeface="Calibri"/>
                <a:cs typeface="Calibri"/>
              </a:rPr>
            </a:br>
            <a:endParaRPr lang="en-US" sz="2667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3" name="Picture 2" descr="Picture 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3655"/>
            <a:ext cx="9144000" cy="605381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14400" y="5107340"/>
            <a:ext cx="3124200" cy="38100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792162"/>
            <a:ext cx="5791200" cy="2286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6257469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Saturday class this week only - 0900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 descr="Picture 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958"/>
            <a:ext cx="9144000" cy="576008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410200" y="3886200"/>
            <a:ext cx="3276600" cy="17526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5559778"/>
            <a:ext cx="8686800" cy="7492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/>
              <a:t>INTRODUCTIONS</a:t>
            </a:r>
            <a:br>
              <a:rPr lang="en-US" sz="2000" b="1" dirty="0" smtClean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 smtClean="0"/>
              <a:t>NAME</a:t>
            </a:r>
            <a:r>
              <a:rPr lang="en-US" sz="2000" dirty="0" smtClean="0"/>
              <a:t> </a:t>
            </a:r>
            <a:r>
              <a:rPr lang="en-US" sz="2000" dirty="0"/>
              <a:t>of person you are introducing: </a:t>
            </a:r>
            <a:br>
              <a:rPr lang="en-US" sz="2000" dirty="0"/>
            </a:br>
            <a:r>
              <a:rPr lang="en-US" sz="2000" dirty="0"/>
              <a:t> </a:t>
            </a:r>
            <a:br>
              <a:rPr lang="en-US" sz="2000" dirty="0"/>
            </a:br>
            <a:r>
              <a:rPr lang="en-US" sz="2000" b="1" dirty="0"/>
              <a:t>WHERE</a:t>
            </a:r>
            <a:r>
              <a:rPr lang="en-US" sz="2000" dirty="0"/>
              <a:t>  she or he comes from (state/country </a:t>
            </a:r>
            <a:r>
              <a:rPr lang="en-US" sz="2000" u="sng" dirty="0"/>
              <a:t>and</a:t>
            </a:r>
            <a:r>
              <a:rPr lang="en-US" sz="2000" dirty="0"/>
              <a:t> school or institution):</a:t>
            </a:r>
            <a:br>
              <a:rPr lang="en-US" sz="2000" dirty="0"/>
            </a:br>
            <a:r>
              <a:rPr lang="en-US" sz="2000" dirty="0"/>
              <a:t> </a:t>
            </a:r>
            <a:br>
              <a:rPr lang="en-US" sz="2000" dirty="0"/>
            </a:br>
            <a:r>
              <a:rPr lang="en-US" sz="2000" b="1" dirty="0"/>
              <a:t>THE PAST</a:t>
            </a:r>
            <a:r>
              <a:rPr lang="en-US" sz="2000" dirty="0"/>
              <a:t> – something about the person’s background that resulted in him/her being in this course:</a:t>
            </a:r>
            <a:br>
              <a:rPr lang="en-US" sz="2000" dirty="0"/>
            </a:br>
            <a:r>
              <a:rPr lang="en-US" sz="2000" dirty="0"/>
              <a:t> </a:t>
            </a:r>
            <a:br>
              <a:rPr lang="en-US" sz="2000" dirty="0"/>
            </a:br>
            <a:r>
              <a:rPr lang="en-US" sz="2000" b="1" dirty="0"/>
              <a:t>THE FUTURE</a:t>
            </a:r>
            <a:r>
              <a:rPr lang="en-US" sz="2000" dirty="0"/>
              <a:t> – something about her/his future plans, that he/she hopes the course will help in achieving:</a:t>
            </a:r>
            <a:br>
              <a:rPr lang="en-US" sz="2000" dirty="0"/>
            </a:br>
            <a:r>
              <a:rPr lang="en-US" sz="2000" dirty="0"/>
              <a:t> </a:t>
            </a:r>
            <a:br>
              <a:rPr lang="en-US" sz="2000" dirty="0"/>
            </a:br>
            <a:r>
              <a:rPr lang="en-US" sz="2000" b="1" dirty="0"/>
              <a:t>THE PRESENT</a:t>
            </a:r>
            <a:r>
              <a:rPr lang="en-US" sz="2000" dirty="0"/>
              <a:t> –  something that she/he wants to get of  this course and how everyone else can contribute to this experience (it might be asking for help in something challenging):</a:t>
            </a:r>
            <a:br>
              <a:rPr lang="en-US" sz="2000" dirty="0"/>
            </a:br>
            <a:r>
              <a:rPr lang="en-US" sz="2000" dirty="0"/>
              <a:t> </a:t>
            </a:r>
            <a:br>
              <a:rPr lang="en-US" sz="2000" dirty="0"/>
            </a:br>
            <a:r>
              <a:rPr lang="en-US" sz="2000" b="1" dirty="0"/>
              <a:t>THE UNEXPECTED</a:t>
            </a:r>
            <a:r>
              <a:rPr lang="en-US" sz="2000" dirty="0"/>
              <a:t> – something that we would never guess about the person’s activities, skills, or interests:</a:t>
            </a:r>
            <a:br>
              <a:rPr lang="en-US" sz="2000" dirty="0"/>
            </a:br>
            <a:r>
              <a:rPr lang="en-US" sz="2000" dirty="0"/>
              <a:t> </a:t>
            </a:r>
            <a:br>
              <a:rPr lang="en-US" sz="2000" dirty="0"/>
            </a:b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>
          <a:xfrm>
            <a:off x="457200" y="600670"/>
            <a:ext cx="8382000" cy="5885260"/>
            <a:chOff x="457200" y="600670"/>
            <a:chExt cx="8382000" cy="5885260"/>
          </a:xfrm>
        </p:grpSpPr>
        <p:sp>
          <p:nvSpPr>
            <p:cNvPr id="5" name="Isosceles Triangle 4"/>
            <p:cNvSpPr/>
            <p:nvPr/>
          </p:nvSpPr>
          <p:spPr>
            <a:xfrm>
              <a:off x="2209800" y="1600200"/>
              <a:ext cx="4724400" cy="3749040"/>
            </a:xfrm>
            <a:prstGeom prst="triangle">
              <a:avLst>
                <a:gd name="adj" fmla="val 49457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58971" y="3124200"/>
              <a:ext cx="3161913" cy="25237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bg2"/>
                  </a:solidFill>
                </a:rPr>
                <a:t>Understanding </a:t>
              </a:r>
            </a:p>
            <a:p>
              <a:pPr algn="ctr"/>
              <a:r>
                <a:rPr lang="en-US" sz="2000" b="1" dirty="0" smtClean="0">
                  <a:solidFill>
                    <a:schemeClr val="bg2"/>
                  </a:solidFill>
                </a:rPr>
                <a:t>marine biogeochemical cycles </a:t>
              </a:r>
              <a:r>
                <a:rPr lang="en-US" sz="2000" b="1" smtClean="0">
                  <a:solidFill>
                    <a:schemeClr val="bg2"/>
                  </a:solidFill>
                </a:rPr>
                <a:t>and ecosystems</a:t>
              </a:r>
            </a:p>
            <a:p>
              <a:pPr algn="ctr"/>
              <a:r>
                <a:rPr lang="en-US" sz="2000" b="1" smtClean="0">
                  <a:solidFill>
                    <a:schemeClr val="bg2"/>
                  </a:solidFill>
                </a:rPr>
                <a:t> </a:t>
              </a:r>
              <a:r>
                <a:rPr lang="en-US" sz="2000" b="1" dirty="0" smtClean="0">
                  <a:solidFill>
                    <a:schemeClr val="bg2"/>
                  </a:solidFill>
                </a:rPr>
                <a:t>on regional-to-global scales requires calibrated, validated satellite ocean color data.</a:t>
              </a:r>
            </a:p>
            <a:p>
              <a:endParaRPr lang="en-US" b="1" dirty="0">
                <a:solidFill>
                  <a:schemeClr val="bg2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57200" y="5577790"/>
              <a:ext cx="3581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Successful cal/</a:t>
              </a:r>
              <a:r>
                <a:rPr lang="en-US" dirty="0" err="1" smtClean="0"/>
                <a:t>val</a:t>
              </a:r>
              <a:r>
                <a:rPr lang="en-US" dirty="0" smtClean="0"/>
                <a:t> depends on high quality, in-water measurements.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953000" y="5562600"/>
              <a:ext cx="3886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Measurement – measurement closure and  measurements – model closure reduce uncertainty.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77469" y="600670"/>
              <a:ext cx="25120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Sampling strategy must include appropriate spatial/temporal scales. 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2"/>
          <p:cNvGrpSpPr/>
          <p:nvPr/>
        </p:nvGrpSpPr>
        <p:grpSpPr>
          <a:xfrm>
            <a:off x="321217" y="228600"/>
            <a:ext cx="8670383" cy="6400800"/>
            <a:chOff x="321217" y="228600"/>
            <a:chExt cx="8670383" cy="6400800"/>
          </a:xfrm>
        </p:grpSpPr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3337560" y="2270760"/>
              <a:ext cx="1463040" cy="1463040"/>
            </a:xfrm>
            <a:prstGeom prst="ellipse">
              <a:avLst/>
            </a:prstGeom>
            <a:solidFill>
              <a:schemeClr val="accent5">
                <a:lumMod val="75000"/>
                <a:alpha val="23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1837971" y="1173480"/>
              <a:ext cx="1188720" cy="1188720"/>
            </a:xfrm>
            <a:prstGeom prst="ellipse">
              <a:avLst/>
            </a:prstGeom>
            <a:solidFill>
              <a:schemeClr val="tx2">
                <a:lumMod val="60000"/>
                <a:lumOff val="40000"/>
                <a:alpha val="23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>
              <a:spLocks noChangeAspect="1"/>
            </p:cNvSpPr>
            <p:nvPr/>
          </p:nvSpPr>
          <p:spPr>
            <a:xfrm>
              <a:off x="528814" y="228600"/>
              <a:ext cx="1188720" cy="1188720"/>
            </a:xfrm>
            <a:prstGeom prst="ellipse">
              <a:avLst/>
            </a:prstGeom>
            <a:solidFill>
              <a:srgbClr val="FFFF00">
                <a:alpha val="23000"/>
              </a:srgbClr>
            </a:solidFill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57200" y="621268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satellite</a:t>
              </a:r>
              <a:endParaRPr lang="en-US" b="1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828800" y="1535668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radiometry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511356" y="2413883"/>
              <a:ext cx="124110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In-water</a:t>
              </a:r>
            </a:p>
            <a:p>
              <a:r>
                <a:rPr lang="en-US" b="1" dirty="0" smtClean="0"/>
                <a:t>optical </a:t>
              </a:r>
            </a:p>
            <a:p>
              <a:r>
                <a:rPr lang="en-US" b="1" dirty="0" smtClean="0"/>
                <a:t>properties;</a:t>
              </a:r>
            </a:p>
            <a:p>
              <a:pPr algn="ctr"/>
              <a:r>
                <a:rPr lang="en-US" b="1" dirty="0" smtClean="0"/>
                <a:t>surrogates</a:t>
              </a:r>
              <a:endParaRPr lang="en-US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971800" y="1981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929336" y="3773269"/>
              <a:ext cx="20048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r</a:t>
              </a:r>
              <a:r>
                <a:rPr lang="en-US" dirty="0" smtClean="0"/>
                <a:t>eal entity</a:t>
              </a:r>
            </a:p>
            <a:p>
              <a:pPr algn="ctr"/>
              <a:r>
                <a:rPr lang="en-US" dirty="0" smtClean="0"/>
                <a:t>(cell, POC, etc.)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415235" y="4968387"/>
              <a:ext cx="2576365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e</a:t>
              </a:r>
              <a:r>
                <a:rPr lang="en-US" dirty="0" smtClean="0"/>
                <a:t>cosystem;</a:t>
              </a:r>
            </a:p>
            <a:p>
              <a:pPr algn="ctr"/>
              <a:r>
                <a:rPr lang="en-US" dirty="0"/>
                <a:t>c</a:t>
              </a:r>
              <a:r>
                <a:rPr lang="en-US" dirty="0" smtClean="0"/>
                <a:t>arbon cycle;</a:t>
              </a:r>
            </a:p>
            <a:p>
              <a:pPr algn="ctr"/>
              <a:r>
                <a:rPr lang="en-US" dirty="0" smtClean="0"/>
                <a:t>climate system;</a:t>
              </a:r>
            </a:p>
            <a:p>
              <a:pPr algn="ctr"/>
              <a:r>
                <a:rPr lang="en-US" dirty="0" smtClean="0"/>
                <a:t>fisheries; </a:t>
              </a:r>
            </a:p>
            <a:p>
              <a:pPr algn="ctr"/>
              <a:r>
                <a:rPr lang="en-US" dirty="0" err="1" smtClean="0"/>
                <a:t>HABs</a:t>
              </a:r>
              <a:r>
                <a:rPr lang="en-US" dirty="0" smtClean="0"/>
                <a:t>; etc.</a:t>
              </a:r>
              <a:endParaRPr lang="en-US" dirty="0"/>
            </a:p>
          </p:txBody>
        </p:sp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5257800" y="3474720"/>
              <a:ext cx="1325880" cy="1325880"/>
            </a:xfrm>
            <a:prstGeom prst="ellipse">
              <a:avLst/>
            </a:prstGeom>
            <a:solidFill>
              <a:schemeClr val="accent2">
                <a:lumMod val="75000"/>
                <a:alpha val="23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6774940" y="4815035"/>
              <a:ext cx="1814365" cy="1814365"/>
            </a:xfrm>
            <a:prstGeom prst="ellipse">
              <a:avLst/>
            </a:prstGeom>
            <a:solidFill>
              <a:schemeClr val="accent6">
                <a:lumMod val="75000"/>
                <a:alpha val="23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Left Arrow 15"/>
            <p:cNvSpPr/>
            <p:nvPr/>
          </p:nvSpPr>
          <p:spPr>
            <a:xfrm rot="2330489">
              <a:off x="3660344" y="1616226"/>
              <a:ext cx="4050143" cy="564902"/>
            </a:xfrm>
            <a:prstGeom prst="left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The motivation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Right Arrow 16"/>
            <p:cNvSpPr/>
            <p:nvPr/>
          </p:nvSpPr>
          <p:spPr>
            <a:xfrm rot="2392436">
              <a:off x="321217" y="4143259"/>
              <a:ext cx="4242351" cy="552683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90"/>
                  </a:solidFill>
                </a:rPr>
                <a:t>The optics problem</a:t>
              </a:r>
              <a:endParaRPr lang="en-US" sz="2400" b="1" dirty="0">
                <a:solidFill>
                  <a:srgbClr val="000090"/>
                </a:solidFill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rot="16200000" flipH="1">
              <a:off x="1710261" y="1146771"/>
              <a:ext cx="174084" cy="294521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7" idx="1"/>
            </p:cNvCxnSpPr>
            <p:nvPr/>
          </p:nvCxnSpPr>
          <p:spPr>
            <a:xfrm rot="10800000" flipH="1" flipV="1">
              <a:off x="2971800" y="2165866"/>
              <a:ext cx="502920" cy="32944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4715827" y="3500802"/>
              <a:ext cx="547698" cy="40671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6400800" y="4724400"/>
              <a:ext cx="517248" cy="3461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579</Words>
  <Application>Microsoft Macintosh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Welcome to 2011 Ocean Optics Class SMS 598: Calibration and Validation for Ocean Color Remote Sensing, 11-29 July 2011 </vt:lpstr>
      <vt:lpstr>Welcome to Maine</vt:lpstr>
      <vt:lpstr>History of the Ocean Optics class</vt:lpstr>
      <vt:lpstr>Logistics: safety, meals, linen, Maine activities, etcetera </vt:lpstr>
      <vt:lpstr>Slide 5</vt:lpstr>
      <vt:lpstr>Slide 6</vt:lpstr>
      <vt:lpstr>INTRODUCTIONS  NAME of person you are introducing:    WHERE  she or he comes from (state/country and school or institution):   THE PAST – something about the person’s background that resulted in him/her being in this course:   THE FUTURE – something about her/his future plans, that he/she hopes the course will help in achieving:   THE PRESENT –  something that she/he wants to get of  this course and how everyone else can contribute to this experience (it might be asking for help in something challenging):   THE UNEXPECTED – something that we would never guess about the person’s activities, skills, or interests:   </vt:lpstr>
      <vt:lpstr>Slide 8</vt:lpstr>
      <vt:lpstr>Slide 9</vt:lpstr>
    </vt:vector>
  </TitlesOfParts>
  <Company>University of Maine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Mary Jane Perry</dc:creator>
  <cp:lastModifiedBy>Mary Jane Perry</cp:lastModifiedBy>
  <cp:revision>5</cp:revision>
  <dcterms:created xsi:type="dcterms:W3CDTF">2011-07-11T11:06:36Z</dcterms:created>
  <dcterms:modified xsi:type="dcterms:W3CDTF">2011-07-11T11:41:50Z</dcterms:modified>
</cp:coreProperties>
</file>