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png" ContentType="image/png"/>
  <Default Extension="bin" ContentType="application/vnd.openxmlformats-officedocument.presentationml.printerSettings"/>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3.xml" ContentType="application/vnd.openxmlformats-officedocument.presentationml.notesSlide+xml"/>
  <Override PartName="/ppt/embeddings/oleObject3.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7" r:id="rId3"/>
    <p:sldId id="271" r:id="rId4"/>
    <p:sldId id="272" r:id="rId5"/>
    <p:sldId id="305" r:id="rId6"/>
    <p:sldId id="306" r:id="rId7"/>
    <p:sldId id="307" r:id="rId8"/>
    <p:sldId id="308" r:id="rId9"/>
    <p:sldId id="309" r:id="rId10"/>
    <p:sldId id="310" r:id="rId11"/>
    <p:sldId id="311" r:id="rId12"/>
    <p:sldId id="312" r:id="rId13"/>
    <p:sldId id="313" r:id="rId14"/>
    <p:sldId id="314" r:id="rId15"/>
    <p:sldId id="315" r:id="rId16"/>
    <p:sldId id="258" r:id="rId17"/>
    <p:sldId id="291" r:id="rId18"/>
    <p:sldId id="259" r:id="rId19"/>
    <p:sldId id="281" r:id="rId20"/>
    <p:sldId id="279" r:id="rId21"/>
    <p:sldId id="278" r:id="rId22"/>
    <p:sldId id="280" r:id="rId23"/>
    <p:sldId id="282" r:id="rId24"/>
    <p:sldId id="283" r:id="rId25"/>
    <p:sldId id="290" r:id="rId26"/>
    <p:sldId id="287" r:id="rId27"/>
    <p:sldId id="288" r:id="rId28"/>
    <p:sldId id="289" r:id="rId29"/>
    <p:sldId id="286" r:id="rId30"/>
    <p:sldId id="284" r:id="rId31"/>
    <p:sldId id="285" r:id="rId32"/>
    <p:sldId id="292" r:id="rId33"/>
    <p:sldId id="300" r:id="rId34"/>
    <p:sldId id="293" r:id="rId35"/>
    <p:sldId id="261" r:id="rId36"/>
    <p:sldId id="297" r:id="rId37"/>
    <p:sldId id="298" r:id="rId38"/>
    <p:sldId id="301" r:id="rId39"/>
    <p:sldId id="302" r:id="rId40"/>
    <p:sldId id="316" r:id="rId41"/>
    <p:sldId id="303"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712" y="-104"/>
      </p:cViewPr>
      <p:guideLst>
        <p:guide orient="horz"/>
        <p:guide pos="201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notesMaster" Target="notesMasters/notesMaster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47" Type="http://schemas.openxmlformats.org/officeDocument/2006/relationships/theme" Target="theme/theme1.xml"/><Relationship Id="rId48"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presProps" Target="pres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slide" Target="slides/slide4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printerSettings" Target="printerSettings/printerSettings1.bin"/><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24.emf"/><Relationship Id="rId1" Type="http://schemas.openxmlformats.org/officeDocument/2006/relationships/image" Target="../media/image21.emf"/><Relationship Id="rId2" Type="http://schemas.openxmlformats.org/officeDocument/2006/relationships/image" Target="../media/image22.emf"/><Relationship Id="rId3"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FED602D0-C918-1E44-B3DA-E1A11B2FB5D3}" type="datetime1">
              <a:rPr lang="en-US"/>
              <a:pPr>
                <a:defRPr/>
              </a:pPr>
              <a:t>7/20/11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86CFD91-AC01-8845-8F1E-71FCB7163822}" type="slidenum">
              <a:rPr lang="en-US"/>
              <a:pPr>
                <a:defRPr/>
              </a:pPr>
              <a:t>‹#›</a:t>
            </a:fld>
            <a:endParaRPr lang="en-US" dirty="0"/>
          </a:p>
        </p:txBody>
      </p:sp>
    </p:spTree>
    <p:extLst>
      <p:ext uri="{BB962C8B-B14F-4D97-AF65-F5344CB8AC3E}">
        <p14:creationId xmlns:p14="http://schemas.microsoft.com/office/powerpoint/2010/main" val="596971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B282D2-E0EA-6449-A719-94329E629F39}" type="slidenum">
              <a:rPr lang="en-US" sz="1200">
                <a:latin typeface="Calibri" charset="0"/>
              </a:rPr>
              <a:pPr eaLnBrk="1" hangingPunct="1"/>
              <a:t>1</a:t>
            </a:fld>
            <a:endParaRPr lang="en-US" sz="1200" dirty="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541726-1F2E-BC40-A81A-D6F504D10DBF}" type="slidenum">
              <a:rPr lang="en-US" sz="1200">
                <a:latin typeface="Calibri" charset="0"/>
              </a:rPr>
              <a:pPr eaLnBrk="1" hangingPunct="1"/>
              <a:t>21</a:t>
            </a:fld>
            <a:endParaRPr lang="en-US" sz="1200" dirty="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F83F7C-6ADA-8E47-942F-3FE637FC8641}" type="slidenum">
              <a:rPr lang="en-US" sz="1200">
                <a:latin typeface="Calibri" charset="0"/>
              </a:rPr>
              <a:pPr eaLnBrk="1" hangingPunct="1"/>
              <a:t>22</a:t>
            </a:fld>
            <a:endParaRPr lang="en-US" sz="1200" dirty="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28A358-6FA7-FB4E-A8B7-6F0C133A3BB1}" type="slidenum">
              <a:rPr lang="en-US" sz="1200">
                <a:latin typeface="Calibri" charset="0"/>
              </a:rPr>
              <a:pPr eaLnBrk="1" hangingPunct="1"/>
              <a:t>23</a:t>
            </a:fld>
            <a:endParaRPr lang="en-US" sz="1200" dirty="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149211-B681-894F-8F8D-39AF054021E1}" type="slidenum">
              <a:rPr lang="en-US" sz="1200">
                <a:latin typeface="Calibri" charset="0"/>
              </a:rPr>
              <a:pPr eaLnBrk="1" hangingPunct="1"/>
              <a:t>24</a:t>
            </a:fld>
            <a:endParaRPr lang="en-US" sz="1200" dirty="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72F2F3-61F5-E94B-A492-1AE3D9C70F67}" type="slidenum">
              <a:rPr lang="en-US" sz="1200">
                <a:latin typeface="Calibri" charset="0"/>
              </a:rPr>
              <a:pPr eaLnBrk="1" hangingPunct="1"/>
              <a:t>25</a:t>
            </a:fld>
            <a:endParaRPr lang="en-US" sz="1200" dirty="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A28504-33DD-B847-B16B-B09A0C956DD4}" type="slidenum">
              <a:rPr lang="en-US" sz="1200">
                <a:latin typeface="Calibri" charset="0"/>
              </a:rPr>
              <a:pPr eaLnBrk="1" hangingPunct="1"/>
              <a:t>26</a:t>
            </a:fld>
            <a:endParaRPr lang="en-US" sz="1200" dirty="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3A9F52-F6F1-9A45-B1EF-607FB41D24E8}" type="slidenum">
              <a:rPr lang="en-US" sz="1200">
                <a:latin typeface="Calibri" charset="0"/>
              </a:rPr>
              <a:pPr eaLnBrk="1" hangingPunct="1"/>
              <a:t>27</a:t>
            </a:fld>
            <a:endParaRPr lang="en-US" sz="1200" dirty="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264E85-4C95-B548-8D7C-CF607D9A3466}" type="slidenum">
              <a:rPr lang="en-US" sz="1200">
                <a:latin typeface="Calibri" charset="0"/>
              </a:rPr>
              <a:pPr eaLnBrk="1" hangingPunct="1"/>
              <a:t>28</a:t>
            </a:fld>
            <a:endParaRPr lang="en-US" sz="1200" dirty="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BAFAAF-B618-0F41-843C-A8CEEA77B7F7}" type="slidenum">
              <a:rPr lang="en-US" sz="1200">
                <a:latin typeface="Calibri" charset="0"/>
              </a:rPr>
              <a:pPr eaLnBrk="1" hangingPunct="1"/>
              <a:t>29</a:t>
            </a:fld>
            <a:endParaRPr lang="en-US" sz="1200" dirty="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F66B66-5085-8047-A9E2-57C4655188E8}" type="slidenum">
              <a:rPr lang="en-US" sz="1200">
                <a:latin typeface="Calibri" charset="0"/>
              </a:rPr>
              <a:pPr eaLnBrk="1" hangingPunct="1"/>
              <a:t>30</a:t>
            </a:fld>
            <a:endParaRPr lang="en-US" sz="1200" dirty="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7B8BC9-C509-2A46-BB83-B700EACA797B}" type="slidenum">
              <a:rPr lang="en-US" sz="1200">
                <a:latin typeface="Calibri" charset="0"/>
              </a:rPr>
              <a:pPr eaLnBrk="1" hangingPunct="1"/>
              <a:t>2</a:t>
            </a:fld>
            <a:endParaRPr lang="en-US" sz="1200" dirty="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ED11B4-BDE5-524C-829D-664DA2BEA5F6}" type="slidenum">
              <a:rPr lang="en-US" sz="1200">
                <a:latin typeface="Calibri" charset="0"/>
              </a:rPr>
              <a:pPr eaLnBrk="1" hangingPunct="1"/>
              <a:t>31</a:t>
            </a:fld>
            <a:endParaRPr lang="en-US" sz="1200" dirty="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51DF3E-2B04-A046-A1E8-C321E2E8C6F2}" type="slidenum">
              <a:rPr lang="en-US" sz="1200">
                <a:latin typeface="Calibri" charset="0"/>
              </a:rPr>
              <a:pPr eaLnBrk="1" hangingPunct="1"/>
              <a:t>32</a:t>
            </a:fld>
            <a:endParaRPr lang="en-US" sz="1200" dirty="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C3F514-68D0-2B42-94DA-2DF8B01B35A5}" type="slidenum">
              <a:rPr lang="en-US" sz="1200">
                <a:latin typeface="Calibri" charset="0"/>
              </a:rPr>
              <a:pPr eaLnBrk="1" hangingPunct="1"/>
              <a:t>33</a:t>
            </a:fld>
            <a:endParaRPr lang="en-US" sz="1200" dirty="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7A1432-034F-F847-979B-F099E38FF029}" type="slidenum">
              <a:rPr lang="en-US" sz="1200">
                <a:latin typeface="Calibri" charset="0"/>
              </a:rPr>
              <a:pPr eaLnBrk="1" hangingPunct="1"/>
              <a:t>34</a:t>
            </a:fld>
            <a:endParaRPr lang="en-US" sz="1200" dirty="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504F70-1303-0743-ABEA-98CA2634BA9F}" type="slidenum">
              <a:rPr lang="en-US" sz="1200">
                <a:latin typeface="Calibri" charset="0"/>
              </a:rPr>
              <a:pPr eaLnBrk="1" hangingPunct="1"/>
              <a:t>35</a:t>
            </a:fld>
            <a:endParaRPr lang="en-US" sz="1200" dirty="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448D75-07AE-0549-BACE-18B45E4B0996}" type="slidenum">
              <a:rPr lang="en-US" sz="1200">
                <a:latin typeface="Calibri" charset="0"/>
              </a:rPr>
              <a:pPr eaLnBrk="1" hangingPunct="1"/>
              <a:t>36</a:t>
            </a:fld>
            <a:endParaRPr lang="en-US" sz="1200" dirty="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14DF79-0C07-C44B-A984-4030D343A381}" type="slidenum">
              <a:rPr lang="en-US" sz="1200">
                <a:latin typeface="Calibri" charset="0"/>
              </a:rPr>
              <a:pPr eaLnBrk="1" hangingPunct="1"/>
              <a:t>37</a:t>
            </a:fld>
            <a:endParaRPr lang="en-US" sz="1200" dirty="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9FA45A-CE9C-9045-9EAA-60FA05303691}" type="slidenum">
              <a:rPr lang="en-US" sz="1200">
                <a:latin typeface="Calibri" charset="0"/>
              </a:rPr>
              <a:pPr eaLnBrk="1" hangingPunct="1"/>
              <a:t>38</a:t>
            </a:fld>
            <a:endParaRPr lang="en-US" sz="1200" dirty="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FBE08A-23FE-A74F-9F64-6A252C3DD972}" type="slidenum">
              <a:rPr lang="en-US" sz="1200">
                <a:latin typeface="Calibri" charset="0"/>
              </a:rPr>
              <a:pPr eaLnBrk="1" hangingPunct="1"/>
              <a:t>39</a:t>
            </a:fld>
            <a:endParaRPr lang="en-US" sz="1200" dirty="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E33B1B-B47A-C348-B2E8-027C542BC969}" type="slidenum">
              <a:rPr lang="en-US" sz="1200">
                <a:latin typeface="Calibri" charset="0"/>
              </a:rPr>
              <a:pPr eaLnBrk="1" hangingPunct="1"/>
              <a:t>40</a:t>
            </a:fld>
            <a:endParaRPr lang="en-US" sz="1200" dirty="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6D0FAF-2F24-D844-B259-3EA9355065D5}" type="slidenum">
              <a:rPr lang="en-US" sz="1200">
                <a:latin typeface="Calibri" charset="0"/>
              </a:rPr>
              <a:pPr eaLnBrk="1" hangingPunct="1"/>
              <a:t>3</a:t>
            </a:fld>
            <a:endParaRPr lang="en-US" sz="1200" dirty="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4636E5-C94E-C149-B127-403CEAA07BAD}" type="slidenum">
              <a:rPr lang="en-US" sz="1200">
                <a:latin typeface="Calibri" charset="0"/>
              </a:rPr>
              <a:pPr eaLnBrk="1" hangingPunct="1"/>
              <a:t>41</a:t>
            </a:fld>
            <a:endParaRPr lang="en-US" sz="1200"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00AD74-87BB-6C4C-AF65-F2D6B06F039E}" type="slidenum">
              <a:rPr lang="en-US" sz="1200">
                <a:latin typeface="Calibri" charset="0"/>
              </a:rPr>
              <a:pPr eaLnBrk="1" hangingPunct="1"/>
              <a:t>4</a:t>
            </a:fld>
            <a:endParaRPr lang="en-US" sz="1200"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35234E-D93E-2C4E-9913-3BC3AE905738}" type="slidenum">
              <a:rPr lang="en-US" sz="1200">
                <a:latin typeface="Calibri" charset="0"/>
              </a:rPr>
              <a:pPr eaLnBrk="1" hangingPunct="1"/>
              <a:t>16</a:t>
            </a:fld>
            <a:endParaRPr lang="en-US" sz="1200"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0B97E8-33D4-2E42-A16F-964966C07E9C}" type="slidenum">
              <a:rPr lang="en-US" sz="1200">
                <a:latin typeface="Calibri" charset="0"/>
              </a:rPr>
              <a:pPr eaLnBrk="1" hangingPunct="1"/>
              <a:t>17</a:t>
            </a:fld>
            <a:endParaRPr lang="en-US" sz="1200"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775C3A-3556-404E-8300-F8F31F6FE4A1}" type="slidenum">
              <a:rPr lang="en-US" sz="1200">
                <a:latin typeface="Calibri" charset="0"/>
              </a:rPr>
              <a:pPr eaLnBrk="1" hangingPunct="1"/>
              <a:t>18</a:t>
            </a:fld>
            <a:endParaRPr lang="en-US" sz="1200"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D8FF5D-330D-DF43-B2A4-5F91B6CE7DF7}" type="slidenum">
              <a:rPr lang="en-US" sz="1200">
                <a:latin typeface="Calibri" charset="0"/>
              </a:rPr>
              <a:pPr eaLnBrk="1" hangingPunct="1"/>
              <a:t>19</a:t>
            </a:fld>
            <a:endParaRPr lang="en-US" sz="1200" dirty="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719413-B2A8-2F47-979D-16B46DC0CE6B}" type="slidenum">
              <a:rPr lang="en-US" sz="1200">
                <a:latin typeface="Calibri" charset="0"/>
              </a:rPr>
              <a:pPr eaLnBrk="1" hangingPunct="1"/>
              <a:t>20</a:t>
            </a:fld>
            <a:endParaRPr lang="en-US" sz="1200"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189786-DE69-D54B-83BE-18BCBB718916}" type="datetime1">
              <a:rPr lang="en-US"/>
              <a:pPr>
                <a:defRPr/>
              </a:pPr>
              <a:t>7/20/11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54A2C74-22D6-7C47-827E-A5B903B1EBC1}" type="slidenum">
              <a:rPr lang="en-US"/>
              <a:pPr>
                <a:defRPr/>
              </a:pPr>
              <a:t>‹#›</a:t>
            </a:fld>
            <a:endParaRPr lang="en-US" dirty="0"/>
          </a:p>
        </p:txBody>
      </p:sp>
    </p:spTree>
    <p:extLst>
      <p:ext uri="{BB962C8B-B14F-4D97-AF65-F5344CB8AC3E}">
        <p14:creationId xmlns:p14="http://schemas.microsoft.com/office/powerpoint/2010/main" val="68207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63CF91-207F-A34C-893D-A15B73611C94}" type="datetime1">
              <a:rPr lang="en-US"/>
              <a:pPr>
                <a:defRPr/>
              </a:pPr>
              <a:t>7/20/11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E55561D-8623-D146-84CC-5B76C75159F5}" type="slidenum">
              <a:rPr lang="en-US"/>
              <a:pPr>
                <a:defRPr/>
              </a:pPr>
              <a:t>‹#›</a:t>
            </a:fld>
            <a:endParaRPr lang="en-US" dirty="0"/>
          </a:p>
        </p:txBody>
      </p:sp>
    </p:spTree>
    <p:extLst>
      <p:ext uri="{BB962C8B-B14F-4D97-AF65-F5344CB8AC3E}">
        <p14:creationId xmlns:p14="http://schemas.microsoft.com/office/powerpoint/2010/main" val="61500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8E9CDD-8BAD-E842-9D4E-F8C457993A7B}" type="datetime1">
              <a:rPr lang="en-US"/>
              <a:pPr>
                <a:defRPr/>
              </a:pPr>
              <a:t>7/20/11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B8EF1D-5DDD-CE46-A3E7-DA8682F5EC00}" type="slidenum">
              <a:rPr lang="en-US"/>
              <a:pPr>
                <a:defRPr/>
              </a:pPr>
              <a:t>‹#›</a:t>
            </a:fld>
            <a:endParaRPr lang="en-US" dirty="0"/>
          </a:p>
        </p:txBody>
      </p:sp>
    </p:spTree>
    <p:extLst>
      <p:ext uri="{BB962C8B-B14F-4D97-AF65-F5344CB8AC3E}">
        <p14:creationId xmlns:p14="http://schemas.microsoft.com/office/powerpoint/2010/main" val="106034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67529D-9BD2-3A49-BF47-1BF588667708}" type="datetime1">
              <a:rPr lang="en-US"/>
              <a:pPr>
                <a:defRPr/>
              </a:pPr>
              <a:t>7/20/11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BEBAEDD-4DC0-7445-9905-B51367AEDF99}" type="slidenum">
              <a:rPr lang="en-US"/>
              <a:pPr>
                <a:defRPr/>
              </a:pPr>
              <a:t>‹#›</a:t>
            </a:fld>
            <a:endParaRPr lang="en-US" dirty="0"/>
          </a:p>
        </p:txBody>
      </p:sp>
    </p:spTree>
    <p:extLst>
      <p:ext uri="{BB962C8B-B14F-4D97-AF65-F5344CB8AC3E}">
        <p14:creationId xmlns:p14="http://schemas.microsoft.com/office/powerpoint/2010/main" val="1050877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3E46C3-550C-1E4F-952C-4E2156FBD3CB}" type="datetime1">
              <a:rPr lang="en-US"/>
              <a:pPr>
                <a:defRPr/>
              </a:pPr>
              <a:t>7/20/11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EBE47F3-408C-8B41-90CD-7D51703421BC}" type="slidenum">
              <a:rPr lang="en-US"/>
              <a:pPr>
                <a:defRPr/>
              </a:pPr>
              <a:t>‹#›</a:t>
            </a:fld>
            <a:endParaRPr lang="en-US" dirty="0"/>
          </a:p>
        </p:txBody>
      </p:sp>
    </p:spTree>
    <p:extLst>
      <p:ext uri="{BB962C8B-B14F-4D97-AF65-F5344CB8AC3E}">
        <p14:creationId xmlns:p14="http://schemas.microsoft.com/office/powerpoint/2010/main" val="82557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49F5C0-3242-2449-B047-7FC3D0C2D696}" type="datetime1">
              <a:rPr lang="en-US"/>
              <a:pPr>
                <a:defRPr/>
              </a:pPr>
              <a:t>7/20/11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2AA7420-ADF9-0E45-AA05-42B6F654A9A4}" type="slidenum">
              <a:rPr lang="en-US"/>
              <a:pPr>
                <a:defRPr/>
              </a:pPr>
              <a:t>‹#›</a:t>
            </a:fld>
            <a:endParaRPr lang="en-US" dirty="0"/>
          </a:p>
        </p:txBody>
      </p:sp>
    </p:spTree>
    <p:extLst>
      <p:ext uri="{BB962C8B-B14F-4D97-AF65-F5344CB8AC3E}">
        <p14:creationId xmlns:p14="http://schemas.microsoft.com/office/powerpoint/2010/main" val="336212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F033F4-6DCD-D744-B956-6B941FE2A229}" type="datetime1">
              <a:rPr lang="en-US"/>
              <a:pPr>
                <a:defRPr/>
              </a:pPr>
              <a:t>7/20/11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3524446-446B-FD4C-86B6-FD101EA4525C}" type="slidenum">
              <a:rPr lang="en-US"/>
              <a:pPr>
                <a:defRPr/>
              </a:pPr>
              <a:t>‹#›</a:t>
            </a:fld>
            <a:endParaRPr lang="en-US" dirty="0"/>
          </a:p>
        </p:txBody>
      </p:sp>
    </p:spTree>
    <p:extLst>
      <p:ext uri="{BB962C8B-B14F-4D97-AF65-F5344CB8AC3E}">
        <p14:creationId xmlns:p14="http://schemas.microsoft.com/office/powerpoint/2010/main" val="345712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F3A311-F07F-9E4F-8D9A-75BC32B40AAF}" type="datetime1">
              <a:rPr lang="en-US"/>
              <a:pPr>
                <a:defRPr/>
              </a:pPr>
              <a:t>7/20/11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AEEE8BC-3B4D-CF43-9759-7F23E9E1E0E6}" type="slidenum">
              <a:rPr lang="en-US"/>
              <a:pPr>
                <a:defRPr/>
              </a:pPr>
              <a:t>‹#›</a:t>
            </a:fld>
            <a:endParaRPr lang="en-US" dirty="0"/>
          </a:p>
        </p:txBody>
      </p:sp>
    </p:spTree>
    <p:extLst>
      <p:ext uri="{BB962C8B-B14F-4D97-AF65-F5344CB8AC3E}">
        <p14:creationId xmlns:p14="http://schemas.microsoft.com/office/powerpoint/2010/main" val="2381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64AA27-CC50-434A-9D38-8EAB1378636D}" type="datetime1">
              <a:rPr lang="en-US"/>
              <a:pPr>
                <a:defRPr/>
              </a:pPr>
              <a:t>7/20/11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FE31D71-58E0-B348-B071-0C5A87C11B33}" type="slidenum">
              <a:rPr lang="en-US"/>
              <a:pPr>
                <a:defRPr/>
              </a:pPr>
              <a:t>‹#›</a:t>
            </a:fld>
            <a:endParaRPr lang="en-US" dirty="0"/>
          </a:p>
        </p:txBody>
      </p:sp>
    </p:spTree>
    <p:extLst>
      <p:ext uri="{BB962C8B-B14F-4D97-AF65-F5344CB8AC3E}">
        <p14:creationId xmlns:p14="http://schemas.microsoft.com/office/powerpoint/2010/main" val="48371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D33835-51D7-2141-BD63-818DE248340D}" type="datetime1">
              <a:rPr lang="en-US"/>
              <a:pPr>
                <a:defRPr/>
              </a:pPr>
              <a:t>7/20/11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BC76B43-45C3-0440-8135-C266BA2A3F37}" type="slidenum">
              <a:rPr lang="en-US"/>
              <a:pPr>
                <a:defRPr/>
              </a:pPr>
              <a:t>‹#›</a:t>
            </a:fld>
            <a:endParaRPr lang="en-US" dirty="0"/>
          </a:p>
        </p:txBody>
      </p:sp>
    </p:spTree>
    <p:extLst>
      <p:ext uri="{BB962C8B-B14F-4D97-AF65-F5344CB8AC3E}">
        <p14:creationId xmlns:p14="http://schemas.microsoft.com/office/powerpoint/2010/main" val="116191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0C476B-BBF6-6542-AC30-283817777E45}" type="datetime1">
              <a:rPr lang="en-US"/>
              <a:pPr>
                <a:defRPr/>
              </a:pPr>
              <a:t>7/20/11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61A5318-F78E-4945-BF1A-B518E9D042DA}" type="slidenum">
              <a:rPr lang="en-US"/>
              <a:pPr>
                <a:defRPr/>
              </a:pPr>
              <a:t>‹#›</a:t>
            </a:fld>
            <a:endParaRPr lang="en-US" dirty="0"/>
          </a:p>
        </p:txBody>
      </p:sp>
    </p:spTree>
    <p:extLst>
      <p:ext uri="{BB962C8B-B14F-4D97-AF65-F5344CB8AC3E}">
        <p14:creationId xmlns:p14="http://schemas.microsoft.com/office/powerpoint/2010/main" val="366735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5B99F8A7-824A-2F4B-917D-0BDCF36118D5}" type="datetime1">
              <a:rPr lang="en-US"/>
              <a:pPr>
                <a:defRPr/>
              </a:pPr>
              <a:t>7/20/11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91A70664-9F4B-B841-9300-79390A0805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emf"/><Relationship Id="rId4" Type="http://schemas.openxmlformats.org/officeDocument/2006/relationships/image" Target="../media/image2.jpeg"/><Relationship Id="rId5" Type="http://schemas.openxmlformats.org/officeDocument/2006/relationships/oleObject" Target="../embeddings/oleObject1.bin"/><Relationship Id="rId7"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2.xml"/><Relationship Id="rId6" Type="http://schemas.openxmlformats.org/officeDocument/2006/relationships/image" Target="../media/image11.emf"/></Relationships>
</file>

<file path=ppt/slides/_rels/slide24.xml.rels><?xml version="1.0" encoding="UTF-8" standalone="yes"?>
<Relationships xmlns="http://schemas.openxmlformats.org/package/2006/relationships"><Relationship Id="rId6" Type="http://schemas.openxmlformats.org/officeDocument/2006/relationships/image" Target="../media/image13.emf"/><Relationship Id="rId4" Type="http://schemas.openxmlformats.org/officeDocument/2006/relationships/image" Target="../media/image2.jpe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3.xml"/><Relationship Id="rId5"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emf"/></Relationships>
</file>

<file path=ppt/slides/_rels/slide26.xml.rels><?xml version="1.0" encoding="UTF-8" standalone="yes"?>
<Relationships xmlns="http://schemas.openxmlformats.org/package/2006/relationships"><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27.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emf"/></Relationships>
</file>

<file path=ppt/slides/_rels/slide28.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emf"/></Relationships>
</file>

<file path=ppt/slides/_rels/slide29.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emf"/></Relationships>
</file>

<file path=ppt/slides/_rels/slide3.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jpeg"/><Relationship Id="rId5" Type="http://schemas.openxmlformats.org/officeDocument/2006/relationships/image" Target="../media/image20.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image" Target="NULL"/><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jpeg"/></Relationships>
</file>

<file path=ppt/slides/_rels/slide39.xml.rels><?xml version="1.0" encoding="UTF-8" standalone="yes"?>
<Relationships xmlns="http://schemas.openxmlformats.org/package/2006/relationships"><Relationship Id="rId4" Type="http://schemas.openxmlformats.org/officeDocument/2006/relationships/image" Target="NUL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2.emf"/><Relationship Id="rId4" Type="http://schemas.openxmlformats.org/officeDocument/2006/relationships/image" Target="../media/image2.jpeg"/><Relationship Id="rId10" Type="http://schemas.openxmlformats.org/officeDocument/2006/relationships/image" Target="../media/image23.emf"/><Relationship Id="rId5" Type="http://schemas.openxmlformats.org/officeDocument/2006/relationships/oleObject" Target="../embeddings/oleObject4.bin"/><Relationship Id="rId7" Type="http://schemas.openxmlformats.org/officeDocument/2006/relationships/oleObject" Target="../embeddings/oleObject5.bin"/><Relationship Id="rId11" Type="http://schemas.openxmlformats.org/officeDocument/2006/relationships/oleObject" Target="../embeddings/oleObject7.bin"/><Relationship Id="rId12" Type="http://schemas.openxmlformats.org/officeDocument/2006/relationships/image" Target="../media/image24.emf"/><Relationship Id="rId1" Type="http://schemas.openxmlformats.org/officeDocument/2006/relationships/vmlDrawing" Target="../drawings/vmlDrawing3.vml"/><Relationship Id="rId2" Type="http://schemas.openxmlformats.org/officeDocument/2006/relationships/slideLayout" Target="../slideLayouts/slideLayout2.xml"/><Relationship Id="rId9" Type="http://schemas.openxmlformats.org/officeDocument/2006/relationships/oleObject" Target="../embeddings/oleObject6.bin"/><Relationship Id="rId3" Type="http://schemas.openxmlformats.org/officeDocument/2006/relationships/notesSlide" Target="../notesSlides/notesSlide30.xml"/><Relationship Id="rId6" Type="http://schemas.openxmlformats.org/officeDocument/2006/relationships/image" Target="../media/image2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4" descr="cover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itle 1"/>
          <p:cNvSpPr>
            <a:spLocks noGrp="1"/>
          </p:cNvSpPr>
          <p:nvPr>
            <p:ph type="ctrTitle"/>
          </p:nvPr>
        </p:nvSpPr>
        <p:spPr>
          <a:xfrm>
            <a:off x="2667000" y="1806575"/>
            <a:ext cx="5181600" cy="1470025"/>
          </a:xfrm>
        </p:spPr>
        <p:txBody>
          <a:bodyPr/>
          <a:lstStyle/>
          <a:p>
            <a:pPr algn="l" eaLnBrk="1" hangingPunct="1"/>
            <a:r>
              <a:rPr lang="en-US" sz="3000" dirty="0">
                <a:solidFill>
                  <a:schemeClr val="bg1"/>
                </a:solidFill>
                <a:latin typeface="Helvetica" charset="0"/>
              </a:rPr>
              <a:t>Atmospheric Correction and Adjacency effect (a little)</a:t>
            </a:r>
          </a:p>
        </p:txBody>
      </p:sp>
      <p:sp>
        <p:nvSpPr>
          <p:cNvPr id="14339" name="Subtitle 2"/>
          <p:cNvSpPr txBox="1">
            <a:spLocks/>
          </p:cNvSpPr>
          <p:nvPr/>
        </p:nvSpPr>
        <p:spPr bwMode="auto">
          <a:xfrm>
            <a:off x="2819400" y="6096000"/>
            <a:ext cx="662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sz="1800" dirty="0">
                <a:solidFill>
                  <a:schemeClr val="bg1"/>
                </a:solidFill>
                <a:latin typeface="Helvetica" charset="0"/>
              </a:rPr>
              <a:t>Ken  Voss, Ocean Optics Class, Darling Center, Maine, Summer 2011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082800" y="304800"/>
            <a:ext cx="4943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9900"/>
                </a:solidFill>
              </a:rPr>
              <a:t>Example for Case 1 Water</a:t>
            </a:r>
            <a:endParaRPr lang="en-US" dirty="0">
              <a:solidFill>
                <a:srgbClr val="FF9900"/>
              </a:solidFill>
              <a:latin typeface="Times New Roman" charset="0"/>
            </a:endParaRPr>
          </a:p>
        </p:txBody>
      </p:sp>
      <p:sp>
        <p:nvSpPr>
          <p:cNvPr id="27651" name="Text Box 3"/>
          <p:cNvSpPr txBox="1">
            <a:spLocks noChangeArrowheads="1"/>
          </p:cNvSpPr>
          <p:nvPr/>
        </p:nvSpPr>
        <p:spPr bwMode="auto">
          <a:xfrm>
            <a:off x="1066800" y="1127125"/>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FF00"/>
                </a:solidFill>
              </a:rPr>
              <a:t>Upwelling (nadir-viewing) radiances just above the sea surface</a:t>
            </a:r>
          </a:p>
        </p:txBody>
      </p:sp>
      <p:grpSp>
        <p:nvGrpSpPr>
          <p:cNvPr id="27652" name="Group 7"/>
          <p:cNvGrpSpPr>
            <a:grpSpLocks/>
          </p:cNvGrpSpPr>
          <p:nvPr/>
        </p:nvGrpSpPr>
        <p:grpSpPr bwMode="auto">
          <a:xfrm>
            <a:off x="1447800" y="2025650"/>
            <a:ext cx="6399213" cy="4451350"/>
            <a:chOff x="912" y="1276"/>
            <a:chExt cx="4031" cy="2804"/>
          </a:xfrm>
        </p:grpSpPr>
        <p:pic>
          <p:nvPicPr>
            <p:cNvPr id="27654" name="Picture 4" descr="NNU_LUsfc_par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1276"/>
              <a:ext cx="4031" cy="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5"/>
            <p:cNvSpPr txBox="1">
              <a:spLocks noChangeArrowheads="1"/>
            </p:cNvSpPr>
            <p:nvPr/>
          </p:nvSpPr>
          <p:spPr bwMode="auto">
            <a:xfrm>
              <a:off x="2001" y="2486"/>
              <a:ext cx="246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i="1" dirty="0">
                  <a:solidFill>
                    <a:srgbClr val="333399"/>
                  </a:solidFill>
                </a:rPr>
                <a:t>L</a:t>
              </a:r>
              <a:r>
                <a:rPr lang="en-US" sz="2000" baseline="-25000" dirty="0">
                  <a:solidFill>
                    <a:srgbClr val="333399"/>
                  </a:solidFill>
                </a:rPr>
                <a:t>sr</a:t>
              </a:r>
              <a:r>
                <a:rPr lang="en-US" sz="2000" dirty="0">
                  <a:solidFill>
                    <a:srgbClr val="333399"/>
                  </a:solidFill>
                </a:rPr>
                <a:t>:  this is noise (reflected sky radiance and sun glint)</a:t>
              </a:r>
              <a:endParaRPr lang="en-US" sz="2000" dirty="0">
                <a:solidFill>
                  <a:srgbClr val="FFFF00"/>
                </a:solidFill>
              </a:endParaRPr>
            </a:p>
          </p:txBody>
        </p:sp>
        <p:sp>
          <p:nvSpPr>
            <p:cNvPr id="27656" name="Line 6"/>
            <p:cNvSpPr>
              <a:spLocks noChangeShapeType="1"/>
            </p:cNvSpPr>
            <p:nvPr/>
          </p:nvSpPr>
          <p:spPr bwMode="auto">
            <a:xfrm flipH="1">
              <a:off x="2688" y="2943"/>
              <a:ext cx="258" cy="513"/>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7653" name="TextBox 7"/>
          <p:cNvSpPr txBox="1">
            <a:spLocks noChangeArrowheads="1"/>
          </p:cNvSpPr>
          <p:nvPr/>
        </p:nvSpPr>
        <p:spPr bwMode="auto">
          <a:xfrm>
            <a:off x="0" y="6019800"/>
            <a:ext cx="1544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FF00"/>
                </a:solidFill>
              </a:rPr>
              <a:t>From Curt M.</a:t>
            </a:r>
          </a:p>
          <a:p>
            <a:pPr eaLnBrk="1" hangingPunct="1"/>
            <a:endParaRPr lang="en-US" sz="1800"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082800" y="304800"/>
            <a:ext cx="4943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9900"/>
                </a:solidFill>
              </a:rPr>
              <a:t>Example for Case 1 Water</a:t>
            </a:r>
            <a:endParaRPr lang="en-US" dirty="0">
              <a:solidFill>
                <a:srgbClr val="FF9900"/>
              </a:solidFill>
              <a:latin typeface="Times New Roman" charset="0"/>
            </a:endParaRPr>
          </a:p>
        </p:txBody>
      </p:sp>
      <p:sp>
        <p:nvSpPr>
          <p:cNvPr id="28675" name="Text Box 3"/>
          <p:cNvSpPr txBox="1">
            <a:spLocks noChangeArrowheads="1"/>
          </p:cNvSpPr>
          <p:nvPr/>
        </p:nvSpPr>
        <p:spPr bwMode="auto">
          <a:xfrm>
            <a:off x="1066800" y="1127125"/>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FF00"/>
                </a:solidFill>
              </a:rPr>
              <a:t>Upwelling (nadir-viewing) radiances just above the sea surface</a:t>
            </a:r>
          </a:p>
        </p:txBody>
      </p:sp>
      <p:grpSp>
        <p:nvGrpSpPr>
          <p:cNvPr id="28676" name="Group 7"/>
          <p:cNvGrpSpPr>
            <a:grpSpLocks/>
          </p:cNvGrpSpPr>
          <p:nvPr/>
        </p:nvGrpSpPr>
        <p:grpSpPr bwMode="auto">
          <a:xfrm>
            <a:off x="1447800" y="2025650"/>
            <a:ext cx="6399213" cy="4451350"/>
            <a:chOff x="912" y="1276"/>
            <a:chExt cx="4031" cy="2804"/>
          </a:xfrm>
        </p:grpSpPr>
        <p:pic>
          <p:nvPicPr>
            <p:cNvPr id="28678" name="Picture 4" descr="NNU_LUsfc_par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1276"/>
              <a:ext cx="4031" cy="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5"/>
            <p:cNvSpPr txBox="1">
              <a:spLocks noChangeArrowheads="1"/>
            </p:cNvSpPr>
            <p:nvPr/>
          </p:nvSpPr>
          <p:spPr bwMode="auto">
            <a:xfrm>
              <a:off x="2001" y="2486"/>
              <a:ext cx="246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i="1" dirty="0">
                  <a:solidFill>
                    <a:srgbClr val="FF0000"/>
                  </a:solidFill>
                </a:rPr>
                <a:t>L</a:t>
              </a:r>
              <a:r>
                <a:rPr lang="en-US" sz="2000" baseline="-25000" dirty="0">
                  <a:solidFill>
                    <a:srgbClr val="FF0000"/>
                  </a:solidFill>
                </a:rPr>
                <a:t>atm</a:t>
              </a:r>
              <a:r>
                <a:rPr lang="en-US" sz="2000" dirty="0">
                  <a:solidFill>
                    <a:srgbClr val="FF0000"/>
                  </a:solidFill>
                </a:rPr>
                <a:t>:  there is no atmospheric path radiance at 0 altitude</a:t>
              </a:r>
              <a:endParaRPr lang="en-US" sz="2000" dirty="0">
                <a:solidFill>
                  <a:srgbClr val="FFFF00"/>
                </a:solidFill>
              </a:endParaRPr>
            </a:p>
          </p:txBody>
        </p:sp>
        <p:sp>
          <p:nvSpPr>
            <p:cNvPr id="28680" name="Line 6"/>
            <p:cNvSpPr>
              <a:spLocks noChangeShapeType="1"/>
            </p:cNvSpPr>
            <p:nvPr/>
          </p:nvSpPr>
          <p:spPr bwMode="auto">
            <a:xfrm flipH="1">
              <a:off x="2832" y="2943"/>
              <a:ext cx="114" cy="65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8677" name="TextBox 7"/>
          <p:cNvSpPr txBox="1">
            <a:spLocks noChangeArrowheads="1"/>
          </p:cNvSpPr>
          <p:nvPr/>
        </p:nvSpPr>
        <p:spPr bwMode="auto">
          <a:xfrm>
            <a:off x="76200" y="6096000"/>
            <a:ext cx="126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FF00"/>
                </a:solidFill>
              </a:rPr>
              <a:t>From Curt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8" name="Picture 4" descr="NNU_LU_altitu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388" y="1890713"/>
            <a:ext cx="6399212"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6"/>
          <p:cNvSpPr txBox="1">
            <a:spLocks noChangeArrowheads="1"/>
          </p:cNvSpPr>
          <p:nvPr/>
        </p:nvSpPr>
        <p:spPr bwMode="auto">
          <a:xfrm>
            <a:off x="304800" y="304800"/>
            <a:ext cx="8575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9900"/>
                </a:solidFill>
              </a:rPr>
              <a:t>Total At-sensor Radiances at Various Altitudes</a:t>
            </a:r>
            <a:endParaRPr lang="en-US" dirty="0">
              <a:solidFill>
                <a:srgbClr val="FF9900"/>
              </a:solidFill>
              <a:latin typeface="Times New Roman" charset="0"/>
            </a:endParaRPr>
          </a:p>
        </p:txBody>
      </p:sp>
      <p:sp>
        <p:nvSpPr>
          <p:cNvPr id="29700" name="Text Box 7"/>
          <p:cNvSpPr txBox="1">
            <a:spLocks noChangeArrowheads="1"/>
          </p:cNvSpPr>
          <p:nvPr/>
        </p:nvSpPr>
        <p:spPr bwMode="auto">
          <a:xfrm>
            <a:off x="919163" y="1066800"/>
            <a:ext cx="7310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FF00"/>
                </a:solidFill>
              </a:rPr>
              <a:t>Most airborne remote sensing is done from altitudes of 1,000 to 10,000 m.  Atmospheric path radiance is very important</a:t>
            </a:r>
          </a:p>
        </p:txBody>
      </p:sp>
      <p:sp>
        <p:nvSpPr>
          <p:cNvPr id="29701" name="TextBox 4"/>
          <p:cNvSpPr txBox="1">
            <a:spLocks noChangeArrowheads="1"/>
          </p:cNvSpPr>
          <p:nvPr/>
        </p:nvSpPr>
        <p:spPr bwMode="auto">
          <a:xfrm>
            <a:off x="152400" y="6096000"/>
            <a:ext cx="126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FF00"/>
                </a:solidFill>
              </a:rPr>
              <a:t>From Curt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1755775" y="304800"/>
            <a:ext cx="559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9900"/>
                </a:solidFill>
              </a:rPr>
              <a:t>Radiances at 3,000 m Altitude</a:t>
            </a:r>
            <a:endParaRPr lang="en-US" dirty="0">
              <a:solidFill>
                <a:srgbClr val="FF9900"/>
              </a:solidFill>
              <a:latin typeface="Times New Roman" charset="0"/>
            </a:endParaRPr>
          </a:p>
        </p:txBody>
      </p:sp>
      <p:sp>
        <p:nvSpPr>
          <p:cNvPr id="30723" name="Text Box 6"/>
          <p:cNvSpPr txBox="1">
            <a:spLocks noChangeArrowheads="1"/>
          </p:cNvSpPr>
          <p:nvPr/>
        </p:nvSpPr>
        <p:spPr bwMode="auto">
          <a:xfrm>
            <a:off x="685800" y="1077913"/>
            <a:ext cx="78057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FF00"/>
                </a:solidFill>
              </a:rPr>
              <a:t>This is the altitude of the PHILLS/SAMPSON sensor by Curt’s work</a:t>
            </a:r>
          </a:p>
        </p:txBody>
      </p:sp>
      <p:grpSp>
        <p:nvGrpSpPr>
          <p:cNvPr id="30724" name="Group 9"/>
          <p:cNvGrpSpPr>
            <a:grpSpLocks/>
          </p:cNvGrpSpPr>
          <p:nvPr/>
        </p:nvGrpSpPr>
        <p:grpSpPr bwMode="auto">
          <a:xfrm>
            <a:off x="1371600" y="1789113"/>
            <a:ext cx="6399213" cy="4459287"/>
            <a:chOff x="864" y="1127"/>
            <a:chExt cx="4031" cy="2809"/>
          </a:xfrm>
        </p:grpSpPr>
        <p:pic>
          <p:nvPicPr>
            <p:cNvPr id="30726" name="Picture 4" descr="NNU_LU3000_par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1127"/>
              <a:ext cx="4031" cy="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7"/>
            <p:cNvSpPr txBox="1">
              <a:spLocks noChangeArrowheads="1"/>
            </p:cNvSpPr>
            <p:nvPr/>
          </p:nvSpPr>
          <p:spPr bwMode="auto">
            <a:xfrm>
              <a:off x="3206" y="2311"/>
              <a:ext cx="1402"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0000"/>
                  </a:solidFill>
                </a:rPr>
                <a:t>Atmospheric path radiance is now most of the measured total</a:t>
              </a:r>
              <a:endParaRPr lang="en-US" sz="2000" dirty="0">
                <a:solidFill>
                  <a:srgbClr val="FFFF00"/>
                </a:solidFill>
              </a:endParaRPr>
            </a:p>
          </p:txBody>
        </p:sp>
        <p:sp>
          <p:nvSpPr>
            <p:cNvPr id="30728" name="Line 8"/>
            <p:cNvSpPr>
              <a:spLocks noChangeShapeType="1"/>
            </p:cNvSpPr>
            <p:nvPr/>
          </p:nvSpPr>
          <p:spPr bwMode="auto">
            <a:xfrm flipH="1">
              <a:off x="2640" y="2736"/>
              <a:ext cx="576"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0725" name="TextBox 7"/>
          <p:cNvSpPr txBox="1">
            <a:spLocks noChangeArrowheads="1"/>
          </p:cNvSpPr>
          <p:nvPr/>
        </p:nvSpPr>
        <p:spPr bwMode="auto">
          <a:xfrm>
            <a:off x="-38100" y="5867400"/>
            <a:ext cx="1544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FF00"/>
                </a:solidFill>
              </a:rPr>
              <a:t>From Curt M.</a:t>
            </a:r>
          </a:p>
          <a:p>
            <a:pPr eaLnBrk="1" hangingPunct="1"/>
            <a:endParaRPr lang="en-US" sz="1800" dirty="0">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2082800" y="304800"/>
            <a:ext cx="4943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9900"/>
                </a:solidFill>
              </a:rPr>
              <a:t>Example for Case 2 Water</a:t>
            </a:r>
            <a:endParaRPr lang="en-US" dirty="0">
              <a:solidFill>
                <a:srgbClr val="FF9900"/>
              </a:solidFill>
              <a:latin typeface="Times New Roman" charset="0"/>
            </a:endParaRPr>
          </a:p>
        </p:txBody>
      </p:sp>
      <p:sp>
        <p:nvSpPr>
          <p:cNvPr id="31747" name="Text Box 7"/>
          <p:cNvSpPr txBox="1">
            <a:spLocks noChangeArrowheads="1"/>
          </p:cNvSpPr>
          <p:nvPr/>
        </p:nvSpPr>
        <p:spPr bwMode="auto">
          <a:xfrm>
            <a:off x="1066800" y="1127125"/>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FF00"/>
                </a:solidFill>
              </a:rPr>
              <a:t>Upwelling (nadir-viewing) radiances just above the sea surface</a:t>
            </a:r>
          </a:p>
        </p:txBody>
      </p:sp>
      <p:grpSp>
        <p:nvGrpSpPr>
          <p:cNvPr id="31748" name="Group 11"/>
          <p:cNvGrpSpPr>
            <a:grpSpLocks/>
          </p:cNvGrpSpPr>
          <p:nvPr/>
        </p:nvGrpSpPr>
        <p:grpSpPr bwMode="auto">
          <a:xfrm>
            <a:off x="1447800" y="1905000"/>
            <a:ext cx="6399213" cy="4441825"/>
            <a:chOff x="913" y="1200"/>
            <a:chExt cx="4031" cy="2798"/>
          </a:xfrm>
        </p:grpSpPr>
        <p:pic>
          <p:nvPicPr>
            <p:cNvPr id="31750" name="Picture 5" descr="NNU_sfc_case2_par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 y="1200"/>
              <a:ext cx="4031" cy="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8"/>
            <p:cNvSpPr txBox="1">
              <a:spLocks noChangeArrowheads="1"/>
            </p:cNvSpPr>
            <p:nvPr/>
          </p:nvSpPr>
          <p:spPr bwMode="auto">
            <a:xfrm>
              <a:off x="3710" y="2400"/>
              <a:ext cx="114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009900"/>
                  </a:solidFill>
                </a:rPr>
                <a:t>Now L</a:t>
              </a:r>
              <a:r>
                <a:rPr lang="en-US" sz="2000" baseline="-25000" dirty="0">
                  <a:solidFill>
                    <a:srgbClr val="009900"/>
                  </a:solidFill>
                </a:rPr>
                <a:t>w</a:t>
              </a:r>
              <a:r>
                <a:rPr lang="en-US" sz="2000" dirty="0">
                  <a:solidFill>
                    <a:srgbClr val="009900"/>
                  </a:solidFill>
                </a:rPr>
                <a:t> &gt; 0 for</a:t>
              </a:r>
            </a:p>
            <a:p>
              <a:pPr eaLnBrk="1" hangingPunct="1"/>
              <a:r>
                <a:rPr lang="en-US" sz="2000" dirty="0">
                  <a:solidFill>
                    <a:srgbClr val="009900"/>
                  </a:solidFill>
                  <a:sym typeface="Symbol" charset="0"/>
                </a:rPr>
                <a:t> &gt; 750 nm</a:t>
              </a:r>
            </a:p>
          </p:txBody>
        </p:sp>
        <p:sp>
          <p:nvSpPr>
            <p:cNvPr id="31752" name="Line 9"/>
            <p:cNvSpPr>
              <a:spLocks noChangeShapeType="1"/>
            </p:cNvSpPr>
            <p:nvPr/>
          </p:nvSpPr>
          <p:spPr bwMode="auto">
            <a:xfrm>
              <a:off x="4176" y="2853"/>
              <a:ext cx="144" cy="48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1749" name="TextBox 7"/>
          <p:cNvSpPr txBox="1">
            <a:spLocks noChangeArrowheads="1"/>
          </p:cNvSpPr>
          <p:nvPr/>
        </p:nvSpPr>
        <p:spPr bwMode="auto">
          <a:xfrm>
            <a:off x="76200" y="5943600"/>
            <a:ext cx="126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FF00"/>
                </a:solidFill>
              </a:rPr>
              <a:t>From Curt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5" descr="NNU_3000m_Case2_par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73250"/>
            <a:ext cx="63992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6"/>
          <p:cNvSpPr txBox="1">
            <a:spLocks noChangeArrowheads="1"/>
          </p:cNvSpPr>
          <p:nvPr/>
        </p:nvSpPr>
        <p:spPr bwMode="auto">
          <a:xfrm>
            <a:off x="2082800" y="304800"/>
            <a:ext cx="4943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9900"/>
                </a:solidFill>
              </a:rPr>
              <a:t>Example for Case 2 Water</a:t>
            </a:r>
            <a:endParaRPr lang="en-US" dirty="0">
              <a:solidFill>
                <a:srgbClr val="FF9900"/>
              </a:solidFill>
              <a:latin typeface="Times New Roman" charset="0"/>
            </a:endParaRPr>
          </a:p>
        </p:txBody>
      </p:sp>
      <p:sp>
        <p:nvSpPr>
          <p:cNvPr id="32772" name="Text Box 7"/>
          <p:cNvSpPr txBox="1">
            <a:spLocks noChangeArrowheads="1"/>
          </p:cNvSpPr>
          <p:nvPr/>
        </p:nvSpPr>
        <p:spPr bwMode="auto">
          <a:xfrm>
            <a:off x="1447800" y="1127125"/>
            <a:ext cx="662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FF00"/>
                </a:solidFill>
              </a:rPr>
              <a:t>Upwelling (nadir-viewing) radiances at 3,000 m altitude</a:t>
            </a:r>
          </a:p>
        </p:txBody>
      </p:sp>
      <p:sp>
        <p:nvSpPr>
          <p:cNvPr id="32773" name="TextBox 4"/>
          <p:cNvSpPr txBox="1">
            <a:spLocks noChangeArrowheads="1"/>
          </p:cNvSpPr>
          <p:nvPr/>
        </p:nvSpPr>
        <p:spPr bwMode="auto">
          <a:xfrm>
            <a:off x="152400" y="6324600"/>
            <a:ext cx="1544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FF00"/>
                </a:solidFill>
              </a:rPr>
              <a:t>From Curt M.</a:t>
            </a:r>
          </a:p>
          <a:p>
            <a:pPr eaLnBrk="1" hangingPunct="1"/>
            <a:endParaRPr lang="en-US" sz="1800"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794"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Introduction</a:t>
            </a:r>
          </a:p>
        </p:txBody>
      </p:sp>
      <p:sp>
        <p:nvSpPr>
          <p:cNvPr id="33795" name="Title 1"/>
          <p:cNvSpPr txBox="1">
            <a:spLocks/>
          </p:cNvSpPr>
          <p:nvPr/>
        </p:nvSpPr>
        <p:spPr bwMode="auto">
          <a:xfrm>
            <a:off x="609600" y="609600"/>
            <a:ext cx="8077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dirty="0">
                <a:latin typeface="Helvetica" charset="0"/>
              </a:rPr>
              <a:t>Algebraically (and simply) what is the signal at the top of the atmosphere (TOA)?</a:t>
            </a:r>
          </a:p>
        </p:txBody>
      </p:sp>
      <p:pic>
        <p:nvPicPr>
          <p:cNvPr id="33796"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1"/>
          <p:cNvSpPr txBox="1">
            <a:spLocks noChangeArrowheads="1"/>
          </p:cNvSpPr>
          <p:nvPr/>
        </p:nvSpPr>
        <p:spPr bwMode="auto">
          <a:xfrm>
            <a:off x="457200" y="1752600"/>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L</a:t>
            </a:r>
            <a:r>
              <a:rPr lang="en-US" sz="2000" baseline="-25000" dirty="0"/>
              <a:t>toa</a:t>
            </a:r>
            <a:r>
              <a:rPr lang="en-US" sz="2000" dirty="0"/>
              <a:t> = L</a:t>
            </a:r>
            <a:r>
              <a:rPr lang="en-US" sz="2000" baseline="-25000" dirty="0"/>
              <a:t>rayleigh</a:t>
            </a:r>
            <a:r>
              <a:rPr lang="en-US" sz="2000" dirty="0"/>
              <a:t> + L</a:t>
            </a:r>
            <a:r>
              <a:rPr lang="en-US" sz="2000" baseline="-25000" dirty="0"/>
              <a:t>aerosol</a:t>
            </a:r>
            <a:r>
              <a:rPr lang="en-US" sz="2000" dirty="0"/>
              <a:t>  + tL</a:t>
            </a:r>
            <a:r>
              <a:rPr lang="en-US" sz="2000" baseline="-25000" dirty="0"/>
              <a:t>glitter</a:t>
            </a:r>
            <a:r>
              <a:rPr lang="en-US" sz="2000" dirty="0"/>
              <a:t> + tL</a:t>
            </a:r>
            <a:r>
              <a:rPr lang="en-US" sz="2000" baseline="-25000" dirty="0"/>
              <a:t>w </a:t>
            </a:r>
            <a:r>
              <a:rPr lang="en-US" sz="2000" dirty="0"/>
              <a:t>+</a:t>
            </a:r>
            <a:r>
              <a:rPr lang="en-US" sz="2000" baseline="-25000" dirty="0"/>
              <a:t> </a:t>
            </a:r>
            <a:r>
              <a:rPr lang="en-US" sz="2000" dirty="0"/>
              <a:t>complications</a:t>
            </a:r>
          </a:p>
        </p:txBody>
      </p:sp>
      <p:sp>
        <p:nvSpPr>
          <p:cNvPr id="33798" name="TextBox 2"/>
          <p:cNvSpPr txBox="1">
            <a:spLocks noChangeArrowheads="1"/>
          </p:cNvSpPr>
          <p:nvPr/>
        </p:nvSpPr>
        <p:spPr bwMode="auto">
          <a:xfrm>
            <a:off x="304800" y="2514600"/>
            <a:ext cx="8153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L</a:t>
            </a:r>
            <a:r>
              <a:rPr lang="en-US" baseline="-25000" dirty="0"/>
              <a:t>toa</a:t>
            </a:r>
            <a:r>
              <a:rPr lang="en-US" dirty="0"/>
              <a:t>: Top of the atmosphere signal</a:t>
            </a:r>
          </a:p>
          <a:p>
            <a:pPr eaLnBrk="1" hangingPunct="1"/>
            <a:r>
              <a:rPr lang="en-US" dirty="0"/>
              <a:t>L</a:t>
            </a:r>
            <a:r>
              <a:rPr lang="en-US" baseline="-25000" dirty="0"/>
              <a:t>rayleigh</a:t>
            </a:r>
            <a:r>
              <a:rPr lang="en-US" dirty="0"/>
              <a:t>: Radiance at TOA due to Rayleigh (molecular) scattering</a:t>
            </a:r>
          </a:p>
          <a:p>
            <a:pPr eaLnBrk="1" hangingPunct="1"/>
            <a:r>
              <a:rPr lang="en-US" dirty="0"/>
              <a:t>L</a:t>
            </a:r>
            <a:r>
              <a:rPr lang="en-US" baseline="-25000" dirty="0"/>
              <a:t>aerosol</a:t>
            </a:r>
            <a:r>
              <a:rPr lang="en-US" dirty="0"/>
              <a:t>: Radiance at TOA due to aerosols</a:t>
            </a:r>
          </a:p>
          <a:p>
            <a:pPr eaLnBrk="1" hangingPunct="1"/>
            <a:r>
              <a:rPr lang="en-US" dirty="0"/>
              <a:t>L</a:t>
            </a:r>
            <a:r>
              <a:rPr lang="en-US" baseline="-25000" dirty="0"/>
              <a:t>glitter</a:t>
            </a:r>
            <a:r>
              <a:rPr lang="en-US" dirty="0"/>
              <a:t>:  Radiance at surface due to reflection of direct and sky radiance off of surface</a:t>
            </a:r>
          </a:p>
          <a:p>
            <a:pPr eaLnBrk="1" hangingPunct="1"/>
            <a:r>
              <a:rPr lang="en-US" dirty="0"/>
              <a:t>L</a:t>
            </a:r>
            <a:r>
              <a:rPr lang="en-US" baseline="-25000" dirty="0"/>
              <a:t>w</a:t>
            </a:r>
            <a:r>
              <a:rPr lang="en-US" dirty="0"/>
              <a:t>: Radiance at surface (above) from light scattered in the water column</a:t>
            </a:r>
          </a:p>
          <a:p>
            <a:pPr eaLnBrk="1" hangingPunct="1"/>
            <a:r>
              <a:rPr lang="en-US" dirty="0"/>
              <a:t>t: diffuse transmittance through atmosphere of signal at                   		surface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842"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Introduction</a:t>
            </a:r>
          </a:p>
        </p:txBody>
      </p:sp>
      <p:pic>
        <p:nvPicPr>
          <p:cNvPr id="35843"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1"/>
          <p:cNvSpPr txBox="1">
            <a:spLocks noChangeArrowheads="1"/>
          </p:cNvSpPr>
          <p:nvPr/>
        </p:nvSpPr>
        <p:spPr bwMode="auto">
          <a:xfrm>
            <a:off x="304800" y="685800"/>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L</a:t>
            </a:r>
            <a:r>
              <a:rPr lang="en-US" sz="2000" baseline="-25000" dirty="0"/>
              <a:t>toa</a:t>
            </a:r>
            <a:r>
              <a:rPr lang="en-US" sz="2000" dirty="0"/>
              <a:t> = L</a:t>
            </a:r>
            <a:r>
              <a:rPr lang="en-US" sz="2000" baseline="-25000" dirty="0"/>
              <a:t>rayleigh</a:t>
            </a:r>
            <a:r>
              <a:rPr lang="en-US" sz="2000" dirty="0"/>
              <a:t> + L</a:t>
            </a:r>
            <a:r>
              <a:rPr lang="en-US" sz="2000" baseline="-25000" dirty="0"/>
              <a:t>aerosol</a:t>
            </a:r>
            <a:r>
              <a:rPr lang="en-US" sz="2000" dirty="0"/>
              <a:t>  + tL</a:t>
            </a:r>
            <a:r>
              <a:rPr lang="en-US" sz="2000" baseline="-25000" dirty="0"/>
              <a:t>glitter</a:t>
            </a:r>
            <a:r>
              <a:rPr lang="en-US" sz="2000" dirty="0"/>
              <a:t> + tL</a:t>
            </a:r>
            <a:r>
              <a:rPr lang="en-US" sz="2000" baseline="-25000" dirty="0"/>
              <a:t>w </a:t>
            </a:r>
            <a:r>
              <a:rPr lang="en-US" sz="2000" dirty="0"/>
              <a:t>+</a:t>
            </a:r>
            <a:r>
              <a:rPr lang="en-US" sz="2000" baseline="-25000" dirty="0"/>
              <a:t> </a:t>
            </a:r>
            <a:r>
              <a:rPr lang="en-US" sz="2000" dirty="0"/>
              <a:t>complications</a:t>
            </a:r>
          </a:p>
        </p:txBody>
      </p:sp>
      <p:cxnSp>
        <p:nvCxnSpPr>
          <p:cNvPr id="3" name="Straight Connector 2"/>
          <p:cNvCxnSpPr/>
          <p:nvPr/>
        </p:nvCxnSpPr>
        <p:spPr>
          <a:xfrm>
            <a:off x="1371600" y="5105400"/>
            <a:ext cx="64008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Oval 3"/>
          <p:cNvSpPr/>
          <p:nvPr/>
        </p:nvSpPr>
        <p:spPr>
          <a:xfrm>
            <a:off x="1371600" y="18288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ight Arrow 5"/>
          <p:cNvSpPr/>
          <p:nvPr/>
        </p:nvSpPr>
        <p:spPr>
          <a:xfrm rot="2986193">
            <a:off x="1773238" y="2000250"/>
            <a:ext cx="685800" cy="137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p:nvSpPr>
        <p:spPr>
          <a:xfrm rot="282997">
            <a:off x="4675188" y="1631950"/>
            <a:ext cx="809625" cy="685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 name="Straight Arrow Connector 8"/>
          <p:cNvCxnSpPr/>
          <p:nvPr/>
        </p:nvCxnSpPr>
        <p:spPr>
          <a:xfrm>
            <a:off x="2438400" y="3124200"/>
            <a:ext cx="1447800" cy="1905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800600" y="2362200"/>
            <a:ext cx="76200" cy="152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962400" y="3886200"/>
            <a:ext cx="83820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572000" y="2362200"/>
            <a:ext cx="76200" cy="137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733800" y="2438400"/>
            <a:ext cx="838200" cy="129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5029200" y="2362200"/>
            <a:ext cx="152400" cy="2743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876800" y="4343400"/>
            <a:ext cx="152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429000" y="2438400"/>
            <a:ext cx="1371600" cy="1905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528" name="Straight Arrow Connector 22527"/>
          <p:cNvCxnSpPr/>
          <p:nvPr/>
        </p:nvCxnSpPr>
        <p:spPr>
          <a:xfrm flipV="1">
            <a:off x="5410200" y="2438400"/>
            <a:ext cx="228600" cy="2667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858" name="TextBox 22534"/>
          <p:cNvSpPr txBox="1">
            <a:spLocks noChangeArrowheads="1"/>
          </p:cNvSpPr>
          <p:nvPr/>
        </p:nvSpPr>
        <p:spPr bwMode="auto">
          <a:xfrm>
            <a:off x="2643188" y="302418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1</a:t>
            </a:r>
          </a:p>
        </p:txBody>
      </p:sp>
      <p:sp>
        <p:nvSpPr>
          <p:cNvPr id="35859" name="TextBox 22535"/>
          <p:cNvSpPr txBox="1">
            <a:spLocks noChangeArrowheads="1"/>
          </p:cNvSpPr>
          <p:nvPr/>
        </p:nvSpPr>
        <p:spPr bwMode="auto">
          <a:xfrm>
            <a:off x="3200400" y="2133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2</a:t>
            </a:r>
          </a:p>
        </p:txBody>
      </p:sp>
      <p:sp>
        <p:nvSpPr>
          <p:cNvPr id="35860" name="TextBox 22536"/>
          <p:cNvSpPr txBox="1">
            <a:spLocks noChangeArrowheads="1"/>
          </p:cNvSpPr>
          <p:nvPr/>
        </p:nvSpPr>
        <p:spPr bwMode="auto">
          <a:xfrm>
            <a:off x="3971925" y="2574925"/>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3</a:t>
            </a:r>
          </a:p>
        </p:txBody>
      </p:sp>
      <p:sp>
        <p:nvSpPr>
          <p:cNvPr id="35861" name="TextBox 22537"/>
          <p:cNvSpPr txBox="1">
            <a:spLocks noChangeArrowheads="1"/>
          </p:cNvSpPr>
          <p:nvPr/>
        </p:nvSpPr>
        <p:spPr bwMode="auto">
          <a:xfrm>
            <a:off x="5691188" y="344011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4</a:t>
            </a:r>
          </a:p>
        </p:txBody>
      </p:sp>
      <p:sp>
        <p:nvSpPr>
          <p:cNvPr id="35862" name="TextBox 22538"/>
          <p:cNvSpPr txBox="1">
            <a:spLocks noChangeArrowheads="1"/>
          </p:cNvSpPr>
          <p:nvPr/>
        </p:nvSpPr>
        <p:spPr bwMode="auto">
          <a:xfrm>
            <a:off x="5943600" y="1295400"/>
            <a:ext cx="2400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1 and 2 are tLglitter</a:t>
            </a:r>
          </a:p>
          <a:p>
            <a:pPr eaLnBrk="1" hangingPunct="1"/>
            <a:r>
              <a:rPr lang="en-US" sz="1800" dirty="0"/>
              <a:t>3 is L</a:t>
            </a:r>
            <a:r>
              <a:rPr lang="en-US" sz="1800" baseline="-25000" dirty="0"/>
              <a:t>aerosol </a:t>
            </a:r>
            <a:r>
              <a:rPr lang="en-US" sz="1800" dirty="0"/>
              <a:t>and L</a:t>
            </a:r>
            <a:r>
              <a:rPr lang="en-US" sz="1800" baseline="-25000" dirty="0"/>
              <a:t>rayleigh</a:t>
            </a:r>
          </a:p>
          <a:p>
            <a:pPr eaLnBrk="1" hangingPunct="1"/>
            <a:r>
              <a:rPr lang="en-US" sz="1800" dirty="0"/>
              <a:t>4 is tL</a:t>
            </a:r>
            <a:r>
              <a:rPr lang="en-US" sz="1800" baseline="-25000" dirty="0"/>
              <a:t>w</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890"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Standard algorithm, in simplest form</a:t>
            </a:r>
          </a:p>
        </p:txBody>
      </p:sp>
      <p:pic>
        <p:nvPicPr>
          <p:cNvPr id="37891"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8"/>
          <p:cNvSpPr txBox="1">
            <a:spLocks noChangeArrowheads="1"/>
          </p:cNvSpPr>
          <p:nvPr/>
        </p:nvSpPr>
        <p:spPr bwMode="auto">
          <a:xfrm>
            <a:off x="228600" y="1066800"/>
            <a:ext cx="8610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L</a:t>
            </a:r>
            <a:r>
              <a:rPr lang="en-US" sz="2000" baseline="-25000" dirty="0"/>
              <a:t>toa</a:t>
            </a:r>
            <a:r>
              <a:rPr lang="en-US" sz="2000" dirty="0"/>
              <a:t> = L</a:t>
            </a:r>
            <a:r>
              <a:rPr lang="en-US" sz="2000" baseline="-25000" dirty="0"/>
              <a:t>rayleigh</a:t>
            </a:r>
            <a:r>
              <a:rPr lang="en-US" sz="2000" dirty="0"/>
              <a:t> + L</a:t>
            </a:r>
            <a:r>
              <a:rPr lang="en-US" sz="2000" baseline="-25000" dirty="0"/>
              <a:t>aerosol</a:t>
            </a:r>
            <a:r>
              <a:rPr lang="en-US" sz="2000" dirty="0"/>
              <a:t>  + tL</a:t>
            </a:r>
            <a:r>
              <a:rPr lang="en-US" sz="2000" baseline="-25000" dirty="0"/>
              <a:t>glitter</a:t>
            </a:r>
            <a:r>
              <a:rPr lang="en-US" sz="2000" dirty="0"/>
              <a:t> + tL</a:t>
            </a:r>
            <a:r>
              <a:rPr lang="en-US" sz="2000" baseline="-25000" dirty="0"/>
              <a:t>w </a:t>
            </a:r>
            <a:r>
              <a:rPr lang="en-US" sz="2000" dirty="0"/>
              <a:t>+</a:t>
            </a:r>
            <a:r>
              <a:rPr lang="en-US" sz="2000" baseline="-25000" dirty="0"/>
              <a:t> </a:t>
            </a:r>
            <a:r>
              <a:rPr lang="en-US" sz="2000" dirty="0"/>
              <a:t>complications</a:t>
            </a:r>
          </a:p>
          <a:p>
            <a:pPr eaLnBrk="1" hangingPunct="1"/>
            <a:endParaRPr lang="en-US" dirty="0"/>
          </a:p>
          <a:p>
            <a:pPr eaLnBrk="1" hangingPunct="1"/>
            <a:r>
              <a:rPr lang="en-US" dirty="0"/>
              <a:t>Note: remember these all depend on wavelength and geometry (incident sun angle, viewing geometries), complications include whitecaps, aerosol-rayleigh interaction…</a:t>
            </a:r>
          </a:p>
          <a:p>
            <a:pPr eaLnBrk="1" hangingPunct="1"/>
            <a:endParaRPr lang="en-US" dirty="0"/>
          </a:p>
          <a:p>
            <a:pPr eaLnBrk="1" hangingPunct="1"/>
            <a:r>
              <a:rPr lang="en-US" dirty="0"/>
              <a:t>Lets change the notation slightly and instead of using L, use reflectance ρ:</a:t>
            </a:r>
          </a:p>
          <a:p>
            <a:pPr eaLnBrk="1" hangingPunct="1"/>
            <a:endParaRPr lang="en-US" dirty="0"/>
          </a:p>
          <a:p>
            <a:pPr eaLnBrk="1" hangingPunct="1"/>
            <a:r>
              <a:rPr lang="el-GR" dirty="0"/>
              <a:t>ρ</a:t>
            </a:r>
            <a:r>
              <a:rPr lang="en-US" dirty="0"/>
              <a:t>=πL/(E</a:t>
            </a:r>
            <a:r>
              <a:rPr lang="en-US" baseline="-25000" dirty="0"/>
              <a:t>o</a:t>
            </a:r>
            <a:r>
              <a:rPr lang="en-US" dirty="0"/>
              <a:t> μ</a:t>
            </a:r>
            <a:r>
              <a:rPr lang="en-US" baseline="-25000" dirty="0"/>
              <a:t>o</a:t>
            </a:r>
            <a:r>
              <a:rPr lang="en-US" dirty="0"/>
              <a:t>) where E</a:t>
            </a:r>
            <a:r>
              <a:rPr lang="en-US" baseline="-25000" dirty="0"/>
              <a:t>o</a:t>
            </a:r>
            <a:r>
              <a:rPr lang="en-US" dirty="0"/>
              <a:t> is extra terrestrial solar irradiance, and μ</a:t>
            </a:r>
            <a:r>
              <a:rPr lang="en-US" baseline="-25000" dirty="0"/>
              <a:t>o</a:t>
            </a:r>
            <a:r>
              <a:rPr lang="en-US" dirty="0"/>
              <a:t> is the cosine of the solar zenith angle</a:t>
            </a:r>
          </a:p>
          <a:p>
            <a:pPr eaLnBrk="1" hangingPunct="1"/>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938"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Standard algorithm, in simplest form</a:t>
            </a:r>
          </a:p>
        </p:txBody>
      </p:sp>
      <p:pic>
        <p:nvPicPr>
          <p:cNvPr id="39939"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1"/>
          <p:cNvSpPr txBox="1">
            <a:spLocks noChangeArrowheads="1"/>
          </p:cNvSpPr>
          <p:nvPr/>
        </p:nvSpPr>
        <p:spPr bwMode="auto">
          <a:xfrm>
            <a:off x="609600" y="1447800"/>
            <a:ext cx="73914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t>Can calculate ρ</a:t>
            </a:r>
            <a:r>
              <a:rPr lang="en-US" sz="3200" baseline="-25000" dirty="0"/>
              <a:t>rayleigh</a:t>
            </a:r>
            <a:r>
              <a:rPr lang="en-US" sz="3200" dirty="0"/>
              <a:t> so:</a:t>
            </a:r>
          </a:p>
          <a:p>
            <a:pPr eaLnBrk="1" hangingPunct="1"/>
            <a:r>
              <a:rPr lang="en-US" sz="3200" dirty="0"/>
              <a:t>ρ</a:t>
            </a:r>
            <a:r>
              <a:rPr lang="en-US" sz="3200" baseline="-25000" dirty="0"/>
              <a:t>toa</a:t>
            </a:r>
            <a:r>
              <a:rPr lang="en-US" sz="3200" dirty="0"/>
              <a:t>-ρ</a:t>
            </a:r>
            <a:r>
              <a:rPr lang="en-US" sz="3200" baseline="-25000" dirty="0"/>
              <a:t>rayleigh</a:t>
            </a:r>
            <a:r>
              <a:rPr lang="en-US" sz="3200" dirty="0"/>
              <a:t> = ρ</a:t>
            </a:r>
            <a:r>
              <a:rPr lang="en-US" sz="3200" baseline="-25000" dirty="0"/>
              <a:t>aerosol</a:t>
            </a:r>
            <a:r>
              <a:rPr lang="en-US" sz="3200" dirty="0"/>
              <a:t>  +tρ</a:t>
            </a:r>
            <a:r>
              <a:rPr lang="en-US" sz="3200" baseline="-25000" dirty="0"/>
              <a:t>glitter</a:t>
            </a:r>
            <a:r>
              <a:rPr lang="en-US" sz="3200" dirty="0"/>
              <a:t> +tρ</a:t>
            </a:r>
            <a:r>
              <a:rPr lang="en-US" sz="3200" baseline="-25000" dirty="0"/>
              <a:t>w</a:t>
            </a:r>
          </a:p>
          <a:p>
            <a:pPr eaLnBrk="1" hangingPunct="1"/>
            <a:endParaRPr lang="en-US" sz="3200" dirty="0"/>
          </a:p>
          <a:p>
            <a:pPr eaLnBrk="1" hangingPunct="1"/>
            <a:r>
              <a:rPr lang="en-US" sz="3200" dirty="0"/>
              <a:t>Group terms:</a:t>
            </a:r>
          </a:p>
          <a:p>
            <a:pPr eaLnBrk="1" hangingPunct="1"/>
            <a:r>
              <a:rPr lang="en-US" sz="3200" dirty="0"/>
              <a:t> ρ</a:t>
            </a:r>
            <a:r>
              <a:rPr lang="en-US" sz="3200" baseline="-25000" dirty="0"/>
              <a:t>toa</a:t>
            </a:r>
            <a:r>
              <a:rPr lang="en-US" sz="3200" dirty="0"/>
              <a:t>-ρ</a:t>
            </a:r>
            <a:r>
              <a:rPr lang="en-US" sz="3200" baseline="-25000" dirty="0"/>
              <a:t>rayleigh</a:t>
            </a:r>
            <a:r>
              <a:rPr lang="en-US" sz="3200" dirty="0"/>
              <a:t> = (ρ</a:t>
            </a:r>
            <a:r>
              <a:rPr lang="en-US" sz="3200" baseline="-25000" dirty="0"/>
              <a:t>aerosol</a:t>
            </a:r>
            <a:r>
              <a:rPr lang="en-US" sz="3200" dirty="0"/>
              <a:t>  +tρ</a:t>
            </a:r>
            <a:r>
              <a:rPr lang="en-US" sz="3200" baseline="-25000" dirty="0"/>
              <a:t>glitter</a:t>
            </a:r>
            <a:r>
              <a:rPr lang="en-US" sz="3200" dirty="0"/>
              <a:t>) +tρ</a:t>
            </a:r>
            <a:r>
              <a:rPr lang="en-US" sz="3200" baseline="-25000" dirty="0"/>
              <a:t>w</a:t>
            </a:r>
          </a:p>
          <a:p>
            <a:pPr eaLnBrk="1" hangingPunct="1"/>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386"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Introduction</a:t>
            </a:r>
          </a:p>
        </p:txBody>
      </p:sp>
      <p:sp>
        <p:nvSpPr>
          <p:cNvPr id="16387" name="Title 1"/>
          <p:cNvSpPr txBox="1">
            <a:spLocks/>
          </p:cNvSpPr>
          <p:nvPr/>
        </p:nvSpPr>
        <p:spPr bwMode="auto">
          <a:xfrm>
            <a:off x="457200" y="609600"/>
            <a:ext cx="609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dirty="0">
                <a:latin typeface="Helvetica" charset="0"/>
              </a:rPr>
              <a:t>Outline:</a:t>
            </a:r>
          </a:p>
        </p:txBody>
      </p:sp>
      <p:sp>
        <p:nvSpPr>
          <p:cNvPr id="18438" name="Title 1"/>
          <p:cNvSpPr txBox="1">
            <a:spLocks/>
          </p:cNvSpPr>
          <p:nvPr/>
        </p:nvSpPr>
        <p:spPr bwMode="auto">
          <a:xfrm>
            <a:off x="838200" y="1676400"/>
            <a:ext cx="6553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Calibri" charset="0"/>
              <a:buAutoNum type="arabicPeriod"/>
              <a:defRPr/>
            </a:pPr>
            <a:r>
              <a:rPr lang="en-US" sz="2000" dirty="0" smtClean="0">
                <a:latin typeface="Helvetica" charset="0"/>
              </a:rPr>
              <a:t>Introduce the problem</a:t>
            </a:r>
          </a:p>
          <a:p>
            <a:pPr eaLnBrk="1" hangingPunct="1">
              <a:buFont typeface="Calibri" charset="0"/>
              <a:buAutoNum type="arabicPeriod"/>
              <a:defRPr/>
            </a:pPr>
            <a:r>
              <a:rPr lang="en-US" sz="2000" dirty="0" smtClean="0">
                <a:latin typeface="Helvetica" charset="0"/>
              </a:rPr>
              <a:t>Discuss standard atmospheric correction algorithm</a:t>
            </a:r>
          </a:p>
          <a:p>
            <a:pPr eaLnBrk="1" hangingPunct="1">
              <a:buFont typeface="Calibri" charset="0"/>
              <a:buAutoNum type="arabicPeriod"/>
              <a:defRPr/>
            </a:pPr>
            <a:r>
              <a:rPr lang="en-US" sz="2000" dirty="0" smtClean="0">
                <a:latin typeface="Helvetica" charset="0"/>
              </a:rPr>
              <a:t>Discuss some of the more standard augmentations to this algorithm</a:t>
            </a:r>
          </a:p>
          <a:p>
            <a:pPr eaLnBrk="1" hangingPunct="1">
              <a:buFont typeface="Calibri" charset="0"/>
              <a:buAutoNum type="arabicPeriod"/>
              <a:defRPr/>
            </a:pPr>
            <a:r>
              <a:rPr lang="en-US" sz="2000" dirty="0" smtClean="0">
                <a:latin typeface="Helvetica" charset="0"/>
              </a:rPr>
              <a:t>Discuss coupled models</a:t>
            </a:r>
          </a:p>
          <a:p>
            <a:pPr eaLnBrk="1" hangingPunct="1">
              <a:buFont typeface="Calibri" charset="0"/>
              <a:buAutoNum type="arabicPeriod"/>
              <a:defRPr/>
            </a:pPr>
            <a:r>
              <a:rPr lang="en-US" sz="2000" dirty="0" smtClean="0">
                <a:latin typeface="Helvetica" charset="0"/>
              </a:rPr>
              <a:t>Adjacency effect, what is it?</a:t>
            </a:r>
          </a:p>
          <a:p>
            <a:pPr marL="0" indent="0" eaLnBrk="1" hangingPunct="1">
              <a:defRPr/>
            </a:pPr>
            <a:endParaRPr lang="en-US" sz="2000" dirty="0" smtClean="0">
              <a:latin typeface="Helvetica" charset="0"/>
            </a:endParaRPr>
          </a:p>
        </p:txBody>
      </p:sp>
      <p:pic>
        <p:nvPicPr>
          <p:cNvPr id="16389"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986"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Standard algorithm, in simplest form</a:t>
            </a:r>
          </a:p>
        </p:txBody>
      </p:sp>
      <p:pic>
        <p:nvPicPr>
          <p:cNvPr id="41987"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70881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1"/>
          <p:cNvSpPr txBox="1">
            <a:spLocks noChangeArrowheads="1"/>
          </p:cNvSpPr>
          <p:nvPr/>
        </p:nvSpPr>
        <p:spPr bwMode="auto">
          <a:xfrm>
            <a:off x="708025" y="708025"/>
            <a:ext cx="665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Take advantage of very high absorption in infrared wavelengths: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034"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Standard algorithm, in simplest form</a:t>
            </a:r>
          </a:p>
        </p:txBody>
      </p:sp>
      <p:pic>
        <p:nvPicPr>
          <p:cNvPr id="44035"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descr="DC_nL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609600"/>
            <a:ext cx="44973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1"/>
          <p:cNvSpPr txBox="1">
            <a:spLocks noChangeArrowheads="1"/>
          </p:cNvSpPr>
          <p:nvPr/>
        </p:nvSpPr>
        <p:spPr bwMode="auto">
          <a:xfrm>
            <a:off x="427038" y="1030288"/>
            <a:ext cx="34702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Which causes very little light</a:t>
            </a:r>
          </a:p>
          <a:p>
            <a:pPr eaLnBrk="1" hangingPunct="1"/>
            <a:r>
              <a:rPr lang="en-US" sz="1800" dirty="0"/>
              <a:t>To come out of the ocean above</a:t>
            </a:r>
          </a:p>
          <a:p>
            <a:pPr eaLnBrk="1" hangingPunct="1"/>
            <a:r>
              <a:rPr lang="en-US" sz="1800" dirty="0"/>
              <a:t>650 nm or so.</a:t>
            </a:r>
          </a:p>
          <a:p>
            <a:pPr eaLnBrk="1" hangingPunct="1"/>
            <a:endParaRPr lang="en-US" sz="1800" dirty="0"/>
          </a:p>
          <a:p>
            <a:pPr eaLnBrk="1" hangingPunct="1"/>
            <a:r>
              <a:rPr lang="en-US" sz="1800" dirty="0"/>
              <a:t>Note problem (discussed later)</a:t>
            </a:r>
          </a:p>
          <a:p>
            <a:pPr eaLnBrk="1" hangingPunct="1"/>
            <a:r>
              <a:rPr lang="en-US" sz="1800" dirty="0"/>
              <a:t>In very productive, or coastal</a:t>
            </a:r>
          </a:p>
          <a:p>
            <a:pPr eaLnBrk="1" hangingPunct="1"/>
            <a:r>
              <a:rPr lang="en-US" sz="1800" dirty="0"/>
              <a:t>Waters.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082"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Standard algorithm, in simplest form</a:t>
            </a:r>
          </a:p>
        </p:txBody>
      </p:sp>
      <p:pic>
        <p:nvPicPr>
          <p:cNvPr id="46083"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1"/>
          <p:cNvSpPr txBox="1">
            <a:spLocks noChangeArrowheads="1"/>
          </p:cNvSpPr>
          <p:nvPr/>
        </p:nvSpPr>
        <p:spPr bwMode="auto">
          <a:xfrm>
            <a:off x="1000125" y="749300"/>
            <a:ext cx="7519988"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So go into infrared where we assume ρ</a:t>
            </a:r>
            <a:r>
              <a:rPr lang="en-US" baseline="-25000" dirty="0"/>
              <a:t>w</a:t>
            </a:r>
            <a:r>
              <a:rPr lang="en-US" dirty="0"/>
              <a:t>(</a:t>
            </a:r>
            <a:r>
              <a:rPr lang="en-US" dirty="0">
                <a:latin typeface="Symbol" charset="0"/>
                <a:cs typeface="Symbol" charset="0"/>
              </a:rPr>
              <a:t>λ</a:t>
            </a:r>
            <a:r>
              <a:rPr lang="en-US" dirty="0"/>
              <a:t>) = 0</a:t>
            </a:r>
          </a:p>
          <a:p>
            <a:pPr eaLnBrk="1" hangingPunct="1"/>
            <a:endParaRPr lang="en-US" dirty="0"/>
          </a:p>
          <a:p>
            <a:pPr eaLnBrk="1" hangingPunct="1"/>
            <a:r>
              <a:rPr lang="en-US" dirty="0"/>
              <a:t>Then:</a:t>
            </a:r>
          </a:p>
          <a:p>
            <a:pPr eaLnBrk="1" hangingPunct="1"/>
            <a:r>
              <a:rPr lang="el-GR" dirty="0"/>
              <a:t>ρ</a:t>
            </a:r>
            <a:r>
              <a:rPr lang="en-US" baseline="-25000" dirty="0"/>
              <a:t>toa </a:t>
            </a:r>
            <a:r>
              <a:rPr lang="en-US" dirty="0"/>
              <a:t>-ρ</a:t>
            </a:r>
            <a:r>
              <a:rPr lang="en-US" baseline="-25000" dirty="0"/>
              <a:t>rayleigh</a:t>
            </a:r>
            <a:r>
              <a:rPr lang="en-US" dirty="0"/>
              <a:t> (</a:t>
            </a:r>
            <a:r>
              <a:rPr lang="en-US" dirty="0">
                <a:latin typeface="Symbol" charset="0"/>
                <a:cs typeface="Symbol" charset="0"/>
              </a:rPr>
              <a:t>λ</a:t>
            </a:r>
            <a:r>
              <a:rPr lang="en-US" dirty="0"/>
              <a:t>) = ρ</a:t>
            </a:r>
            <a:r>
              <a:rPr lang="en-US" baseline="-25000" dirty="0"/>
              <a:t>aerosol</a:t>
            </a:r>
            <a:r>
              <a:rPr lang="en-US" dirty="0"/>
              <a:t>(</a:t>
            </a:r>
            <a:r>
              <a:rPr lang="en-US" dirty="0">
                <a:latin typeface="Symbol" charset="0"/>
                <a:cs typeface="Symbol" charset="0"/>
              </a:rPr>
              <a:t>λ</a:t>
            </a:r>
            <a:r>
              <a:rPr lang="en-US" dirty="0"/>
              <a:t>)  +tρ</a:t>
            </a:r>
            <a:r>
              <a:rPr lang="en-US" baseline="-25000" dirty="0"/>
              <a:t>glitter</a:t>
            </a:r>
            <a:r>
              <a:rPr lang="en-US" dirty="0"/>
              <a:t>(</a:t>
            </a:r>
            <a:r>
              <a:rPr lang="en-US" dirty="0">
                <a:latin typeface="Symbol" charset="0"/>
                <a:cs typeface="Symbol" charset="0"/>
              </a:rPr>
              <a:t>λ</a:t>
            </a:r>
            <a:r>
              <a:rPr lang="en-US" dirty="0"/>
              <a:t>)</a:t>
            </a:r>
          </a:p>
          <a:p>
            <a:pPr eaLnBrk="1" hangingPunct="1"/>
            <a:endParaRPr lang="en-US" sz="1800" dirty="0"/>
          </a:p>
          <a:p>
            <a:pPr eaLnBrk="1" hangingPunct="1"/>
            <a:r>
              <a:rPr lang="en-US" dirty="0"/>
              <a:t>Assume ρ</a:t>
            </a:r>
            <a:r>
              <a:rPr lang="en-US" baseline="-25000" dirty="0"/>
              <a:t>glitter</a:t>
            </a:r>
            <a:r>
              <a:rPr lang="en-US" dirty="0"/>
              <a:t> = 0, so left with ρ</a:t>
            </a:r>
            <a:r>
              <a:rPr lang="en-US" baseline="-25000" dirty="0"/>
              <a:t>aerosol</a:t>
            </a:r>
          </a:p>
          <a:p>
            <a:pPr eaLnBrk="1" hangingPunct="1"/>
            <a:endParaRPr lang="en-US" baseline="-25000" dirty="0"/>
          </a:p>
          <a:p>
            <a:pPr eaLnBrk="1" hangingPunct="1"/>
            <a:endParaRPr lang="en-US" baseline="-25000" dirty="0"/>
          </a:p>
          <a:p>
            <a:pPr eaLnBrk="1" hangingPunct="1"/>
            <a:r>
              <a:rPr lang="en-US" dirty="0"/>
              <a:t>Next step is to define a term ε, such that </a:t>
            </a:r>
          </a:p>
          <a:p>
            <a:pPr eaLnBrk="1" hangingPunct="1"/>
            <a:endParaRPr lang="en-US" dirty="0"/>
          </a:p>
          <a:p>
            <a:pPr eaLnBrk="1" hangingPunct="1"/>
            <a:r>
              <a:rPr lang="el-GR" dirty="0"/>
              <a:t>ε</a:t>
            </a:r>
            <a:r>
              <a:rPr lang="en-US" dirty="0"/>
              <a:t>(λ</a:t>
            </a:r>
            <a:r>
              <a:rPr lang="en-US" baseline="-25000" dirty="0"/>
              <a:t>1,</a:t>
            </a:r>
            <a:r>
              <a:rPr lang="en-US" dirty="0"/>
              <a:t> λ</a:t>
            </a:r>
            <a:r>
              <a:rPr lang="en-US" baseline="-25000" dirty="0"/>
              <a:t>2</a:t>
            </a:r>
            <a:r>
              <a:rPr lang="en-US" dirty="0"/>
              <a:t>)= ρ</a:t>
            </a:r>
            <a:r>
              <a:rPr lang="en-US" baseline="-25000" dirty="0"/>
              <a:t>aerosol</a:t>
            </a:r>
            <a:r>
              <a:rPr lang="en-US" dirty="0"/>
              <a:t>(λ</a:t>
            </a:r>
            <a:r>
              <a:rPr lang="en-US" baseline="-25000" dirty="0"/>
              <a:t>1</a:t>
            </a:r>
            <a:r>
              <a:rPr lang="en-US" dirty="0"/>
              <a:t>)/ρ</a:t>
            </a:r>
            <a:r>
              <a:rPr lang="en-US" baseline="-25000" dirty="0"/>
              <a:t>aerosol</a:t>
            </a:r>
            <a:r>
              <a:rPr lang="en-US" dirty="0"/>
              <a:t>(λ</a:t>
            </a:r>
            <a:r>
              <a:rPr lang="en-US" baseline="-25000" dirty="0"/>
              <a:t>2</a:t>
            </a:r>
            <a:r>
              <a:rPr lang="en-US" dirty="0"/>
              <a:t>)</a:t>
            </a:r>
            <a:endParaRPr lang="en-US" baseline="-25000" dirty="0"/>
          </a:p>
          <a:p>
            <a:pPr eaLnBrk="1" hangingPunct="1"/>
            <a:endParaRPr lang="en-US" dirty="0"/>
          </a:p>
          <a:p>
            <a:pPr eaLnBrk="1" hangingPunct="1"/>
            <a:r>
              <a:rPr lang="en-US" dirty="0"/>
              <a:t>Use two wavelengths in the near infrared and find this</a:t>
            </a:r>
          </a:p>
          <a:p>
            <a:pPr eaLnBrk="1" hangingPunct="1"/>
            <a:r>
              <a:rPr lang="el-GR" dirty="0"/>
              <a:t>ε</a:t>
            </a:r>
            <a:r>
              <a:rPr lang="en-US"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130"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Standard algorithm, in simplest form</a:t>
            </a:r>
          </a:p>
        </p:txBody>
      </p:sp>
      <p:pic>
        <p:nvPicPr>
          <p:cNvPr id="48131" name="Picture 13" descr="foo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1"/>
          <p:cNvSpPr txBox="1">
            <a:spLocks noChangeArrowheads="1"/>
          </p:cNvSpPr>
          <p:nvPr/>
        </p:nvSpPr>
        <p:spPr bwMode="auto">
          <a:xfrm>
            <a:off x="1093788" y="977900"/>
            <a:ext cx="3070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Now ε can be shown to be:</a:t>
            </a:r>
          </a:p>
          <a:p>
            <a:pPr eaLnBrk="1" hangingPunct="1"/>
            <a:endParaRPr lang="en-US" sz="1800" dirty="0"/>
          </a:p>
        </p:txBody>
      </p:sp>
      <p:graphicFrame>
        <p:nvGraphicFramePr>
          <p:cNvPr id="48133" name="Object 2"/>
          <p:cNvGraphicFramePr>
            <a:graphicFrameLocks noChangeAspect="1"/>
          </p:cNvGraphicFramePr>
          <p:nvPr/>
        </p:nvGraphicFramePr>
        <p:xfrm>
          <a:off x="811213" y="1524000"/>
          <a:ext cx="7775575" cy="990600"/>
        </p:xfrm>
        <a:graphic>
          <a:graphicData uri="http://schemas.openxmlformats.org/presentationml/2006/ole">
            <mc:AlternateContent xmlns:mc="http://schemas.openxmlformats.org/markup-compatibility/2006">
              <mc:Choice xmlns:v="urn:schemas-microsoft-com:vml" Requires="v">
                <p:oleObj spid="_x0000_s48141" name="Equation" r:id="rId5" imgW="3289300" imgH="419100" progId="Equation.3">
                  <p:embed/>
                </p:oleObj>
              </mc:Choice>
              <mc:Fallback>
                <p:oleObj name="Equation" r:id="rId5" imgW="3289300" imgH="4191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213" y="1524000"/>
                        <a:ext cx="77755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4" name="TextBox 3"/>
          <p:cNvSpPr txBox="1">
            <a:spLocks noChangeArrowheads="1"/>
          </p:cNvSpPr>
          <p:nvPr/>
        </p:nvSpPr>
        <p:spPr bwMode="auto">
          <a:xfrm>
            <a:off x="1281113" y="2873375"/>
            <a:ext cx="75072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l-GR" sz="1800" dirty="0"/>
              <a:t>ω</a:t>
            </a:r>
            <a:r>
              <a:rPr lang="en-US" sz="1800" dirty="0"/>
              <a:t> is single scattering albedo (b/c), =1 for non-absorbing aerosol</a:t>
            </a:r>
          </a:p>
          <a:p>
            <a:pPr eaLnBrk="1" hangingPunct="1"/>
            <a:endParaRPr lang="en-US" sz="1800" dirty="0"/>
          </a:p>
          <a:p>
            <a:pPr eaLnBrk="1" hangingPunct="1"/>
            <a:r>
              <a:rPr lang="en-US" sz="1800" dirty="0"/>
              <a:t>P is phase function (angular scattering of light) for aerosols, </a:t>
            </a:r>
          </a:p>
          <a:p>
            <a:pPr eaLnBrk="1" hangingPunct="1"/>
            <a:r>
              <a:rPr lang="en-US" sz="1800" dirty="0"/>
              <a:t>	not strongly varying with wavelength, α</a:t>
            </a:r>
            <a:r>
              <a:rPr lang="en-US" sz="1800" baseline="-25000" dirty="0"/>
              <a:t>+ </a:t>
            </a:r>
            <a:r>
              <a:rPr lang="en-US" sz="1800" dirty="0"/>
              <a:t>is scattering angle for </a:t>
            </a:r>
          </a:p>
          <a:p>
            <a:pPr eaLnBrk="1" hangingPunct="1"/>
            <a:r>
              <a:rPr lang="en-US" sz="1800" dirty="0"/>
              <a:t>	direct scattering (incoming to outgoing), </a:t>
            </a:r>
          </a:p>
          <a:p>
            <a:pPr eaLnBrk="1" hangingPunct="1"/>
            <a:r>
              <a:rPr lang="en-US" sz="1800" dirty="0"/>
              <a:t>	α</a:t>
            </a:r>
            <a:r>
              <a:rPr lang="en-US" sz="1800" baseline="-25000" dirty="0"/>
              <a:t>-  </a:t>
            </a:r>
            <a:r>
              <a:rPr lang="en-US" sz="1800" dirty="0"/>
              <a:t>is angle for scattering and a reflection from the surface</a:t>
            </a:r>
          </a:p>
          <a:p>
            <a:pPr eaLnBrk="1" hangingPunct="1"/>
            <a:r>
              <a:rPr lang="en-US" sz="1800" dirty="0"/>
              <a:t>	μ is cosine of the angle, either incoming (μ</a:t>
            </a:r>
            <a:r>
              <a:rPr lang="en-US" sz="1800" baseline="-25000" dirty="0"/>
              <a:t>o</a:t>
            </a:r>
            <a:r>
              <a:rPr lang="en-US" sz="1800" dirty="0"/>
              <a:t>) or outgoing (μ)</a:t>
            </a:r>
          </a:p>
          <a:p>
            <a:pPr eaLnBrk="1" hangingPunct="1"/>
            <a:endParaRPr lang="en-US" sz="1800" dirty="0"/>
          </a:p>
          <a:p>
            <a:pPr eaLnBrk="1" hangingPunct="1"/>
            <a:r>
              <a:rPr lang="en-US" sz="1800" dirty="0"/>
              <a:t>Now only factor that varies strongly with wavelength is τ, so</a:t>
            </a:r>
          </a:p>
          <a:p>
            <a:pPr eaLnBrk="1" hangingPunct="1"/>
            <a:endParaRPr lang="en-US" sz="1800" dirty="0"/>
          </a:p>
        </p:txBody>
      </p:sp>
      <p:graphicFrame>
        <p:nvGraphicFramePr>
          <p:cNvPr id="48135" name="Object 5"/>
          <p:cNvGraphicFramePr>
            <a:graphicFrameLocks noChangeAspect="1"/>
          </p:cNvGraphicFramePr>
          <p:nvPr/>
        </p:nvGraphicFramePr>
        <p:xfrm>
          <a:off x="3352800" y="5486400"/>
          <a:ext cx="1944688" cy="762000"/>
        </p:xfrm>
        <a:graphic>
          <a:graphicData uri="http://schemas.openxmlformats.org/presentationml/2006/ole">
            <mc:AlternateContent xmlns:mc="http://schemas.openxmlformats.org/markup-compatibility/2006">
              <mc:Choice xmlns:v="urn:schemas-microsoft-com:vml" Requires="v">
                <p:oleObj spid="_x0000_s48142" name="Equation" r:id="rId7" imgW="939800" imgH="368300" progId="Equation.3">
                  <p:embed/>
                </p:oleObj>
              </mc:Choice>
              <mc:Fallback>
                <p:oleObj name="Equation" r:id="rId7" imgW="939800" imgH="3683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5486400"/>
                        <a:ext cx="19446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178"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Standard algorithm, in simplest form</a:t>
            </a:r>
          </a:p>
        </p:txBody>
      </p:sp>
      <p:pic>
        <p:nvPicPr>
          <p:cNvPr id="50179" name="Picture 13" descr="foo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1"/>
          <p:cNvSpPr txBox="1">
            <a:spLocks noChangeArrowheads="1"/>
          </p:cNvSpPr>
          <p:nvPr/>
        </p:nvSpPr>
        <p:spPr bwMode="auto">
          <a:xfrm>
            <a:off x="1582738" y="749300"/>
            <a:ext cx="2468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So, we either assume:</a:t>
            </a:r>
          </a:p>
        </p:txBody>
      </p:sp>
      <p:graphicFrame>
        <p:nvGraphicFramePr>
          <p:cNvPr id="50181" name="Object 6"/>
          <p:cNvGraphicFramePr>
            <a:graphicFrameLocks noChangeAspect="1"/>
          </p:cNvGraphicFramePr>
          <p:nvPr/>
        </p:nvGraphicFramePr>
        <p:xfrm>
          <a:off x="2003425" y="1166813"/>
          <a:ext cx="2968625" cy="866775"/>
        </p:xfrm>
        <a:graphic>
          <a:graphicData uri="http://schemas.openxmlformats.org/presentationml/2006/ole">
            <mc:AlternateContent xmlns:mc="http://schemas.openxmlformats.org/markup-compatibility/2006">
              <mc:Choice xmlns:v="urn:schemas-microsoft-com:vml" Requires="v">
                <p:oleObj spid="_x0000_s50188" name="Equation" r:id="rId5" imgW="1435100" imgH="419100" progId="Equation.3">
                  <p:embed/>
                </p:oleObj>
              </mc:Choice>
              <mc:Fallback>
                <p:oleObj name="Equation" r:id="rId5" imgW="1435100" imgH="4191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3425" y="1166813"/>
                        <a:ext cx="29686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2" name="TextBox 3"/>
          <p:cNvSpPr txBox="1">
            <a:spLocks noChangeArrowheads="1"/>
          </p:cNvSpPr>
          <p:nvPr/>
        </p:nvSpPr>
        <p:spPr bwMode="auto">
          <a:xfrm>
            <a:off x="5278438" y="1612900"/>
            <a:ext cx="160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Angstrom law</a:t>
            </a:r>
          </a:p>
        </p:txBody>
      </p:sp>
      <p:sp>
        <p:nvSpPr>
          <p:cNvPr id="50183" name="TextBox 5"/>
          <p:cNvSpPr txBox="1">
            <a:spLocks noChangeArrowheads="1"/>
          </p:cNvSpPr>
          <p:nvPr/>
        </p:nvSpPr>
        <p:spPr bwMode="auto">
          <a:xfrm>
            <a:off x="1635125" y="2373313"/>
            <a:ext cx="6778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Or match ε(λ</a:t>
            </a:r>
            <a:r>
              <a:rPr lang="en-US" sz="1800" baseline="-25000" dirty="0"/>
              <a:t>1</a:t>
            </a:r>
            <a:r>
              <a:rPr lang="en-US" sz="1800" dirty="0"/>
              <a:t>,λ</a:t>
            </a:r>
            <a:r>
              <a:rPr lang="en-US" sz="1800" baseline="-25000" dirty="0"/>
              <a:t>2</a:t>
            </a:r>
            <a:r>
              <a:rPr lang="en-US" sz="1800" dirty="0"/>
              <a:t>) to an aerosol model, and use this model to</a:t>
            </a:r>
          </a:p>
          <a:p>
            <a:pPr eaLnBrk="1" hangingPunct="1"/>
            <a:r>
              <a:rPr lang="en-US" sz="1800" dirty="0" smtClean="0"/>
              <a:t>propagate </a:t>
            </a:r>
            <a:r>
              <a:rPr lang="en-US" sz="1800" dirty="0"/>
              <a:t>to other λ: ε(λ,λ</a:t>
            </a:r>
            <a:r>
              <a:rPr lang="en-US" sz="1800" baseline="-25000" dirty="0"/>
              <a:t>2</a:t>
            </a:r>
            <a:r>
              <a:rPr lang="en-US" sz="1800" dirty="0"/>
              <a:t>) </a:t>
            </a:r>
          </a:p>
        </p:txBody>
      </p:sp>
      <p:sp>
        <p:nvSpPr>
          <p:cNvPr id="50184" name="TextBox 7"/>
          <p:cNvSpPr txBox="1">
            <a:spLocks noChangeArrowheads="1"/>
          </p:cNvSpPr>
          <p:nvPr/>
        </p:nvSpPr>
        <p:spPr bwMode="auto">
          <a:xfrm>
            <a:off x="1066800" y="3200400"/>
            <a:ext cx="75882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t>SeaWiFS</a:t>
            </a:r>
            <a:r>
              <a:rPr lang="en-US" sz="1800" dirty="0" smtClean="0"/>
              <a:t>/</a:t>
            </a:r>
            <a:r>
              <a:rPr lang="en-US" sz="1800" dirty="0"/>
              <a:t>MODIS algorithms basically do this.  Models must be selected</a:t>
            </a:r>
          </a:p>
          <a:p>
            <a:pPr eaLnBrk="1" hangingPunct="1"/>
            <a:r>
              <a:rPr lang="en-US" sz="1800" dirty="0"/>
              <a:t>to contain a wide range of ε and τ, but not so wide that the lookup </a:t>
            </a:r>
          </a:p>
          <a:p>
            <a:pPr eaLnBrk="1" hangingPunct="1"/>
            <a:r>
              <a:rPr lang="en-US" sz="1800" dirty="0"/>
              <a:t>tables are too multivalued.</a:t>
            </a:r>
          </a:p>
          <a:p>
            <a:pPr eaLnBrk="1" hangingPunct="1"/>
            <a:endParaRPr lang="en-US" sz="1800" dirty="0"/>
          </a:p>
          <a:p>
            <a:pPr eaLnBrk="1" hangingPunct="1"/>
            <a:r>
              <a:rPr lang="en-US" sz="1800" dirty="0"/>
              <a:t>Note:  this routine is aimed at accurately correcting ocean color data, not </a:t>
            </a:r>
          </a:p>
          <a:p>
            <a:pPr eaLnBrk="1" hangingPunct="1"/>
            <a:r>
              <a:rPr lang="en-US" sz="1800" dirty="0"/>
              <a:t>necessarily retrieving an atmospheric τ(an important parameter for the </a:t>
            </a:r>
          </a:p>
          <a:p>
            <a:pPr eaLnBrk="1" hangingPunct="1"/>
            <a:r>
              <a:rPr lang="en-US" sz="1800" dirty="0"/>
              <a:t>atmosphere), since we are using backscattering to do determine it, and </a:t>
            </a:r>
          </a:p>
          <a:p>
            <a:pPr eaLnBrk="1" hangingPunct="1"/>
            <a:r>
              <a:rPr lang="el-GR" sz="1800" dirty="0"/>
              <a:t>τ</a:t>
            </a:r>
            <a:r>
              <a:rPr lang="en-US" sz="1800" dirty="0"/>
              <a:t>is mostly a forward scattering parameter.  Can do an excellent job at </a:t>
            </a:r>
          </a:p>
          <a:p>
            <a:pPr eaLnBrk="1" hangingPunct="1"/>
            <a:r>
              <a:rPr lang="en-US" sz="1800" dirty="0"/>
              <a:t>atmospheric correction, without getting τ right.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descr="TOA rho.pdf"/>
          <p:cNvPicPr>
            <a:picLocks noChangeAspect="1"/>
          </p:cNvPicPr>
          <p:nvPr/>
        </p:nvPicPr>
        <p:blipFill>
          <a:blip r:embed="rId3">
            <a:extLst>
              <a:ext uri="{28A0092B-C50C-407E-A947-70E740481C1C}">
                <a14:useLocalDpi xmlns:a14="http://schemas.microsoft.com/office/drawing/2010/main" val="0"/>
              </a:ext>
            </a:extLst>
          </a:blip>
          <a:srcRect l="3091" t="47372" r="5676" b="4309"/>
          <a:stretch>
            <a:fillRect/>
          </a:stretch>
        </p:blipFill>
        <p:spPr bwMode="auto">
          <a:xfrm>
            <a:off x="609600" y="-76200"/>
            <a:ext cx="73215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227"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Standard algorithm, in simplest form, examples</a:t>
            </a:r>
          </a:p>
        </p:txBody>
      </p:sp>
      <p:pic>
        <p:nvPicPr>
          <p:cNvPr id="52228" name="Picture 13" descr="foo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274"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Standard algorithm, in simplest form</a:t>
            </a:r>
          </a:p>
        </p:txBody>
      </p:sp>
      <p:pic>
        <p:nvPicPr>
          <p:cNvPr id="54275"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descr="Rayleigh removed.pdf"/>
          <p:cNvPicPr>
            <a:picLocks noChangeAspect="1"/>
          </p:cNvPicPr>
          <p:nvPr/>
        </p:nvPicPr>
        <p:blipFill>
          <a:blip r:embed="rId4">
            <a:extLst>
              <a:ext uri="{28A0092B-C50C-407E-A947-70E740481C1C}">
                <a14:useLocalDpi xmlns:a14="http://schemas.microsoft.com/office/drawing/2010/main" val="0"/>
              </a:ext>
            </a:extLst>
          </a:blip>
          <a:srcRect l="14870" t="7135" r="14902" b="50056"/>
          <a:stretch>
            <a:fillRect/>
          </a:stretch>
        </p:blipFill>
        <p:spPr bwMode="auto">
          <a:xfrm>
            <a:off x="304800" y="609600"/>
            <a:ext cx="72390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descr="Rayleigh removed.pdf"/>
          <p:cNvPicPr>
            <a:picLocks noChangeAspect="1"/>
          </p:cNvPicPr>
          <p:nvPr/>
        </p:nvPicPr>
        <p:blipFill>
          <a:blip r:embed="rId3">
            <a:extLst>
              <a:ext uri="{28A0092B-C50C-407E-A947-70E740481C1C}">
                <a14:useLocalDpi xmlns:a14="http://schemas.microsoft.com/office/drawing/2010/main" val="0"/>
              </a:ext>
            </a:extLst>
          </a:blip>
          <a:srcRect l="3738" t="49184" r="14902" b="2884"/>
          <a:stretch>
            <a:fillRect/>
          </a:stretch>
        </p:blipFill>
        <p:spPr bwMode="auto">
          <a:xfrm>
            <a:off x="457200" y="-34925"/>
            <a:ext cx="76962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323"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Standard algorithm, in simplest form</a:t>
            </a:r>
          </a:p>
        </p:txBody>
      </p:sp>
      <p:pic>
        <p:nvPicPr>
          <p:cNvPr id="56324" name="Picture 13" descr="foo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descr="aerosol reflectance.pdf"/>
          <p:cNvPicPr>
            <a:picLocks noChangeAspect="1"/>
          </p:cNvPicPr>
          <p:nvPr/>
        </p:nvPicPr>
        <p:blipFill>
          <a:blip r:embed="rId3">
            <a:extLst>
              <a:ext uri="{28A0092B-C50C-407E-A947-70E740481C1C}">
                <a14:useLocalDpi xmlns:a14="http://schemas.microsoft.com/office/drawing/2010/main" val="0"/>
              </a:ext>
            </a:extLst>
          </a:blip>
          <a:srcRect l="3587" t="2577" b="54155"/>
          <a:stretch>
            <a:fillRect/>
          </a:stretch>
        </p:blipFill>
        <p:spPr bwMode="auto">
          <a:xfrm>
            <a:off x="103188" y="623888"/>
            <a:ext cx="8934450"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0" name="Picture 13" descr="foo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372"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Standard algorithm, in simplest form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epsstart.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629400"/>
            <a:ext cx="9886950" cy="131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419"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Standard algorithm, in simplest form, epsilon</a:t>
            </a:r>
          </a:p>
        </p:txBody>
      </p:sp>
      <p:pic>
        <p:nvPicPr>
          <p:cNvPr id="60420" name="Picture 13" descr="foo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434"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Introduction</a:t>
            </a:r>
          </a:p>
        </p:txBody>
      </p:sp>
      <p:sp>
        <p:nvSpPr>
          <p:cNvPr id="18435" name="Title 1"/>
          <p:cNvSpPr txBox="1">
            <a:spLocks/>
          </p:cNvSpPr>
          <p:nvPr/>
        </p:nvSpPr>
        <p:spPr bwMode="auto">
          <a:xfrm>
            <a:off x="685800" y="2590800"/>
            <a:ext cx="2514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dirty="0">
                <a:latin typeface="Helvetica" charset="0"/>
              </a:rPr>
              <a:t>What is the primary object of ocean color imaging? (note, not without controversy)</a:t>
            </a:r>
          </a:p>
        </p:txBody>
      </p:sp>
      <p:pic>
        <p:nvPicPr>
          <p:cNvPr id="18436"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DC_nL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609600"/>
            <a:ext cx="44973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466"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Standard algorithm, augmentations</a:t>
            </a:r>
          </a:p>
        </p:txBody>
      </p:sp>
      <p:pic>
        <p:nvPicPr>
          <p:cNvPr id="62467"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Box 1"/>
          <p:cNvSpPr txBox="1">
            <a:spLocks noChangeArrowheads="1"/>
          </p:cNvSpPr>
          <p:nvPr/>
        </p:nvSpPr>
        <p:spPr bwMode="auto">
          <a:xfrm>
            <a:off x="228600" y="762000"/>
            <a:ext cx="8305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Problems with standard algorithm:</a:t>
            </a:r>
          </a:p>
          <a:p>
            <a:pPr eaLnBrk="1" hangingPunct="1"/>
            <a:r>
              <a:rPr lang="en-US" sz="1800" dirty="0"/>
              <a:t>	</a:t>
            </a:r>
          </a:p>
          <a:p>
            <a:pPr eaLnBrk="1" hangingPunct="1"/>
            <a:r>
              <a:rPr lang="en-US" sz="1800" dirty="0"/>
              <a:t>Assume “black pixels” at two wavelengths (</a:t>
            </a:r>
            <a:r>
              <a:rPr lang="en-US" sz="1800" dirty="0"/>
              <a:t>SeaWiFS</a:t>
            </a:r>
            <a:r>
              <a:rPr lang="en-US" sz="1800" dirty="0"/>
              <a:t> and MODIS) in first order.</a:t>
            </a:r>
          </a:p>
          <a:p>
            <a:pPr eaLnBrk="1" hangingPunct="1"/>
            <a:endParaRPr lang="en-US" sz="1800" dirty="0"/>
          </a:p>
          <a:p>
            <a:pPr eaLnBrk="1" hangingPunct="1"/>
            <a:r>
              <a:rPr lang="en-US" sz="1800" dirty="0"/>
              <a:t>Doesn’t deal well with absorbing aerosols, which often have a spectral</a:t>
            </a:r>
          </a:p>
          <a:p>
            <a:pPr eaLnBrk="1" hangingPunct="1"/>
            <a:r>
              <a:rPr lang="en-US" sz="1800" dirty="0"/>
              <a:t>dependence and the correction varies with altitude of the aerosol….</a:t>
            </a:r>
          </a:p>
          <a:p>
            <a:pPr eaLnBrk="1" hangingPunct="1"/>
            <a:endParaRPr lang="en-US" sz="1800" dirty="0"/>
          </a:p>
          <a:p>
            <a:pPr eaLnBrk="1" hangingPunct="1"/>
            <a:r>
              <a:rPr lang="en-US" sz="1800" dirty="0"/>
              <a:t>Ignores multiple scattering, but this can be addressed by calculating </a:t>
            </a:r>
          </a:p>
          <a:p>
            <a:pPr eaLnBrk="1" hangingPunct="1"/>
            <a:r>
              <a:rPr lang="en-US" sz="1800" dirty="0"/>
              <a:t>Rayleigh scattering with multiple scattering tables.</a:t>
            </a:r>
          </a:p>
          <a:p>
            <a:pPr eaLnBrk="1" hangingPunct="1"/>
            <a:endParaRPr 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514"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Standard algorithm, augmentations</a:t>
            </a:r>
          </a:p>
        </p:txBody>
      </p:sp>
      <p:pic>
        <p:nvPicPr>
          <p:cNvPr id="64515"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1"/>
          <p:cNvSpPr txBox="1">
            <a:spLocks noChangeArrowheads="1"/>
          </p:cNvSpPr>
          <p:nvPr/>
        </p:nvSpPr>
        <p:spPr bwMode="auto">
          <a:xfrm>
            <a:off x="228600" y="1295400"/>
            <a:ext cx="806132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Deal with first problem, “black pixel assumption”</a:t>
            </a:r>
          </a:p>
          <a:p>
            <a:pPr eaLnBrk="1" hangingPunct="1"/>
            <a:endParaRPr lang="en-US" sz="1800" dirty="0"/>
          </a:p>
          <a:p>
            <a:pPr eaLnBrk="1" hangingPunct="1"/>
            <a:r>
              <a:rPr lang="en-US" sz="1800" dirty="0"/>
              <a:t>At least two options:</a:t>
            </a:r>
          </a:p>
          <a:p>
            <a:pPr eaLnBrk="1" hangingPunct="1"/>
            <a:r>
              <a:rPr lang="en-US" sz="1800" dirty="0"/>
              <a:t>	First move farther out (1100-2100 nm) where water</a:t>
            </a:r>
          </a:p>
          <a:p>
            <a:pPr eaLnBrk="1" hangingPunct="1"/>
            <a:r>
              <a:rPr lang="en-US" sz="1800" dirty="0"/>
              <a:t>	is truly black….often hear </a:t>
            </a:r>
            <a:r>
              <a:rPr lang="en-US" sz="1800" dirty="0"/>
              <a:t>Menghua</a:t>
            </a:r>
            <a:r>
              <a:rPr lang="en-US" sz="1800" dirty="0"/>
              <a:t> Wang talking about </a:t>
            </a:r>
          </a:p>
          <a:p>
            <a:pPr eaLnBrk="1" hangingPunct="1"/>
            <a:r>
              <a:rPr lang="en-US" sz="1800" dirty="0"/>
              <a:t>	this.</a:t>
            </a:r>
          </a:p>
          <a:p>
            <a:pPr eaLnBrk="1" hangingPunct="1"/>
            <a:endParaRPr lang="en-US" sz="1800" dirty="0"/>
          </a:p>
          <a:p>
            <a:pPr eaLnBrk="1" hangingPunct="1"/>
            <a:r>
              <a:rPr lang="en-US" sz="1800" dirty="0"/>
              <a:t>	Second, an iterative algorithm based on some water model</a:t>
            </a:r>
          </a:p>
          <a:p>
            <a:pPr eaLnBrk="1" hangingPunct="1"/>
            <a:r>
              <a:rPr lang="en-US" sz="1800" dirty="0"/>
              <a:t>	this is done now for </a:t>
            </a:r>
            <a:r>
              <a:rPr lang="en-US" sz="1800" dirty="0"/>
              <a:t>SeaWiFS</a:t>
            </a:r>
            <a:r>
              <a:rPr lang="en-US" sz="1800" dirty="0"/>
              <a:t> and MODIS…basically using some</a:t>
            </a:r>
          </a:p>
          <a:p>
            <a:pPr eaLnBrk="1" hangingPunct="1"/>
            <a:r>
              <a:rPr lang="en-US" sz="1800" dirty="0"/>
              <a:t>	form of the </a:t>
            </a:r>
            <a:r>
              <a:rPr lang="en-US" sz="1800" dirty="0"/>
              <a:t>Garver</a:t>
            </a:r>
            <a:r>
              <a:rPr lang="en-US" sz="1800" dirty="0"/>
              <a:t> Siegel model (GSM).  Here use first guess</a:t>
            </a:r>
          </a:p>
          <a:p>
            <a:pPr eaLnBrk="1" hangingPunct="1"/>
            <a:r>
              <a:rPr lang="en-US" sz="1800" dirty="0"/>
              <a:t>	(black pixel) to get guess of water optical properties, then use water</a:t>
            </a:r>
          </a:p>
          <a:p>
            <a:pPr eaLnBrk="1" hangingPunct="1"/>
            <a:r>
              <a:rPr lang="en-US" sz="1800" dirty="0"/>
              <a:t>	optical properties to get ρ(λ) for water….then do correction again..</a:t>
            </a:r>
          </a:p>
          <a:p>
            <a:pPr eaLnBrk="1" hangingPunct="1"/>
            <a:endParaRPr lang="en-US" sz="1800" dirty="0"/>
          </a:p>
          <a:p>
            <a:pPr eaLnBrk="1" hangingPunct="1"/>
            <a:r>
              <a:rPr lang="en-US" sz="1800" dirty="0"/>
              <a:t>	Jeremy covered this last week…</a:t>
            </a:r>
          </a:p>
          <a:p>
            <a:pPr eaLnBrk="1" hangingPunct="1"/>
            <a:endParaRPr 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562"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More advanced algorithms….some examples</a:t>
            </a:r>
          </a:p>
        </p:txBody>
      </p:sp>
      <p:sp>
        <p:nvSpPr>
          <p:cNvPr id="66563" name="Title 1"/>
          <p:cNvSpPr txBox="1">
            <a:spLocks/>
          </p:cNvSpPr>
          <p:nvPr/>
        </p:nvSpPr>
        <p:spPr bwMode="auto">
          <a:xfrm>
            <a:off x="381000" y="609600"/>
            <a:ext cx="830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Helvetica" charset="0"/>
              </a:rPr>
              <a:t>A class of more advanced atmospheric corrections is the coupled atmosphere-ocean model.</a:t>
            </a:r>
          </a:p>
          <a:p>
            <a:pPr eaLnBrk="1" hangingPunct="1"/>
            <a:endParaRPr lang="en-US" dirty="0">
              <a:latin typeface="Helvetica" charset="0"/>
            </a:endParaRPr>
          </a:p>
          <a:p>
            <a:pPr eaLnBrk="1" hangingPunct="1"/>
            <a:r>
              <a:rPr lang="en-US" dirty="0">
                <a:latin typeface="Helvetica" charset="0"/>
              </a:rPr>
              <a:t>Basic idea is to take L</a:t>
            </a:r>
            <a:r>
              <a:rPr lang="en-US" baseline="-25000" dirty="0">
                <a:latin typeface="Helvetica" charset="0"/>
              </a:rPr>
              <a:t>toa</a:t>
            </a:r>
            <a:r>
              <a:rPr lang="en-US" dirty="0">
                <a:latin typeface="Helvetica" charset="0"/>
              </a:rPr>
              <a:t> and try to simultaneously find atmosphere and ocean components.  In the end, requires models of ocean and models of atmosphere….basically vary inputs to ocean and atmosphere models until total matches measured total.</a:t>
            </a:r>
          </a:p>
          <a:p>
            <a:pPr eaLnBrk="1" hangingPunct="1"/>
            <a:endParaRPr lang="en-US" dirty="0">
              <a:latin typeface="Helvetica" charset="0"/>
            </a:endParaRPr>
          </a:p>
          <a:p>
            <a:pPr eaLnBrk="1" hangingPunct="1"/>
            <a:r>
              <a:rPr lang="en-US" dirty="0">
                <a:latin typeface="Helvetica" charset="0"/>
              </a:rPr>
              <a:t>Need to worry about multivalued results….among other issues.</a:t>
            </a:r>
          </a:p>
          <a:p>
            <a:pPr eaLnBrk="1" hangingPunct="1"/>
            <a:endParaRPr lang="en-US" sz="3000" dirty="0">
              <a:latin typeface="Helvetica" charset="0"/>
            </a:endParaRPr>
          </a:p>
          <a:p>
            <a:pPr eaLnBrk="1" hangingPunct="1"/>
            <a:endParaRPr lang="en-US" sz="3000" dirty="0">
              <a:latin typeface="Helvetica" charset="0"/>
            </a:endParaRPr>
          </a:p>
        </p:txBody>
      </p:sp>
      <p:pic>
        <p:nvPicPr>
          <p:cNvPr id="66564"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8610"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More advanced algorithms….some examples</a:t>
            </a:r>
          </a:p>
        </p:txBody>
      </p:sp>
      <p:pic>
        <p:nvPicPr>
          <p:cNvPr id="68611"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Box 1"/>
          <p:cNvSpPr txBox="1">
            <a:spLocks noChangeArrowheads="1"/>
          </p:cNvSpPr>
          <p:nvPr/>
        </p:nvSpPr>
        <p:spPr bwMode="auto">
          <a:xfrm>
            <a:off x="304800" y="762000"/>
            <a:ext cx="891063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Stamnes</a:t>
            </a:r>
            <a:r>
              <a:rPr lang="en-US" sz="1800" dirty="0"/>
              <a:t> et al. (Applied Optics, </a:t>
            </a:r>
            <a:r>
              <a:rPr lang="en-US" sz="1800" dirty="0"/>
              <a:t>pg</a:t>
            </a:r>
            <a:r>
              <a:rPr lang="en-US" sz="1800" dirty="0"/>
              <a:t> 939, 2003)</a:t>
            </a:r>
          </a:p>
          <a:p>
            <a:pPr eaLnBrk="1" hangingPunct="1"/>
            <a:endParaRPr lang="en-US" sz="1800" dirty="0"/>
          </a:p>
          <a:p>
            <a:pPr eaLnBrk="1" hangingPunct="1"/>
            <a:r>
              <a:rPr lang="en-US" sz="1800" dirty="0"/>
              <a:t>COA-DISORT: coupled ocean atmosphere – discrete ordinate </a:t>
            </a:r>
            <a:r>
              <a:rPr lang="en-US" sz="1800" dirty="0"/>
              <a:t>radiative</a:t>
            </a:r>
            <a:r>
              <a:rPr lang="en-US" sz="1800" dirty="0"/>
              <a:t> transfer</a:t>
            </a:r>
          </a:p>
          <a:p>
            <a:pPr eaLnBrk="1" hangingPunct="1"/>
            <a:endParaRPr lang="en-US" sz="1800" dirty="0"/>
          </a:p>
          <a:p>
            <a:pPr eaLnBrk="1" hangingPunct="1"/>
            <a:r>
              <a:rPr lang="en-US" sz="1800" dirty="0"/>
              <a:t>Divides atmosphere and ocean into two plane parallel slabs, which are separated into</a:t>
            </a:r>
          </a:p>
          <a:p>
            <a:pPr eaLnBrk="1" hangingPunct="1"/>
            <a:r>
              <a:rPr lang="en-US" sz="1800" dirty="0"/>
              <a:t>	enough layers to resolve any variations you want to put in</a:t>
            </a:r>
          </a:p>
          <a:p>
            <a:pPr eaLnBrk="1" hangingPunct="1"/>
            <a:endParaRPr lang="en-US" sz="1800" dirty="0"/>
          </a:p>
          <a:p>
            <a:pPr eaLnBrk="1" hangingPunct="1"/>
            <a:r>
              <a:rPr lang="en-US" sz="1800" dirty="0"/>
              <a:t>Interface is flat surface</a:t>
            </a:r>
          </a:p>
          <a:p>
            <a:pPr eaLnBrk="1" hangingPunct="1"/>
            <a:endParaRPr lang="en-US" sz="1800" dirty="0"/>
          </a:p>
          <a:p>
            <a:pPr eaLnBrk="1" hangingPunct="1"/>
            <a:r>
              <a:rPr lang="en-US" sz="1800" dirty="0"/>
              <a:t>Paper above uses </a:t>
            </a:r>
            <a:r>
              <a:rPr lang="en-US" sz="1800" dirty="0"/>
              <a:t>Shettle</a:t>
            </a:r>
            <a:r>
              <a:rPr lang="en-US" sz="1800" dirty="0"/>
              <a:t> and </a:t>
            </a:r>
            <a:r>
              <a:rPr lang="en-US" sz="1800" dirty="0"/>
              <a:t>Fenn</a:t>
            </a:r>
            <a:r>
              <a:rPr lang="en-US" sz="1800" dirty="0"/>
              <a:t> models or more complicated aerosol models</a:t>
            </a:r>
          </a:p>
          <a:p>
            <a:pPr eaLnBrk="1" hangingPunct="1"/>
            <a:endParaRPr lang="en-US" sz="1800" dirty="0"/>
          </a:p>
          <a:p>
            <a:pPr eaLnBrk="1" hangingPunct="1"/>
            <a:r>
              <a:rPr lang="en-US" sz="1800" dirty="0"/>
              <a:t>Use their own model for water properties.</a:t>
            </a:r>
          </a:p>
          <a:p>
            <a:pPr eaLnBrk="1" hangingPunct="1"/>
            <a:r>
              <a:rPr lang="en-US" sz="1800"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658"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More advanced algorithms….coupled models</a:t>
            </a:r>
          </a:p>
        </p:txBody>
      </p:sp>
      <p:pic>
        <p:nvPicPr>
          <p:cNvPr id="70659"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1" descr="Pages from Stamnes paper.pdf"/>
          <p:cNvPicPr>
            <a:picLocks noChangeAspect="1"/>
          </p:cNvPicPr>
          <p:nvPr/>
        </p:nvPicPr>
        <p:blipFill>
          <a:blip r:embed="rId4">
            <a:extLst>
              <a:ext uri="{28A0092B-C50C-407E-A947-70E740481C1C}">
                <a14:useLocalDpi xmlns:a14="http://schemas.microsoft.com/office/drawing/2010/main" val="0"/>
              </a:ext>
            </a:extLst>
          </a:blip>
          <a:srcRect l="120833" t="-3333" r="-71034" b="57407"/>
          <a:stretch>
            <a:fillRect/>
          </a:stretch>
        </p:blipFill>
        <p:spPr bwMode="auto">
          <a:xfrm>
            <a:off x="3200400" y="762000"/>
            <a:ext cx="261143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2" descr="Pages from Stamnes paper.pdf"/>
          <p:cNvPicPr>
            <a:picLocks noChangeAspect="1"/>
          </p:cNvPicPr>
          <p:nvPr/>
        </p:nvPicPr>
        <p:blipFill>
          <a:blip r:embed="rId5">
            <a:extLst>
              <a:ext uri="{28A0092B-C50C-407E-A947-70E740481C1C}">
                <a14:useLocalDpi xmlns:a14="http://schemas.microsoft.com/office/drawing/2010/main" val="0"/>
              </a:ext>
            </a:extLst>
          </a:blip>
          <a:srcRect l="50043" t="2592" r="4797" b="55000"/>
          <a:stretch>
            <a:fillRect/>
          </a:stretch>
        </p:blipFill>
        <p:spPr bwMode="auto">
          <a:xfrm>
            <a:off x="1676400" y="228600"/>
            <a:ext cx="4953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706"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More advanced algorithms….some examples</a:t>
            </a:r>
          </a:p>
        </p:txBody>
      </p:sp>
      <p:pic>
        <p:nvPicPr>
          <p:cNvPr id="72707"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1"/>
          <p:cNvSpPr txBox="1">
            <a:spLocks noChangeArrowheads="1"/>
          </p:cNvSpPr>
          <p:nvPr/>
        </p:nvSpPr>
        <p:spPr bwMode="auto">
          <a:xfrm>
            <a:off x="1143000" y="647700"/>
            <a:ext cx="78581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So much for balanced view….honestly many coupled models out there, but </a:t>
            </a:r>
          </a:p>
          <a:p>
            <a:pPr eaLnBrk="1" hangingPunct="1"/>
            <a:r>
              <a:rPr lang="en-US" sz="1800" dirty="0"/>
              <a:t>here are two more examples;</a:t>
            </a:r>
          </a:p>
          <a:p>
            <a:pPr eaLnBrk="1" hangingPunct="1"/>
            <a:endParaRPr lang="en-US" sz="1800" dirty="0"/>
          </a:p>
          <a:p>
            <a:pPr eaLnBrk="1" hangingPunct="1"/>
            <a:r>
              <a:rPr lang="en-US" sz="1800" dirty="0"/>
              <a:t>Spectral Optimization Model (SOA, </a:t>
            </a:r>
            <a:r>
              <a:rPr lang="en-US" sz="1800" dirty="0"/>
              <a:t>Kuchinke</a:t>
            </a:r>
            <a:r>
              <a:rPr lang="en-US" sz="1800" dirty="0"/>
              <a:t> et al. 2009, </a:t>
            </a:r>
            <a:r>
              <a:rPr lang="en-US" sz="1800" dirty="0"/>
              <a:t>RSE,pg</a:t>
            </a:r>
            <a:r>
              <a:rPr lang="en-US" sz="1800" dirty="0"/>
              <a:t> 610)</a:t>
            </a:r>
          </a:p>
          <a:p>
            <a:pPr eaLnBrk="1" hangingPunct="1"/>
            <a:endParaRPr lang="en-US" sz="1800" dirty="0"/>
          </a:p>
          <a:p>
            <a:pPr eaLnBrk="1" hangingPunct="1"/>
            <a:r>
              <a:rPr lang="en-US" sz="1800" dirty="0"/>
              <a:t>Atmospheric model:  72 input aerosol models, including absorption.</a:t>
            </a:r>
          </a:p>
          <a:p>
            <a:pPr eaLnBrk="1" hangingPunct="1"/>
            <a:endParaRPr lang="en-US" sz="1800" dirty="0"/>
          </a:p>
          <a:p>
            <a:pPr eaLnBrk="1" hangingPunct="1"/>
            <a:r>
              <a:rPr lang="en-US" sz="1800" dirty="0"/>
              <a:t>Water model: choose a*</a:t>
            </a:r>
            <a:r>
              <a:rPr lang="en-US" sz="1800" baseline="-25000" dirty="0"/>
              <a:t>ph</a:t>
            </a:r>
            <a:r>
              <a:rPr lang="en-US" sz="1800" dirty="0"/>
              <a:t>, </a:t>
            </a:r>
            <a:r>
              <a:rPr lang="en-US" sz="1800" dirty="0"/>
              <a:t>S</a:t>
            </a:r>
            <a:r>
              <a:rPr lang="en-US" sz="1800" baseline="-25000" dirty="0"/>
              <a:t>cdm</a:t>
            </a:r>
            <a:r>
              <a:rPr lang="en-US" sz="1800" dirty="0"/>
              <a:t>, and </a:t>
            </a:r>
            <a:r>
              <a:rPr lang="en-US" sz="1800" dirty="0"/>
              <a:t>η</a:t>
            </a:r>
            <a:r>
              <a:rPr lang="en-US" sz="1800" dirty="0"/>
              <a:t> before hand.</a:t>
            </a:r>
          </a:p>
          <a:p>
            <a:pPr eaLnBrk="1" hangingPunct="1"/>
            <a:endParaRPr lang="en-US" sz="1800" dirty="0"/>
          </a:p>
          <a:p>
            <a:pPr eaLnBrk="1" hangingPunct="1"/>
            <a:r>
              <a:rPr lang="en-US" sz="1800" dirty="0"/>
              <a:t>a</a:t>
            </a:r>
            <a:r>
              <a:rPr lang="en-US" sz="1800" baseline="-25000" dirty="0"/>
              <a:t>ph</a:t>
            </a:r>
            <a:r>
              <a:rPr lang="en-US" sz="1800" dirty="0"/>
              <a:t>(λ) = C a*</a:t>
            </a:r>
            <a:r>
              <a:rPr lang="en-US" sz="1800" baseline="-25000" dirty="0"/>
              <a:t>ph</a:t>
            </a:r>
            <a:r>
              <a:rPr lang="en-US" sz="1800" dirty="0"/>
              <a:t> (λ)</a:t>
            </a:r>
          </a:p>
          <a:p>
            <a:pPr eaLnBrk="1" hangingPunct="1"/>
            <a:r>
              <a:rPr lang="en-US" sz="1800" dirty="0"/>
              <a:t>a</a:t>
            </a:r>
            <a:r>
              <a:rPr lang="en-US" sz="1800" baseline="-25000" dirty="0"/>
              <a:t>cdm</a:t>
            </a:r>
            <a:r>
              <a:rPr lang="en-US" sz="1800" dirty="0"/>
              <a:t>(λ)= </a:t>
            </a:r>
            <a:r>
              <a:rPr lang="en-US" sz="1800" dirty="0"/>
              <a:t>a</a:t>
            </a:r>
            <a:r>
              <a:rPr lang="en-US" sz="1800" baseline="-25000" dirty="0"/>
              <a:t>cdm</a:t>
            </a:r>
            <a:r>
              <a:rPr lang="en-US" sz="1800" dirty="0"/>
              <a:t>(443) </a:t>
            </a:r>
            <a:r>
              <a:rPr lang="en-US" sz="1800" dirty="0"/>
              <a:t>exp</a:t>
            </a:r>
            <a:r>
              <a:rPr lang="en-US" sz="1800" dirty="0"/>
              <a:t>(-</a:t>
            </a:r>
            <a:r>
              <a:rPr lang="en-US" sz="1800" dirty="0"/>
              <a:t>S</a:t>
            </a:r>
            <a:r>
              <a:rPr lang="en-US" sz="1800" baseline="-25000" dirty="0"/>
              <a:t>cdm</a:t>
            </a:r>
            <a:r>
              <a:rPr lang="en-US" sz="1800" dirty="0"/>
              <a:t>(λ-443)</a:t>
            </a:r>
          </a:p>
          <a:p>
            <a:pPr eaLnBrk="1" hangingPunct="1"/>
            <a:r>
              <a:rPr lang="en-US" sz="1800" dirty="0"/>
              <a:t>b</a:t>
            </a:r>
            <a:r>
              <a:rPr lang="en-US" sz="1800" baseline="-25000" dirty="0"/>
              <a:t>bp</a:t>
            </a:r>
            <a:r>
              <a:rPr lang="en-US" sz="1800" dirty="0"/>
              <a:t>(λ) = </a:t>
            </a:r>
            <a:r>
              <a:rPr lang="en-US" sz="1800" dirty="0"/>
              <a:t>b</a:t>
            </a:r>
            <a:r>
              <a:rPr lang="en-US" sz="1800" baseline="-25000" dirty="0"/>
              <a:t>pb</a:t>
            </a:r>
            <a:r>
              <a:rPr lang="en-US" sz="1800" dirty="0"/>
              <a:t>(443) (443/λ)</a:t>
            </a:r>
            <a:r>
              <a:rPr lang="en-US" sz="1800" baseline="30000" dirty="0"/>
              <a:t>η</a:t>
            </a:r>
            <a:endParaRPr lang="en-US" sz="1800" baseline="30000" dirty="0"/>
          </a:p>
          <a:p>
            <a:pPr eaLnBrk="1" hangingPunct="1"/>
            <a:endParaRPr lang="en-US" sz="1800" dirty="0"/>
          </a:p>
          <a:p>
            <a:pPr eaLnBrk="1" hangingPunct="1"/>
            <a:endParaRPr lang="en-US" sz="1800" dirty="0"/>
          </a:p>
          <a:p>
            <a:pPr eaLnBrk="1" hangingPunct="1"/>
            <a:r>
              <a:rPr lang="en-US" sz="1800" dirty="0"/>
              <a:t>So water model can be represented as:</a:t>
            </a:r>
          </a:p>
          <a:p>
            <a:pPr eaLnBrk="1" hangingPunct="1"/>
            <a:endParaRPr lang="en-US" sz="1800" dirty="0"/>
          </a:p>
          <a:p>
            <a:pPr eaLnBrk="1" hangingPunct="1"/>
            <a:r>
              <a:rPr lang="el-GR" sz="1800" dirty="0"/>
              <a:t>ρ</a:t>
            </a:r>
            <a:r>
              <a:rPr lang="en-US" sz="1800" baseline="-25000" dirty="0"/>
              <a:t>w</a:t>
            </a:r>
            <a:r>
              <a:rPr lang="en-US" sz="1800" dirty="0"/>
              <a:t>(λ) = ρ</a:t>
            </a:r>
            <a:r>
              <a:rPr lang="en-US" sz="1800" baseline="-25000" dirty="0"/>
              <a:t>w</a:t>
            </a:r>
            <a:r>
              <a:rPr lang="en-US" sz="1800" dirty="0"/>
              <a:t>(λ, C, </a:t>
            </a:r>
            <a:r>
              <a:rPr lang="en-US" sz="1800" dirty="0"/>
              <a:t>a</a:t>
            </a:r>
            <a:r>
              <a:rPr lang="en-US" sz="1800" baseline="-25000" dirty="0"/>
              <a:t>cdm</a:t>
            </a:r>
            <a:r>
              <a:rPr lang="en-US" sz="1800" dirty="0"/>
              <a:t>, </a:t>
            </a:r>
            <a:r>
              <a:rPr lang="en-US" sz="1800" dirty="0"/>
              <a:t>b</a:t>
            </a:r>
            <a:r>
              <a:rPr lang="en-US" sz="1800" baseline="-25000" dirty="0"/>
              <a:t>bp</a:t>
            </a:r>
            <a:r>
              <a:rPr lang="en-US" sz="1800" dirty="0"/>
              <a:t>)</a:t>
            </a:r>
          </a:p>
        </p:txBody>
      </p:sp>
      <p:sp>
        <p:nvSpPr>
          <p:cNvPr id="72709" name="TextBox 9"/>
          <p:cNvSpPr txBox="1">
            <a:spLocks noChangeArrowheads="1"/>
          </p:cNvSpPr>
          <p:nvPr/>
        </p:nvSpPr>
        <p:spPr bwMode="auto">
          <a:xfrm>
            <a:off x="304800" y="5562600"/>
            <a:ext cx="7661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Vary these parameters until the remote sensing signal matches the model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4754"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More advanced algorithms….SMA</a:t>
            </a:r>
          </a:p>
        </p:txBody>
      </p:sp>
      <p:pic>
        <p:nvPicPr>
          <p:cNvPr id="74755"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1"/>
          <p:cNvSpPr txBox="1">
            <a:spLocks noChangeArrowheads="1"/>
          </p:cNvSpPr>
          <p:nvPr/>
        </p:nvSpPr>
        <p:spPr bwMode="auto">
          <a:xfrm>
            <a:off x="152400" y="685800"/>
            <a:ext cx="87884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Spectral Matching Algorithm: tuned for specific </a:t>
            </a:r>
            <a:r>
              <a:rPr lang="en-US" sz="1800" dirty="0" smtClean="0"/>
              <a:t>aerosols, </a:t>
            </a:r>
            <a:r>
              <a:rPr lang="en-US" sz="1800" dirty="0"/>
              <a:t>for example dust.  </a:t>
            </a:r>
          </a:p>
          <a:p>
            <a:pPr eaLnBrk="1" hangingPunct="1"/>
            <a:r>
              <a:rPr lang="en-US" sz="1800" dirty="0"/>
              <a:t>Banzon</a:t>
            </a:r>
            <a:r>
              <a:rPr lang="en-US" sz="1800" dirty="0"/>
              <a:t> et al (RSE, </a:t>
            </a:r>
            <a:r>
              <a:rPr lang="en-US" sz="1800" dirty="0"/>
              <a:t>pg</a:t>
            </a:r>
            <a:r>
              <a:rPr lang="en-US" sz="1800" dirty="0"/>
              <a:t> 2689, 2009)</a:t>
            </a:r>
          </a:p>
          <a:p>
            <a:pPr eaLnBrk="1" hangingPunct="1"/>
            <a:endParaRPr lang="en-US" sz="1800" dirty="0"/>
          </a:p>
          <a:p>
            <a:pPr eaLnBrk="1" hangingPunct="1"/>
            <a:r>
              <a:rPr lang="en-US" sz="1800" dirty="0"/>
              <a:t>SMA uses aerosol models characterized by </a:t>
            </a:r>
            <a:r>
              <a:rPr lang="en-US" sz="1800" dirty="0"/>
              <a:t>ω</a:t>
            </a:r>
            <a:r>
              <a:rPr lang="en-US" sz="1800" baseline="-25000" dirty="0"/>
              <a:t>o</a:t>
            </a:r>
            <a:r>
              <a:rPr lang="en-US" sz="1800" dirty="0"/>
              <a:t> and P</a:t>
            </a:r>
            <a:r>
              <a:rPr lang="en-US" sz="1800" baseline="-25000" dirty="0"/>
              <a:t>a</a:t>
            </a:r>
            <a:r>
              <a:rPr lang="en-US" sz="1800" dirty="0"/>
              <a:t>(</a:t>
            </a:r>
            <a:r>
              <a:rPr lang="en-US" sz="1800" dirty="0"/>
              <a:t>θ</a:t>
            </a:r>
            <a:r>
              <a:rPr lang="en-US" sz="1800" dirty="0"/>
              <a:t>).  And then uses</a:t>
            </a:r>
          </a:p>
          <a:p>
            <a:pPr eaLnBrk="1" hangingPunct="1"/>
            <a:r>
              <a:rPr lang="en-US" sz="1800" dirty="0"/>
              <a:t>a water model based on Chl and particle backscattering, </a:t>
            </a:r>
            <a:r>
              <a:rPr lang="en-US" sz="1800" dirty="0"/>
              <a:t>b</a:t>
            </a:r>
            <a:r>
              <a:rPr lang="en-US" sz="1800" baseline="30000" dirty="0"/>
              <a:t>o</a:t>
            </a:r>
            <a:r>
              <a:rPr lang="en-US" sz="1800" dirty="0"/>
              <a:t>.</a:t>
            </a:r>
          </a:p>
          <a:p>
            <a:pPr eaLnBrk="1" hangingPunct="1"/>
            <a:endParaRPr lang="en-US" sz="1800" dirty="0"/>
          </a:p>
          <a:p>
            <a:pPr eaLnBrk="1" hangingPunct="1"/>
            <a:r>
              <a:rPr lang="en-US" sz="1800" dirty="0"/>
              <a:t>Keeps varying these parameters until spectrum is matched within a certain value.</a:t>
            </a:r>
          </a:p>
          <a:p>
            <a:pPr eaLnBrk="1" hangingPunct="1"/>
            <a:endParaRPr lang="en-US" sz="1800" dirty="0"/>
          </a:p>
          <a:p>
            <a:pPr eaLnBrk="1" hangingPunct="1"/>
            <a:endParaRPr lang="en-US" sz="1800" dirty="0"/>
          </a:p>
          <a:p>
            <a:pPr eaLnBrk="1" hangingPunct="1"/>
            <a:r>
              <a:rPr lang="en-US" sz="1800" dirty="0"/>
              <a:t>Works really well in Dust, when dust is dominant, but standard model works better in </a:t>
            </a:r>
          </a:p>
          <a:p>
            <a:pPr eaLnBrk="1" hangingPunct="1"/>
            <a:r>
              <a:rPr lang="en-US" sz="1800" dirty="0"/>
              <a:t>general case….</a:t>
            </a:r>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6802" name="TextBox 5"/>
          <p:cNvSpPr txBox="1">
            <a:spLocks noChangeArrowheads="1"/>
          </p:cNvSpPr>
          <p:nvPr/>
        </p:nvSpPr>
        <p:spPr bwMode="auto">
          <a:xfrm>
            <a:off x="228600" y="152400"/>
            <a:ext cx="7315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More advanced algorithms….future algorithms</a:t>
            </a:r>
          </a:p>
          <a:p>
            <a:pPr eaLnBrk="1" hangingPunct="1"/>
            <a:endParaRPr lang="en-US" sz="1400" b="1" dirty="0">
              <a:solidFill>
                <a:srgbClr val="7F7F7F"/>
              </a:solidFill>
              <a:latin typeface="Helvetica" charset="0"/>
            </a:endParaRPr>
          </a:p>
          <a:p>
            <a:pPr eaLnBrk="1" hangingPunct="1"/>
            <a:endParaRPr lang="en-US" sz="1400" b="1" dirty="0">
              <a:solidFill>
                <a:srgbClr val="7F7F7F"/>
              </a:solidFill>
              <a:latin typeface="Helvetica" charset="0"/>
            </a:endParaRPr>
          </a:p>
        </p:txBody>
      </p:sp>
      <p:pic>
        <p:nvPicPr>
          <p:cNvPr id="76803"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1"/>
          <p:cNvSpPr txBox="1">
            <a:spLocks noChangeArrowheads="1"/>
          </p:cNvSpPr>
          <p:nvPr/>
        </p:nvSpPr>
        <p:spPr bwMode="auto">
          <a:xfrm>
            <a:off x="457200" y="990600"/>
            <a:ext cx="79089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Standard algorithms work very well in case I and non-absorbing aerosols.  </a:t>
            </a:r>
          </a:p>
          <a:p>
            <a:pPr eaLnBrk="1" hangingPunct="1"/>
            <a:endParaRPr lang="en-US" sz="1800" dirty="0"/>
          </a:p>
          <a:p>
            <a:pPr eaLnBrk="1" hangingPunct="1"/>
            <a:r>
              <a:rPr lang="en-US" sz="1800" dirty="0"/>
              <a:t>Need improvement in Case II and absorbing aerosols</a:t>
            </a:r>
          </a:p>
          <a:p>
            <a:pPr eaLnBrk="1" hangingPunct="1"/>
            <a:endParaRPr lang="en-US" sz="1800" dirty="0"/>
          </a:p>
          <a:p>
            <a:pPr eaLnBrk="1" hangingPunct="1"/>
            <a:r>
              <a:rPr lang="en-US" sz="1800" dirty="0"/>
              <a:t>Coupled models depend on accurate model of water reflectance and </a:t>
            </a:r>
          </a:p>
          <a:p>
            <a:pPr eaLnBrk="1" hangingPunct="1"/>
            <a:r>
              <a:rPr lang="en-US" sz="1800" dirty="0"/>
              <a:t>Atmosphere….really depend on models.</a:t>
            </a:r>
          </a:p>
          <a:p>
            <a:pPr eaLnBrk="1" hangingPunct="1"/>
            <a:endParaRPr lang="en-US" sz="1800" dirty="0"/>
          </a:p>
          <a:p>
            <a:pPr eaLnBrk="1" hangingPunct="1"/>
            <a:r>
              <a:rPr lang="en-US" sz="1800" dirty="0"/>
              <a:t>Future will bring (hopefully) coupled Ocean color and </a:t>
            </a:r>
            <a:r>
              <a:rPr lang="en-US" sz="1800" dirty="0"/>
              <a:t>lidar</a:t>
            </a:r>
            <a:r>
              <a:rPr lang="en-US" sz="1800" dirty="0"/>
              <a:t> systems so </a:t>
            </a:r>
          </a:p>
          <a:p>
            <a:pPr eaLnBrk="1" hangingPunct="1"/>
            <a:r>
              <a:rPr lang="en-US" sz="1800" dirty="0"/>
              <a:t>vertical distribution can be figured out, important for absorbing aerosols…</a:t>
            </a:r>
          </a:p>
          <a:p>
            <a:pPr eaLnBrk="1" hangingPunct="1"/>
            <a:endParaRPr lang="en-US" sz="1800" dirty="0"/>
          </a:p>
          <a:p>
            <a:pPr eaLnBrk="1" hangingPunct="1"/>
            <a:r>
              <a:rPr lang="en-US" sz="1800" dirty="0"/>
              <a:t>Channels in the infrared for better “black” pixel</a:t>
            </a:r>
          </a:p>
          <a:p>
            <a:pPr eaLnBrk="1" hangingPunct="1"/>
            <a:endParaRPr lang="en-US" sz="1800" dirty="0"/>
          </a:p>
          <a:p>
            <a:pPr eaLnBrk="1" hangingPunct="1"/>
            <a:r>
              <a:rPr lang="en-US" sz="1800" dirty="0"/>
              <a:t>Channels in UV (for coastal waters, also black) to constrain the blue side….</a:t>
            </a:r>
          </a:p>
          <a:p>
            <a:pPr eaLnBrk="1" hangingPunct="1"/>
            <a:endParaRPr lang="en-US"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8850" name="TextBox 5"/>
          <p:cNvSpPr txBox="1">
            <a:spLocks noChangeArrowheads="1"/>
          </p:cNvSpPr>
          <p:nvPr/>
        </p:nvSpPr>
        <p:spPr bwMode="auto">
          <a:xfrm>
            <a:off x="228600" y="152400"/>
            <a:ext cx="7315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Adjacency effect</a:t>
            </a:r>
          </a:p>
          <a:p>
            <a:pPr eaLnBrk="1" hangingPunct="1"/>
            <a:endParaRPr lang="en-US" sz="1400" b="1" dirty="0">
              <a:solidFill>
                <a:srgbClr val="7F7F7F"/>
              </a:solidFill>
              <a:latin typeface="Helvetica" charset="0"/>
            </a:endParaRPr>
          </a:p>
          <a:p>
            <a:pPr eaLnBrk="1" hangingPunct="1"/>
            <a:endParaRPr lang="en-US" sz="1400" b="1" dirty="0">
              <a:solidFill>
                <a:srgbClr val="7F7F7F"/>
              </a:solidFill>
              <a:latin typeface="Helvetica" charset="0"/>
            </a:endParaRPr>
          </a:p>
        </p:txBody>
      </p:sp>
      <p:pic>
        <p:nvPicPr>
          <p:cNvPr id="78851"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1"/>
          <p:cNvSpPr txBox="1">
            <a:spLocks noChangeArrowheads="1"/>
          </p:cNvSpPr>
          <p:nvPr/>
        </p:nvSpPr>
        <p:spPr bwMode="auto">
          <a:xfrm>
            <a:off x="457200" y="685800"/>
            <a:ext cx="811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Adjacency effect is basically the effect a bright object (cloud, land, </a:t>
            </a:r>
            <a:r>
              <a:rPr lang="en-US" sz="1800" dirty="0"/>
              <a:t>etc</a:t>
            </a:r>
            <a:r>
              <a:rPr lang="en-US" sz="1800" dirty="0"/>
              <a:t>) has on</a:t>
            </a:r>
          </a:p>
          <a:p>
            <a:pPr eaLnBrk="1" hangingPunct="1"/>
            <a:r>
              <a:rPr lang="en-US" sz="1800" dirty="0"/>
              <a:t>neighboring pixels.  Can be </a:t>
            </a:r>
            <a:r>
              <a:rPr lang="en-US" sz="1800" dirty="0" smtClean="0"/>
              <a:t>characterized </a:t>
            </a:r>
            <a:r>
              <a:rPr lang="en-US" sz="1800" dirty="0"/>
              <a:t>by the Point Spread Function:</a:t>
            </a:r>
          </a:p>
        </p:txBody>
      </p:sp>
      <p:sp>
        <p:nvSpPr>
          <p:cNvPr id="78853" name="Picture 2" descr="Pages from meister_psf_2005.pdf"/>
          <p:cNvSpPr>
            <a:spLocks noChangeAspect="1"/>
          </p:cNvSpPr>
          <p:nvPr/>
        </p:nvSpPr>
        <p:spPr bwMode="auto">
          <a:xfrm>
            <a:off x="2057400" y="1676400"/>
            <a:ext cx="53340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8854" name="TextBox 3"/>
          <p:cNvSpPr txBox="1">
            <a:spLocks noChangeArrowheads="1"/>
          </p:cNvSpPr>
          <p:nvPr/>
        </p:nvSpPr>
        <p:spPr bwMode="auto">
          <a:xfrm>
            <a:off x="436563" y="3086100"/>
            <a:ext cx="15065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Meister et al.</a:t>
            </a:r>
          </a:p>
          <a:p>
            <a:pPr eaLnBrk="1" hangingPunct="1"/>
            <a:r>
              <a:rPr lang="en-US" sz="1800" dirty="0"/>
              <a:t>2005</a:t>
            </a:r>
          </a:p>
        </p:txBody>
      </p:sp>
      <p:sp>
        <p:nvSpPr>
          <p:cNvPr id="78855" name="Picture 1" descr="Pages from meister_psf_2005.pdf"/>
          <p:cNvSpPr>
            <a:spLocks noChangeAspect="1"/>
          </p:cNvSpPr>
          <p:nvPr/>
        </p:nvSpPr>
        <p:spPr bwMode="auto">
          <a:xfrm>
            <a:off x="2133600" y="1447800"/>
            <a:ext cx="55626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2" name="Picture 1" descr="Pages from meister_psf_2005.pdf"/>
          <p:cNvPicPr>
            <a:picLocks noChangeAspect="1"/>
          </p:cNvPicPr>
          <p:nvPr/>
        </p:nvPicPr>
        <p:blipFill rotWithShape="1">
          <a:blip r:embed="rId4">
            <a:extLst>
              <a:ext uri="{28A0092B-C50C-407E-A947-70E740481C1C}">
                <a14:useLocalDpi xmlns:a14="http://schemas.microsoft.com/office/drawing/2010/main" val="0"/>
              </a:ext>
            </a:extLst>
          </a:blip>
          <a:srcRect l="8507" t="57468" r="51934" b="16516"/>
          <a:stretch/>
        </p:blipFill>
        <p:spPr>
          <a:xfrm>
            <a:off x="1905000" y="1447800"/>
            <a:ext cx="5181600" cy="44097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898" name="TextBox 5"/>
          <p:cNvSpPr txBox="1">
            <a:spLocks noChangeArrowheads="1"/>
          </p:cNvSpPr>
          <p:nvPr/>
        </p:nvSpPr>
        <p:spPr bwMode="auto">
          <a:xfrm>
            <a:off x="228600" y="152400"/>
            <a:ext cx="7315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Adjacency effect</a:t>
            </a:r>
          </a:p>
          <a:p>
            <a:pPr eaLnBrk="1" hangingPunct="1"/>
            <a:endParaRPr lang="en-US" sz="1400" b="1" dirty="0">
              <a:solidFill>
                <a:srgbClr val="7F7F7F"/>
              </a:solidFill>
              <a:latin typeface="Helvetica" charset="0"/>
            </a:endParaRPr>
          </a:p>
          <a:p>
            <a:pPr eaLnBrk="1" hangingPunct="1"/>
            <a:endParaRPr lang="en-US" sz="1400" b="1" dirty="0">
              <a:solidFill>
                <a:srgbClr val="7F7F7F"/>
              </a:solidFill>
              <a:latin typeface="Helvetica" charset="0"/>
            </a:endParaRPr>
          </a:p>
        </p:txBody>
      </p:sp>
      <p:pic>
        <p:nvPicPr>
          <p:cNvPr id="80899"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Box 1"/>
          <p:cNvSpPr txBox="1">
            <a:spLocks noChangeArrowheads="1"/>
          </p:cNvSpPr>
          <p:nvPr/>
        </p:nvSpPr>
        <p:spPr bwMode="auto">
          <a:xfrm>
            <a:off x="457200" y="685800"/>
            <a:ext cx="8805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Effect of small (3 x 3 pixel cloud), as this is TOA effect, 1% is a large problem.</a:t>
            </a:r>
          </a:p>
          <a:p>
            <a:pPr eaLnBrk="1" hangingPunct="1"/>
            <a:r>
              <a:rPr lang="en-US" sz="1800" dirty="0"/>
              <a:t>I think for MODIS, OBPG applies 5x7 cloud mask(?), but limits work in coastal water.</a:t>
            </a:r>
          </a:p>
        </p:txBody>
      </p:sp>
      <p:sp>
        <p:nvSpPr>
          <p:cNvPr id="80901" name="TextBox 3"/>
          <p:cNvSpPr txBox="1">
            <a:spLocks noChangeArrowheads="1"/>
          </p:cNvSpPr>
          <p:nvPr/>
        </p:nvSpPr>
        <p:spPr bwMode="auto">
          <a:xfrm>
            <a:off x="436563" y="3086100"/>
            <a:ext cx="15065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Meister et al.</a:t>
            </a:r>
          </a:p>
          <a:p>
            <a:pPr eaLnBrk="1" hangingPunct="1"/>
            <a:r>
              <a:rPr lang="en-US" sz="1800" dirty="0"/>
              <a:t>2005</a:t>
            </a:r>
          </a:p>
        </p:txBody>
      </p:sp>
      <p:sp>
        <p:nvSpPr>
          <p:cNvPr id="80902" name="Picture 5" descr="Pages from meister_psf_2005-2.pdf"/>
          <p:cNvSpPr>
            <a:spLocks noChangeAspect="1"/>
          </p:cNvSpPr>
          <p:nvPr/>
        </p:nvSpPr>
        <p:spPr bwMode="auto">
          <a:xfrm>
            <a:off x="2667000" y="1600200"/>
            <a:ext cx="54864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0903" name="Picture 1" descr="Pages from meister_psf_2005-2.pdf"/>
          <p:cNvSpPr>
            <a:spLocks noChangeAspect="1"/>
          </p:cNvSpPr>
          <p:nvPr/>
        </p:nvSpPr>
        <p:spPr bwMode="auto">
          <a:xfrm>
            <a:off x="1981200" y="1600200"/>
            <a:ext cx="5943600"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2" name="Picture 1" descr="Pages from meister_psf_2005-2.pdf"/>
          <p:cNvPicPr>
            <a:picLocks noChangeAspect="1"/>
          </p:cNvPicPr>
          <p:nvPr/>
        </p:nvPicPr>
        <p:blipFill rotWithShape="1">
          <a:blip r:embed="rId4">
            <a:extLst>
              <a:ext uri="{28A0092B-C50C-407E-A947-70E740481C1C}">
                <a14:useLocalDpi xmlns:a14="http://schemas.microsoft.com/office/drawing/2010/main" val="0"/>
              </a:ext>
            </a:extLst>
          </a:blip>
          <a:srcRect l="8127" t="48209" r="52314" b="24894"/>
          <a:stretch/>
        </p:blipFill>
        <p:spPr>
          <a:xfrm>
            <a:off x="1981200" y="1295400"/>
            <a:ext cx="5791200" cy="509561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482"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Introduction</a:t>
            </a:r>
          </a:p>
        </p:txBody>
      </p:sp>
      <p:sp>
        <p:nvSpPr>
          <p:cNvPr id="20483" name="Title 1"/>
          <p:cNvSpPr txBox="1">
            <a:spLocks/>
          </p:cNvSpPr>
          <p:nvPr/>
        </p:nvSpPr>
        <p:spPr bwMode="auto">
          <a:xfrm>
            <a:off x="152400" y="4572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dirty="0">
                <a:latin typeface="Helvetica" charset="0"/>
              </a:rPr>
              <a:t>What does a satellite see from space?</a:t>
            </a:r>
          </a:p>
        </p:txBody>
      </p:sp>
      <p:pic>
        <p:nvPicPr>
          <p:cNvPr id="20484"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cz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19200"/>
            <a:ext cx="5334000"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1"/>
          <p:cNvSpPr txBox="1">
            <a:spLocks noChangeArrowheads="1"/>
          </p:cNvSpPr>
          <p:nvPr/>
        </p:nvSpPr>
        <p:spPr bwMode="auto">
          <a:xfrm>
            <a:off x="228600" y="5562600"/>
            <a:ext cx="8302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Note this is where the rule of thumb statement: 10% accuracy requires 1% TOA</a:t>
            </a:r>
          </a:p>
          <a:p>
            <a:pPr eaLnBrk="1" hangingPunct="1"/>
            <a:r>
              <a:rPr lang="en-US" sz="1800" dirty="0"/>
              <a:t>		comes from, 90% of signal is atmosphere.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946" name="TextBox 5"/>
          <p:cNvSpPr txBox="1">
            <a:spLocks noChangeArrowheads="1"/>
          </p:cNvSpPr>
          <p:nvPr/>
        </p:nvSpPr>
        <p:spPr bwMode="auto">
          <a:xfrm>
            <a:off x="228600" y="152400"/>
            <a:ext cx="7315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Conclusion</a:t>
            </a:r>
          </a:p>
          <a:p>
            <a:pPr eaLnBrk="1" hangingPunct="1"/>
            <a:endParaRPr lang="en-US" sz="1400" b="1" dirty="0">
              <a:solidFill>
                <a:srgbClr val="7F7F7F"/>
              </a:solidFill>
              <a:latin typeface="Helvetica" charset="0"/>
            </a:endParaRPr>
          </a:p>
          <a:p>
            <a:pPr eaLnBrk="1" hangingPunct="1"/>
            <a:endParaRPr lang="en-US" sz="1400" b="1" dirty="0">
              <a:solidFill>
                <a:srgbClr val="7F7F7F"/>
              </a:solidFill>
              <a:latin typeface="Helvetica" charset="0"/>
            </a:endParaRPr>
          </a:p>
        </p:txBody>
      </p:sp>
      <p:pic>
        <p:nvPicPr>
          <p:cNvPr id="82947" name="Picture 13" descr="foo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Picture 5" descr="Pages from meister_psf_2005-2.pdf"/>
          <p:cNvSpPr>
            <a:spLocks noChangeAspect="1"/>
          </p:cNvSpPr>
          <p:nvPr/>
        </p:nvSpPr>
        <p:spPr bwMode="auto">
          <a:xfrm>
            <a:off x="2667000" y="1600200"/>
            <a:ext cx="54864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2949" name="Picture 1" descr="Pages from meister_psf_2005-2.pdf"/>
          <p:cNvSpPr>
            <a:spLocks noChangeAspect="1"/>
          </p:cNvSpPr>
          <p:nvPr/>
        </p:nvSpPr>
        <p:spPr bwMode="auto">
          <a:xfrm>
            <a:off x="1981200" y="1600200"/>
            <a:ext cx="5943600"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2950" name="TextBox 2"/>
          <p:cNvSpPr txBox="1">
            <a:spLocks noChangeArrowheads="1"/>
          </p:cNvSpPr>
          <p:nvPr/>
        </p:nvSpPr>
        <p:spPr bwMode="auto">
          <a:xfrm>
            <a:off x="381000" y="1066800"/>
            <a:ext cx="84026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Standard model works well in Case 1 waters, without absorbing aerosols</a:t>
            </a:r>
          </a:p>
          <a:p>
            <a:pPr eaLnBrk="1" hangingPunct="1"/>
            <a:endParaRPr lang="en-US" sz="1800" dirty="0"/>
          </a:p>
          <a:p>
            <a:pPr eaLnBrk="1" hangingPunct="1"/>
            <a:r>
              <a:rPr lang="en-US" sz="1800" dirty="0"/>
              <a:t>Add absorbing aerosols, then altitude of aerosols matters…need this information </a:t>
            </a:r>
          </a:p>
          <a:p>
            <a:pPr eaLnBrk="1" hangingPunct="1"/>
            <a:r>
              <a:rPr lang="en-US" sz="1800" dirty="0"/>
              <a:t>	(</a:t>
            </a:r>
            <a:r>
              <a:rPr lang="en-US" sz="1800" dirty="0"/>
              <a:t>lidar</a:t>
            </a:r>
            <a:r>
              <a:rPr lang="en-US" sz="1800" dirty="0"/>
              <a:t>, ancillary data?)</a:t>
            </a:r>
          </a:p>
          <a:p>
            <a:pPr eaLnBrk="1" hangingPunct="1"/>
            <a:endParaRPr lang="en-US" sz="1800" dirty="0"/>
          </a:p>
          <a:p>
            <a:pPr eaLnBrk="1" hangingPunct="1"/>
            <a:r>
              <a:rPr lang="en-US" sz="1800" dirty="0"/>
              <a:t>Coupled models are interesting, could help, but also are very dependent on water</a:t>
            </a:r>
          </a:p>
          <a:p>
            <a:pPr eaLnBrk="1" hangingPunct="1"/>
            <a:r>
              <a:rPr lang="en-US" sz="1800" dirty="0"/>
              <a:t>model and atmosphere model used.</a:t>
            </a:r>
          </a:p>
          <a:p>
            <a:pPr eaLnBrk="1" hangingPunct="1"/>
            <a:endParaRPr lang="en-US" sz="1800" dirty="0"/>
          </a:p>
          <a:p>
            <a:pPr eaLnBrk="1" hangingPunct="1"/>
            <a:r>
              <a:rPr lang="en-US" sz="1800" dirty="0"/>
              <a:t>All atmospheric corrections dependent on good calibration of sensor, and calibration of </a:t>
            </a:r>
            <a:r>
              <a:rPr lang="en-US" sz="1800" dirty="0" smtClean="0"/>
              <a:t>sensor. Is </a:t>
            </a:r>
            <a:r>
              <a:rPr lang="en-US" sz="1800" dirty="0"/>
              <a:t>atmospheric correction dependent…..</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457200"/>
            <a:ext cx="85344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4994" name="TextBox 5"/>
          <p:cNvSpPr txBox="1">
            <a:spLocks noChangeArrowheads="1"/>
          </p:cNvSpPr>
          <p:nvPr/>
        </p:nvSpPr>
        <p:spPr bwMode="auto">
          <a:xfrm>
            <a:off x="228600" y="152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7F7F7F"/>
                </a:solidFill>
                <a:latin typeface="Helvetica" charset="0"/>
              </a:rPr>
              <a:t>Standard algorithm, in simplest form</a:t>
            </a:r>
          </a:p>
        </p:txBody>
      </p:sp>
      <p:pic>
        <p:nvPicPr>
          <p:cNvPr id="84995" name="Picture 13" descr="foo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8"/>
            <a:ext cx="9144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Box 8"/>
          <p:cNvSpPr txBox="1">
            <a:spLocks noChangeArrowheads="1"/>
          </p:cNvSpPr>
          <p:nvPr/>
        </p:nvSpPr>
        <p:spPr bwMode="auto">
          <a:xfrm>
            <a:off x="228600" y="1066800"/>
            <a:ext cx="861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Question the other day on where does πcome from?</a:t>
            </a:r>
          </a:p>
          <a:p>
            <a:pPr eaLnBrk="1" hangingPunct="1"/>
            <a:endParaRPr lang="en-US" dirty="0"/>
          </a:p>
          <a:p>
            <a:pPr eaLnBrk="1" hangingPunct="1"/>
            <a:r>
              <a:rPr lang="en-US" dirty="0"/>
              <a:t>A surface with </a:t>
            </a:r>
            <a:r>
              <a:rPr lang="en-US" dirty="0"/>
              <a:t>reflectivity,ρ</a:t>
            </a:r>
            <a:r>
              <a:rPr lang="en-US" dirty="0"/>
              <a:t>, has </a:t>
            </a:r>
            <a:r>
              <a:rPr lang="en-US" dirty="0"/>
              <a:t>ρFlux</a:t>
            </a:r>
            <a:r>
              <a:rPr lang="en-US" baseline="-25000" dirty="0"/>
              <a:t>on</a:t>
            </a:r>
            <a:r>
              <a:rPr lang="en-US" dirty="0"/>
              <a:t> = </a:t>
            </a:r>
            <a:r>
              <a:rPr lang="en-US" dirty="0"/>
              <a:t>Flux</a:t>
            </a:r>
            <a:r>
              <a:rPr lang="en-US" baseline="-25000" dirty="0"/>
              <a:t>off</a:t>
            </a:r>
            <a:endParaRPr lang="en-US" baseline="-25000" dirty="0"/>
          </a:p>
          <a:p>
            <a:pPr eaLnBrk="1" hangingPunct="1"/>
            <a:endParaRPr lang="en-US" dirty="0"/>
          </a:p>
          <a:p>
            <a:pPr eaLnBrk="1" hangingPunct="1"/>
            <a:r>
              <a:rPr lang="en-US" dirty="0"/>
              <a:t>So: </a:t>
            </a:r>
          </a:p>
        </p:txBody>
      </p:sp>
      <p:graphicFrame>
        <p:nvGraphicFramePr>
          <p:cNvPr id="84997" name="Object 1"/>
          <p:cNvGraphicFramePr>
            <a:graphicFrameLocks noChangeAspect="1"/>
          </p:cNvGraphicFramePr>
          <p:nvPr/>
        </p:nvGraphicFramePr>
        <p:xfrm>
          <a:off x="815975" y="2667000"/>
          <a:ext cx="6530975" cy="990600"/>
        </p:xfrm>
        <a:graphic>
          <a:graphicData uri="http://schemas.openxmlformats.org/presentationml/2006/ole">
            <mc:AlternateContent xmlns:mc="http://schemas.openxmlformats.org/markup-compatibility/2006">
              <mc:Choice xmlns:v="urn:schemas-microsoft-com:vml" Requires="v">
                <p:oleObj spid="_x0000_s85012" name="Equation" r:id="rId5" imgW="2260600" imgH="342900" progId="Equation.3">
                  <p:embed/>
                </p:oleObj>
              </mc:Choice>
              <mc:Fallback>
                <p:oleObj name="Equation" r:id="rId5" imgW="2260600" imgH="3429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975" y="2667000"/>
                        <a:ext cx="6530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998" name="TextBox 2"/>
          <p:cNvSpPr txBox="1">
            <a:spLocks noChangeArrowheads="1"/>
          </p:cNvSpPr>
          <p:nvPr/>
        </p:nvSpPr>
        <p:spPr bwMode="auto">
          <a:xfrm>
            <a:off x="504825" y="4095750"/>
            <a:ext cx="6086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And for a </a:t>
            </a:r>
            <a:r>
              <a:rPr lang="en-US" sz="1800" dirty="0"/>
              <a:t>lambertian</a:t>
            </a:r>
            <a:r>
              <a:rPr lang="en-US" sz="1800" dirty="0"/>
              <a:t> surface, radiance from a unit area is: </a:t>
            </a:r>
          </a:p>
          <a:p>
            <a:pPr eaLnBrk="1" hangingPunct="1"/>
            <a:endParaRPr lang="en-US" sz="1800" dirty="0"/>
          </a:p>
        </p:txBody>
      </p:sp>
      <p:graphicFrame>
        <p:nvGraphicFramePr>
          <p:cNvPr id="84999" name="Object 3"/>
          <p:cNvGraphicFramePr>
            <a:graphicFrameLocks noChangeAspect="1"/>
          </p:cNvGraphicFramePr>
          <p:nvPr/>
        </p:nvGraphicFramePr>
        <p:xfrm>
          <a:off x="6553200" y="4114800"/>
          <a:ext cx="1987550" cy="381000"/>
        </p:xfrm>
        <a:graphic>
          <a:graphicData uri="http://schemas.openxmlformats.org/presentationml/2006/ole">
            <mc:AlternateContent xmlns:mc="http://schemas.openxmlformats.org/markup-compatibility/2006">
              <mc:Choice xmlns:v="urn:schemas-microsoft-com:vml" Requires="v">
                <p:oleObj spid="_x0000_s85013" name="Equation" r:id="rId7" imgW="927100" imgH="177800" progId="Equation.3">
                  <p:embed/>
                </p:oleObj>
              </mc:Choice>
              <mc:Fallback>
                <p:oleObj name="Equation" r:id="rId7" imgW="927100" imgH="1778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4114800"/>
                        <a:ext cx="19875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00" name="TextBox 5"/>
          <p:cNvSpPr txBox="1">
            <a:spLocks noChangeArrowheads="1"/>
          </p:cNvSpPr>
          <p:nvPr/>
        </p:nvSpPr>
        <p:spPr bwMode="auto">
          <a:xfrm>
            <a:off x="457200" y="4800600"/>
            <a:ext cx="531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So:</a:t>
            </a:r>
          </a:p>
        </p:txBody>
      </p:sp>
      <p:graphicFrame>
        <p:nvGraphicFramePr>
          <p:cNvPr id="85001" name="Object 6"/>
          <p:cNvGraphicFramePr>
            <a:graphicFrameLocks noChangeAspect="1"/>
          </p:cNvGraphicFramePr>
          <p:nvPr/>
        </p:nvGraphicFramePr>
        <p:xfrm>
          <a:off x="4521200" y="3352800"/>
          <a:ext cx="101600" cy="152400"/>
        </p:xfrm>
        <a:graphic>
          <a:graphicData uri="http://schemas.openxmlformats.org/presentationml/2006/ole">
            <mc:AlternateContent xmlns:mc="http://schemas.openxmlformats.org/markup-compatibility/2006">
              <mc:Choice xmlns:v="urn:schemas-microsoft-com:vml" Requires="v">
                <p:oleObj spid="_x0000_s85014" name="Equation" r:id="rId9" imgW="101600" imgH="152400" progId="Equation.3">
                  <p:embed/>
                </p:oleObj>
              </mc:Choice>
              <mc:Fallback>
                <p:oleObj name="Equation" r:id="rId9" imgW="101600" imgH="1524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1200" y="3352800"/>
                        <a:ext cx="101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5002" name="Object 10"/>
          <p:cNvGraphicFramePr>
            <a:graphicFrameLocks noChangeAspect="1"/>
          </p:cNvGraphicFramePr>
          <p:nvPr/>
        </p:nvGraphicFramePr>
        <p:xfrm>
          <a:off x="990600" y="4572000"/>
          <a:ext cx="7851775" cy="990600"/>
        </p:xfrm>
        <a:graphic>
          <a:graphicData uri="http://schemas.openxmlformats.org/presentationml/2006/ole">
            <mc:AlternateContent xmlns:mc="http://schemas.openxmlformats.org/markup-compatibility/2006">
              <mc:Choice xmlns:v="urn:schemas-microsoft-com:vml" Requires="v">
                <p:oleObj spid="_x0000_s85015" name="Equation" r:id="rId11" imgW="2717800" imgH="342900" progId="Equation.3">
                  <p:embed/>
                </p:oleObj>
              </mc:Choice>
              <mc:Fallback>
                <p:oleObj name="Equation" r:id="rId11" imgW="2717800" imgH="342900"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4572000"/>
                        <a:ext cx="78517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492250" y="473075"/>
            <a:ext cx="6140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9900"/>
                </a:solidFill>
              </a:rPr>
              <a:t>Examples of Atmospheric Effects</a:t>
            </a:r>
            <a:endParaRPr lang="en-US" dirty="0">
              <a:solidFill>
                <a:srgbClr val="FF9900"/>
              </a:solidFill>
              <a:latin typeface="Times New Roman" charset="0"/>
            </a:endParaRPr>
          </a:p>
        </p:txBody>
      </p:sp>
      <p:sp>
        <p:nvSpPr>
          <p:cNvPr id="22531" name="Text Box 3"/>
          <p:cNvSpPr txBox="1">
            <a:spLocks noChangeArrowheads="1"/>
          </p:cNvSpPr>
          <p:nvPr/>
        </p:nvSpPr>
        <p:spPr bwMode="auto">
          <a:xfrm>
            <a:off x="533400" y="1295400"/>
            <a:ext cx="815340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FF00"/>
                </a:solidFill>
              </a:rPr>
              <a:t>The MODTRAN atmospheric model was used to compute the radiance incident onto the sea surface.</a:t>
            </a:r>
          </a:p>
          <a:p>
            <a:pPr eaLnBrk="1" hangingPunct="1"/>
            <a:endParaRPr lang="en-US" sz="2000" dirty="0">
              <a:solidFill>
                <a:srgbClr val="FFFF00"/>
              </a:solidFill>
            </a:endParaRPr>
          </a:p>
          <a:p>
            <a:pPr eaLnBrk="1" hangingPunct="1"/>
            <a:r>
              <a:rPr lang="en-US" sz="2000" dirty="0">
                <a:solidFill>
                  <a:srgbClr val="FFFF00"/>
                </a:solidFill>
              </a:rPr>
              <a:t>HydroLight was used with the MODTRAN incident radiance to compute the water-leaving and surface-reflected radiances.</a:t>
            </a:r>
          </a:p>
          <a:p>
            <a:pPr eaLnBrk="1" hangingPunct="1"/>
            <a:endParaRPr lang="en-US" sz="2000" dirty="0">
              <a:solidFill>
                <a:srgbClr val="FFFF00"/>
              </a:solidFill>
            </a:endParaRPr>
          </a:p>
          <a:p>
            <a:pPr eaLnBrk="1" hangingPunct="1"/>
            <a:r>
              <a:rPr lang="en-US" sz="2000" dirty="0">
                <a:solidFill>
                  <a:srgbClr val="FFFF00"/>
                </a:solidFill>
              </a:rPr>
              <a:t>MODTRAN was then used to propagate the water-leaving and surface-reflected radiances to the sensor, and to compute the atmospheric path radiance contribution to the measured total radiance at the sensor.</a:t>
            </a:r>
          </a:p>
          <a:p>
            <a:pPr eaLnBrk="1" hangingPunct="1"/>
            <a:endParaRPr lang="en-US" sz="2000" dirty="0">
              <a:solidFill>
                <a:srgbClr val="FFFF00"/>
              </a:solidFill>
            </a:endParaRPr>
          </a:p>
          <a:p>
            <a:pPr eaLnBrk="1" hangingPunct="1"/>
            <a:r>
              <a:rPr lang="en-US" sz="1600" dirty="0">
                <a:solidFill>
                  <a:srgbClr val="FFFF00"/>
                </a:solidFill>
              </a:rPr>
              <a:t>(The combined HydroLight-MODTRAN code was developed for Northrop-Grumman for design of the NPOESS-VIIRS sensor and is proprietary.  I can show you results but not the code or algorithms.  NPOESS-VIIRS is National Polar-Orbiting Environmental Satellite System-Visible Infrared Imager Radiometer Suite, now called JPSS-VIIRS, Joint Polar Satellite System, to be launched in a few years, maybe, with luck….)</a:t>
            </a:r>
            <a:endParaRPr lang="en-US" sz="1600" dirty="0">
              <a:solidFill>
                <a:srgbClr val="000000"/>
              </a:solidFill>
              <a:latin typeface="Times New Roman" charset="0"/>
            </a:endParaRPr>
          </a:p>
        </p:txBody>
      </p:sp>
      <p:sp>
        <p:nvSpPr>
          <p:cNvPr id="22532" name="TextBox 1"/>
          <p:cNvSpPr txBox="1">
            <a:spLocks noChangeArrowheads="1"/>
          </p:cNvSpPr>
          <p:nvPr/>
        </p:nvSpPr>
        <p:spPr bwMode="auto">
          <a:xfrm>
            <a:off x="746125" y="6329363"/>
            <a:ext cx="1543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FF00"/>
                </a:solidFill>
              </a:rPr>
              <a:t>From Curt 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1422400" y="304800"/>
            <a:ext cx="627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9900"/>
                </a:solidFill>
              </a:rPr>
              <a:t>Simulated Atmosphere and Water</a:t>
            </a:r>
            <a:endParaRPr lang="en-US" dirty="0">
              <a:solidFill>
                <a:srgbClr val="FF9900"/>
              </a:solidFill>
              <a:latin typeface="Times New Roman" charset="0"/>
            </a:endParaRPr>
          </a:p>
        </p:txBody>
      </p:sp>
      <p:sp>
        <p:nvSpPr>
          <p:cNvPr id="23555" name="Text Box 6"/>
          <p:cNvSpPr txBox="1">
            <a:spLocks noChangeArrowheads="1"/>
          </p:cNvSpPr>
          <p:nvPr/>
        </p:nvSpPr>
        <p:spPr bwMode="auto">
          <a:xfrm>
            <a:off x="685800" y="1219200"/>
            <a:ext cx="76962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FF00"/>
                </a:solidFill>
              </a:rPr>
              <a:t>MODTRAN was run with typical atmospheric conditions for mid-latitude summer, marine aerosols, sun at 50 deg, cloudless sky, 6 m/s wind speed, etc.  These conditions were typical of excellent remote-sensing conditions (63 km horizontal visibility at sea level)</a:t>
            </a:r>
          </a:p>
          <a:p>
            <a:pPr eaLnBrk="1" hangingPunct="1"/>
            <a:endParaRPr lang="en-US" sz="2000" dirty="0">
              <a:solidFill>
                <a:srgbClr val="FFFF00"/>
              </a:solidFill>
            </a:endParaRPr>
          </a:p>
          <a:p>
            <a:pPr eaLnBrk="1" hangingPunct="1"/>
            <a:r>
              <a:rPr lang="en-US" sz="2000" dirty="0">
                <a:solidFill>
                  <a:srgbClr val="FFFF00"/>
                </a:solidFill>
              </a:rPr>
              <a:t>HydroLight v5 was run for homogeneous, infinitely deep, Case 1 or 2 water.</a:t>
            </a:r>
          </a:p>
          <a:p>
            <a:pPr eaLnBrk="1" hangingPunct="1"/>
            <a:endParaRPr lang="en-US" sz="2000" dirty="0">
              <a:solidFill>
                <a:srgbClr val="FFFF00"/>
              </a:solidFill>
            </a:endParaRPr>
          </a:p>
          <a:p>
            <a:pPr lvl="1" eaLnBrk="1" hangingPunct="1"/>
            <a:r>
              <a:rPr lang="en-US" sz="2000" dirty="0">
                <a:solidFill>
                  <a:srgbClr val="FFFF00"/>
                </a:solidFill>
              </a:rPr>
              <a:t>--Case 1: used the “new” Case 1 IOP model with </a:t>
            </a:r>
            <a:r>
              <a:rPr lang="en-US" sz="2000" i="1" dirty="0">
                <a:solidFill>
                  <a:srgbClr val="FFFF00"/>
                </a:solidFill>
              </a:rPr>
              <a:t>Chl </a:t>
            </a:r>
            <a:r>
              <a:rPr lang="en-US" sz="2000" dirty="0">
                <a:solidFill>
                  <a:srgbClr val="FFFF00"/>
                </a:solidFill>
              </a:rPr>
              <a:t>= 1</a:t>
            </a:r>
          </a:p>
          <a:p>
            <a:pPr lvl="1" eaLnBrk="1" hangingPunct="1"/>
            <a:endParaRPr lang="en-US" sz="2000" dirty="0">
              <a:solidFill>
                <a:srgbClr val="FFFF00"/>
              </a:solidFill>
            </a:endParaRPr>
          </a:p>
          <a:p>
            <a:pPr lvl="1" eaLnBrk="1" hangingPunct="1"/>
            <a:r>
              <a:rPr lang="en-US" sz="2000" dirty="0">
                <a:solidFill>
                  <a:srgbClr val="FFFF00"/>
                </a:solidFill>
              </a:rPr>
              <a:t>--Case 2: used </a:t>
            </a:r>
            <a:r>
              <a:rPr lang="en-US" sz="2000" i="1" dirty="0">
                <a:solidFill>
                  <a:srgbClr val="FFFF00"/>
                </a:solidFill>
              </a:rPr>
              <a:t>Chl</a:t>
            </a:r>
            <a:r>
              <a:rPr lang="en-US" sz="2000" dirty="0">
                <a:solidFill>
                  <a:srgbClr val="FFFF00"/>
                </a:solidFill>
              </a:rPr>
              <a:t> = 1 plus calcareous sand mineral particles with a concentration of 2 gm/m</a:t>
            </a:r>
            <a:r>
              <a:rPr lang="en-US" sz="2000" baseline="30000" dirty="0">
                <a:solidFill>
                  <a:srgbClr val="FFFF00"/>
                </a:solidFill>
              </a:rPr>
              <a:t>3</a:t>
            </a:r>
            <a:endParaRPr lang="en-US" sz="2000" dirty="0">
              <a:solidFill>
                <a:srgbClr val="FFFF00"/>
              </a:solidFill>
            </a:endParaRPr>
          </a:p>
        </p:txBody>
      </p:sp>
      <p:sp>
        <p:nvSpPr>
          <p:cNvPr id="23556" name="TextBox 3"/>
          <p:cNvSpPr txBox="1">
            <a:spLocks noChangeArrowheads="1"/>
          </p:cNvSpPr>
          <p:nvPr/>
        </p:nvSpPr>
        <p:spPr bwMode="auto">
          <a:xfrm>
            <a:off x="746125" y="6329363"/>
            <a:ext cx="1543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FF00"/>
                </a:solidFill>
              </a:rPr>
              <a:t>From Curt M.</a:t>
            </a:r>
          </a:p>
          <a:p>
            <a:pPr eaLnBrk="1" hangingPunct="1"/>
            <a:endParaRPr lang="en-US" sz="1800"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Picture 1026" descr="NNU_LUsfc_par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25650"/>
            <a:ext cx="639921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1027"/>
          <p:cNvSpPr txBox="1">
            <a:spLocks noChangeArrowheads="1"/>
          </p:cNvSpPr>
          <p:nvPr/>
        </p:nvSpPr>
        <p:spPr bwMode="auto">
          <a:xfrm>
            <a:off x="2082800" y="304800"/>
            <a:ext cx="4943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9900"/>
                </a:solidFill>
              </a:rPr>
              <a:t>Example for Case 1 Water</a:t>
            </a:r>
            <a:endParaRPr lang="en-US" dirty="0">
              <a:solidFill>
                <a:srgbClr val="FF9900"/>
              </a:solidFill>
              <a:latin typeface="Times New Roman" charset="0"/>
            </a:endParaRPr>
          </a:p>
        </p:txBody>
      </p:sp>
      <p:sp>
        <p:nvSpPr>
          <p:cNvPr id="24580" name="Text Box 1028"/>
          <p:cNvSpPr txBox="1">
            <a:spLocks noChangeArrowheads="1"/>
          </p:cNvSpPr>
          <p:nvPr/>
        </p:nvSpPr>
        <p:spPr bwMode="auto">
          <a:xfrm>
            <a:off x="609600" y="974725"/>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FF00"/>
                </a:solidFill>
              </a:rPr>
              <a:t>Upwelling (nadir-viewing) radiance measured just above the sea surface.</a:t>
            </a:r>
          </a:p>
        </p:txBody>
      </p:sp>
      <p:sp>
        <p:nvSpPr>
          <p:cNvPr id="24581" name="TextBox 4"/>
          <p:cNvSpPr txBox="1">
            <a:spLocks noChangeArrowheads="1"/>
          </p:cNvSpPr>
          <p:nvPr/>
        </p:nvSpPr>
        <p:spPr bwMode="auto">
          <a:xfrm>
            <a:off x="4763" y="6019800"/>
            <a:ext cx="1544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FF00"/>
                </a:solidFill>
              </a:rPr>
              <a:t>From Curt M.</a:t>
            </a:r>
          </a:p>
          <a:p>
            <a:pPr eaLnBrk="1" hangingPunct="1"/>
            <a:endParaRPr lang="en-US" sz="1800"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Text Box 1027"/>
          <p:cNvSpPr txBox="1">
            <a:spLocks noChangeArrowheads="1"/>
          </p:cNvSpPr>
          <p:nvPr/>
        </p:nvSpPr>
        <p:spPr bwMode="auto">
          <a:xfrm>
            <a:off x="2082800" y="304800"/>
            <a:ext cx="4943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9900"/>
                </a:solidFill>
              </a:rPr>
              <a:t>Example for Case 1 Water</a:t>
            </a:r>
            <a:endParaRPr lang="en-US" dirty="0">
              <a:solidFill>
                <a:srgbClr val="FF9900"/>
              </a:solidFill>
              <a:latin typeface="Times New Roman" charset="0"/>
            </a:endParaRPr>
          </a:p>
        </p:txBody>
      </p:sp>
      <p:grpSp>
        <p:nvGrpSpPr>
          <p:cNvPr id="25603" name="Group 1031"/>
          <p:cNvGrpSpPr>
            <a:grpSpLocks/>
          </p:cNvGrpSpPr>
          <p:nvPr/>
        </p:nvGrpSpPr>
        <p:grpSpPr bwMode="auto">
          <a:xfrm>
            <a:off x="1447800" y="2025650"/>
            <a:ext cx="6399213" cy="4451350"/>
            <a:chOff x="912" y="1276"/>
            <a:chExt cx="4031" cy="2804"/>
          </a:xfrm>
        </p:grpSpPr>
        <p:pic>
          <p:nvPicPr>
            <p:cNvPr id="25606" name="Picture 1026" descr="NNU_LUsfc_par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1276"/>
              <a:ext cx="4031" cy="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1029"/>
            <p:cNvSpPr txBox="1">
              <a:spLocks noChangeArrowheads="1"/>
            </p:cNvSpPr>
            <p:nvPr/>
          </p:nvSpPr>
          <p:spPr bwMode="auto">
            <a:xfrm>
              <a:off x="1814" y="2486"/>
              <a:ext cx="26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i="1" dirty="0">
                  <a:solidFill>
                    <a:srgbClr val="FF3399"/>
                  </a:solidFill>
                </a:rPr>
                <a:t>L</a:t>
              </a:r>
              <a:r>
                <a:rPr lang="en-US" sz="2000" baseline="-25000" dirty="0">
                  <a:solidFill>
                    <a:srgbClr val="FF3399"/>
                  </a:solidFill>
                </a:rPr>
                <a:t>u</a:t>
              </a:r>
              <a:r>
                <a:rPr lang="en-US" sz="2000" dirty="0">
                  <a:solidFill>
                    <a:srgbClr val="FF3399"/>
                  </a:solidFill>
                </a:rPr>
                <a:t>: this is what the sensor measures</a:t>
              </a:r>
              <a:endParaRPr lang="en-US" sz="2000" dirty="0">
                <a:solidFill>
                  <a:srgbClr val="FFFF00"/>
                </a:solidFill>
              </a:endParaRPr>
            </a:p>
          </p:txBody>
        </p:sp>
        <p:sp>
          <p:nvSpPr>
            <p:cNvPr id="25608" name="Line 1030"/>
            <p:cNvSpPr>
              <a:spLocks noChangeShapeType="1"/>
            </p:cNvSpPr>
            <p:nvPr/>
          </p:nvSpPr>
          <p:spPr bwMode="auto">
            <a:xfrm flipH="1">
              <a:off x="2754" y="2703"/>
              <a:ext cx="192" cy="432"/>
            </a:xfrm>
            <a:prstGeom prst="line">
              <a:avLst/>
            </a:prstGeom>
            <a:noFill/>
            <a:ln w="28575">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5604" name="Text Box 1032"/>
          <p:cNvSpPr txBox="1">
            <a:spLocks noChangeArrowheads="1"/>
          </p:cNvSpPr>
          <p:nvPr/>
        </p:nvSpPr>
        <p:spPr bwMode="auto">
          <a:xfrm>
            <a:off x="1066800" y="1127125"/>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FF00"/>
                </a:solidFill>
              </a:rPr>
              <a:t>Upwelling (nadir-viewing) radiances just above the sea surface</a:t>
            </a:r>
          </a:p>
        </p:txBody>
      </p:sp>
      <p:sp>
        <p:nvSpPr>
          <p:cNvPr id="25605" name="TextBox 7"/>
          <p:cNvSpPr txBox="1">
            <a:spLocks noChangeArrowheads="1"/>
          </p:cNvSpPr>
          <p:nvPr/>
        </p:nvSpPr>
        <p:spPr bwMode="auto">
          <a:xfrm>
            <a:off x="-15875" y="6019800"/>
            <a:ext cx="1544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FF00"/>
                </a:solidFill>
              </a:rPr>
              <a:t>From Curt M.</a:t>
            </a:r>
          </a:p>
          <a:p>
            <a:pPr eaLnBrk="1" hangingPunct="1"/>
            <a:endParaRPr lang="en-US" sz="1800"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082800" y="304800"/>
            <a:ext cx="4943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9900"/>
                </a:solidFill>
              </a:rPr>
              <a:t>Example for Case 1 Water</a:t>
            </a:r>
            <a:endParaRPr lang="en-US" dirty="0">
              <a:solidFill>
                <a:srgbClr val="FF9900"/>
              </a:solidFill>
              <a:latin typeface="Times New Roman" charset="0"/>
            </a:endParaRPr>
          </a:p>
        </p:txBody>
      </p:sp>
      <p:sp>
        <p:nvSpPr>
          <p:cNvPr id="26627" name="Text Box 3"/>
          <p:cNvSpPr txBox="1">
            <a:spLocks noChangeArrowheads="1"/>
          </p:cNvSpPr>
          <p:nvPr/>
        </p:nvSpPr>
        <p:spPr bwMode="auto">
          <a:xfrm>
            <a:off x="1066800" y="1127125"/>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FF00"/>
                </a:solidFill>
              </a:rPr>
              <a:t>Upwelling (nadir-viewing) radiances just above the sea surface</a:t>
            </a:r>
          </a:p>
        </p:txBody>
      </p:sp>
      <p:grpSp>
        <p:nvGrpSpPr>
          <p:cNvPr id="26628" name="Group 10"/>
          <p:cNvGrpSpPr>
            <a:grpSpLocks/>
          </p:cNvGrpSpPr>
          <p:nvPr/>
        </p:nvGrpSpPr>
        <p:grpSpPr bwMode="auto">
          <a:xfrm>
            <a:off x="1447800" y="2025650"/>
            <a:ext cx="6399213" cy="4451350"/>
            <a:chOff x="912" y="1276"/>
            <a:chExt cx="4031" cy="2804"/>
          </a:xfrm>
        </p:grpSpPr>
        <p:pic>
          <p:nvPicPr>
            <p:cNvPr id="26630" name="Picture 5" descr="NNU_LUsfc_par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1276"/>
              <a:ext cx="4031" cy="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6"/>
            <p:cNvSpPr txBox="1">
              <a:spLocks noChangeArrowheads="1"/>
            </p:cNvSpPr>
            <p:nvPr/>
          </p:nvSpPr>
          <p:spPr bwMode="auto">
            <a:xfrm>
              <a:off x="2001" y="2486"/>
              <a:ext cx="18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i="1" dirty="0">
                  <a:solidFill>
                    <a:srgbClr val="009900"/>
                  </a:solidFill>
                </a:rPr>
                <a:t>L</a:t>
              </a:r>
              <a:r>
                <a:rPr lang="en-US" sz="2000" baseline="-25000" dirty="0">
                  <a:solidFill>
                    <a:srgbClr val="009900"/>
                  </a:solidFill>
                </a:rPr>
                <a:t>w</a:t>
              </a:r>
              <a:r>
                <a:rPr lang="en-US" sz="2000" dirty="0">
                  <a:solidFill>
                    <a:srgbClr val="009900"/>
                  </a:solidFill>
                </a:rPr>
                <a:t>:  this is what you want</a:t>
              </a:r>
              <a:endParaRPr lang="en-US" sz="2000" dirty="0">
                <a:solidFill>
                  <a:srgbClr val="FFFF00"/>
                </a:solidFill>
              </a:endParaRPr>
            </a:p>
          </p:txBody>
        </p:sp>
        <p:sp>
          <p:nvSpPr>
            <p:cNvPr id="26632" name="Line 7"/>
            <p:cNvSpPr>
              <a:spLocks noChangeShapeType="1"/>
            </p:cNvSpPr>
            <p:nvPr/>
          </p:nvSpPr>
          <p:spPr bwMode="auto">
            <a:xfrm flipH="1">
              <a:off x="2688" y="2703"/>
              <a:ext cx="258" cy="513"/>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633" name="Text Box 8"/>
            <p:cNvSpPr txBox="1">
              <a:spLocks noChangeArrowheads="1"/>
            </p:cNvSpPr>
            <p:nvPr/>
          </p:nvSpPr>
          <p:spPr bwMode="auto">
            <a:xfrm>
              <a:off x="3312" y="2784"/>
              <a:ext cx="12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009900"/>
                  </a:solidFill>
                </a:rPr>
                <a:t>Note that</a:t>
              </a:r>
              <a:r>
                <a:rPr lang="en-US" sz="2000" i="1" dirty="0">
                  <a:solidFill>
                    <a:srgbClr val="009900"/>
                  </a:solidFill>
                </a:rPr>
                <a:t> L</a:t>
              </a:r>
              <a:r>
                <a:rPr lang="en-US" sz="2000" baseline="-25000" dirty="0">
                  <a:solidFill>
                    <a:srgbClr val="009900"/>
                  </a:solidFill>
                </a:rPr>
                <a:t>w</a:t>
              </a:r>
              <a:r>
                <a:rPr lang="en-US" sz="2000" dirty="0">
                  <a:solidFill>
                    <a:srgbClr val="009900"/>
                  </a:solidFill>
                </a:rPr>
                <a:t> </a:t>
              </a:r>
              <a:r>
                <a:rPr lang="en-US" sz="2000" dirty="0">
                  <a:solidFill>
                    <a:srgbClr val="009900"/>
                  </a:solidFill>
                  <a:sym typeface="Symbol" charset="0"/>
                </a:rPr>
                <a:t> 0 for  &gt; 750 nm</a:t>
              </a:r>
              <a:endParaRPr lang="en-US" sz="2000" dirty="0">
                <a:solidFill>
                  <a:srgbClr val="FFFF00"/>
                </a:solidFill>
              </a:endParaRPr>
            </a:p>
          </p:txBody>
        </p:sp>
        <p:sp>
          <p:nvSpPr>
            <p:cNvPr id="26634" name="Line 9"/>
            <p:cNvSpPr>
              <a:spLocks noChangeShapeType="1"/>
            </p:cNvSpPr>
            <p:nvPr/>
          </p:nvSpPr>
          <p:spPr bwMode="auto">
            <a:xfrm>
              <a:off x="3888" y="3216"/>
              <a:ext cx="192" cy="384"/>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6629" name="TextBox 9"/>
          <p:cNvSpPr txBox="1">
            <a:spLocks noChangeArrowheads="1"/>
          </p:cNvSpPr>
          <p:nvPr/>
        </p:nvSpPr>
        <p:spPr bwMode="auto">
          <a:xfrm>
            <a:off x="0" y="6096000"/>
            <a:ext cx="1544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FF00"/>
                </a:solidFill>
              </a:rPr>
              <a:t>From Curt M.</a:t>
            </a:r>
          </a:p>
          <a:p>
            <a:pPr eaLnBrk="1" hangingPunct="1"/>
            <a:endParaRPr lang="en-US" sz="1800" dirty="0">
              <a:solidFill>
                <a:srgbClr val="FFFF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14381</TotalTime>
  <Words>1931</Words>
  <Application>Microsoft Macintosh PowerPoint</Application>
  <PresentationFormat>On-screen Show (4:3)</PresentationFormat>
  <Paragraphs>306</Paragraphs>
  <Slides>41</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Equation</vt:lpstr>
      <vt:lpstr>Atmospheric Correction and Adjacency effect (a little)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Miami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k.corrales</dc:creator>
  <cp:lastModifiedBy>Kenneth Voss</cp:lastModifiedBy>
  <cp:revision>241</cp:revision>
  <dcterms:created xsi:type="dcterms:W3CDTF">2009-06-09T16:07:11Z</dcterms:created>
  <dcterms:modified xsi:type="dcterms:W3CDTF">2011-07-20T20:23:25Z</dcterms:modified>
</cp:coreProperties>
</file>