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72" r:id="rId3"/>
    <p:sldId id="271" r:id="rId4"/>
    <p:sldId id="263" r:id="rId5"/>
    <p:sldId id="279" r:id="rId6"/>
    <p:sldId id="273" r:id="rId7"/>
    <p:sldId id="258" r:id="rId8"/>
    <p:sldId id="284" r:id="rId9"/>
    <p:sldId id="275" r:id="rId10"/>
    <p:sldId id="277" r:id="rId11"/>
    <p:sldId id="259" r:id="rId12"/>
    <p:sldId id="260" r:id="rId13"/>
    <p:sldId id="278" r:id="rId14"/>
    <p:sldId id="285" r:id="rId15"/>
    <p:sldId id="266" r:id="rId16"/>
    <p:sldId id="265" r:id="rId17"/>
    <p:sldId id="270" r:id="rId18"/>
    <p:sldId id="282" r:id="rId19"/>
    <p:sldId id="293" r:id="rId20"/>
    <p:sldId id="264" r:id="rId21"/>
    <p:sldId id="261" r:id="rId22"/>
    <p:sldId id="268" r:id="rId23"/>
    <p:sldId id="269" r:id="rId24"/>
    <p:sldId id="294" r:id="rId25"/>
    <p:sldId id="295" r:id="rId26"/>
    <p:sldId id="287" r:id="rId27"/>
    <p:sldId id="289" r:id="rId28"/>
    <p:sldId id="290" r:id="rId29"/>
    <p:sldId id="288" r:id="rId30"/>
    <p:sldId id="291" r:id="rId31"/>
    <p:sldId id="292" r:id="rId32"/>
    <p:sldId id="276" r:id="rId33"/>
    <p:sldId id="281" r:id="rId34"/>
    <p:sldId id="280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1D6E6B-0685-4D7B-A5F1-134750EEF6FF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7637B6-A3C6-4F77-B89F-A8E7E4627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8C15-2064-4704-AE0C-C9FA2873CF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3E99DE-1031-4765-8AD9-1AE42FFC28C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6AF57A-6422-47F6-9EE2-27C6E86CF69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7168-051F-460A-A771-BDD77F7188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0C95-EFBE-4483-8376-DCA8D1F5AA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5E93D-D412-49FC-8815-4935C4C16A52}" type="slidenum">
              <a:rPr lang="en-US"/>
              <a:pPr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136CC4-0013-47CB-89D5-5B340CE780F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6E7BA-AA35-420A-A475-71E778A0DC8A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43EAB-1F9A-4A9D-99AB-414999197E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8B297-D706-4030-B4C9-F2ED08DB5874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A12E2-A832-4A15-9BE6-46CC8780E0B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2F9B-7E9C-4BF7-8423-13CE1277CE5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CB0-C88E-4E5D-BAEE-3802734D39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51F0F-3B56-410E-BB53-9EF9E03EFB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2CD8-E4EF-4944-AF75-B42CDA2F65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DB1D-091F-4FBD-816A-5433E4E97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B4A506-6821-4E8F-AB0A-2B1D225DD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694F-27C1-4889-BFCA-901DC08DF435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w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gif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8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The link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between particle properties (size, packaging, composition, shape, internal structure) and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their IOPs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order for us to be able to use optical measurements to study oceanic particles (and dissolved materials) we need to develop an understanding of how light interacts with matter.</a:t>
            </a:r>
          </a:p>
          <a:p>
            <a:endParaRPr lang="en-US" sz="2400" dirty="0"/>
          </a:p>
          <a:p>
            <a:r>
              <a:rPr lang="en-US" sz="2400" dirty="0" smtClean="0"/>
              <a:t>Corollary: If optical properties of particles did not vary for different particles it would be useless for us to use them as a tool to study particles.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n_Leo15_w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1282700"/>
            <a:ext cx="6794500" cy="5575300"/>
          </a:xfrm>
          <a:prstGeom prst="rect">
            <a:avLst/>
          </a:prstGeom>
          <a:noFill/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0" y="0"/>
            <a:ext cx="8778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cs typeface="Arial" charset="0"/>
              </a:rPr>
              <a:t>Backscattering ratio (55,000 observations from NJ shelf): consistent with theoretical prediction.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0" y="5042118"/>
            <a:ext cx="2819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cs typeface="Arial" charset="0"/>
              </a:rPr>
              <a:t>Varies from: phytoplankton </a:t>
            </a:r>
            <a:r>
              <a:rPr lang="en-US" sz="2800" dirty="0">
                <a:cs typeface="Arial" charset="0"/>
                <a:sym typeface="Wingdings" pitchFamily="2" charset="2"/>
              </a:rPr>
              <a:t></a:t>
            </a:r>
            <a:r>
              <a:rPr lang="en-US" sz="2800" dirty="0">
                <a:cs typeface="Arial" charset="0"/>
              </a:rPr>
              <a:t> inorganic particles.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1295400"/>
            <a:ext cx="4648200" cy="838200"/>
          </a:xfrm>
        </p:spPr>
        <p:txBody>
          <a:bodyPr/>
          <a:lstStyle/>
          <a:p>
            <a:pPr eaLnBrk="1" hangingPunct="1"/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baseline="-25000" dirty="0" err="1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3600" dirty="0" smtClean="0"/>
              <a:t> </a:t>
            </a:r>
            <a:r>
              <a:rPr lang="en-US" sz="3600" dirty="0" err="1" smtClean="0"/>
              <a:t>vs</a:t>
            </a:r>
            <a:r>
              <a:rPr lang="en-US" sz="3600" dirty="0" smtClean="0"/>
              <a:t> Chlorophyll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69925" y="3505200"/>
            <a:ext cx="2911475" cy="2784475"/>
            <a:chOff x="422" y="2208"/>
            <a:chExt cx="1834" cy="17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22" y="2208"/>
              <a:ext cx="1336" cy="1754"/>
              <a:chOff x="422" y="2208"/>
              <a:chExt cx="1336" cy="1754"/>
            </a:xfrm>
          </p:grpSpPr>
          <p:pic>
            <p:nvPicPr>
              <p:cNvPr id="14357" name="Picture 5" descr="karenia_brevi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" y="2208"/>
                <a:ext cx="1326" cy="1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8" name="Text Box 6"/>
              <p:cNvSpPr txBox="1">
                <a:spLocks noChangeArrowheads="1"/>
              </p:cNvSpPr>
              <p:nvPr/>
            </p:nvSpPr>
            <p:spPr bwMode="auto">
              <a:xfrm>
                <a:off x="422" y="3674"/>
                <a:ext cx="3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latin typeface="Times New Roman" pitchFamily="18" charset="0"/>
                  </a:rPr>
                  <a:t>cell</a:t>
                </a:r>
              </a:p>
            </p:txBody>
          </p:sp>
        </p:grpSp>
        <p:sp>
          <p:nvSpPr>
            <p:cNvPr id="14355" name="Rectangle 8"/>
            <p:cNvSpPr>
              <a:spLocks noChangeArrowheads="1"/>
            </p:cNvSpPr>
            <p:nvPr/>
          </p:nvSpPr>
          <p:spPr bwMode="auto">
            <a:xfrm>
              <a:off x="624" y="316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11"/>
            <p:cNvSpPr>
              <a:spLocks noChangeShapeType="1"/>
            </p:cNvSpPr>
            <p:nvPr/>
          </p:nvSpPr>
          <p:spPr bwMode="auto">
            <a:xfrm flipV="1">
              <a:off x="864" y="2880"/>
              <a:ext cx="13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581400" y="3352800"/>
            <a:ext cx="2438400" cy="1905000"/>
            <a:chOff x="2256" y="2112"/>
            <a:chExt cx="1536" cy="1200"/>
          </a:xfrm>
        </p:grpSpPr>
        <p:pic>
          <p:nvPicPr>
            <p:cNvPr id="14350" name="Picture 10" descr="chloroplas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2208"/>
              <a:ext cx="960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Text Box 12"/>
            <p:cNvSpPr txBox="1">
              <a:spLocks noChangeArrowheads="1"/>
            </p:cNvSpPr>
            <p:nvPr/>
          </p:nvSpPr>
          <p:spPr bwMode="auto">
            <a:xfrm>
              <a:off x="2256" y="3024"/>
              <a:ext cx="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Times New Roman" pitchFamily="18" charset="0"/>
                </a:rPr>
                <a:t>chloroplast</a:t>
              </a:r>
            </a:p>
          </p:txBody>
        </p:sp>
        <p:sp>
          <p:nvSpPr>
            <p:cNvPr id="14352" name="Rectangle 14"/>
            <p:cNvSpPr>
              <a:spLocks noChangeArrowheads="1"/>
            </p:cNvSpPr>
            <p:nvPr/>
          </p:nvSpPr>
          <p:spPr bwMode="auto">
            <a:xfrm>
              <a:off x="2880" y="2496"/>
              <a:ext cx="48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V="1">
              <a:off x="2928" y="2112"/>
              <a:ext cx="86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0" y="1066800"/>
            <a:ext cx="5419725" cy="2362200"/>
            <a:chOff x="0" y="672"/>
            <a:chExt cx="3414" cy="1488"/>
          </a:xfrm>
        </p:grpSpPr>
        <p:pic>
          <p:nvPicPr>
            <p:cNvPr id="14348" name="Picture 19" descr="Fig4S_M_91_mtheory_mIV_mTR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72"/>
              <a:ext cx="2096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Text Box 21"/>
            <p:cNvSpPr txBox="1">
              <a:spLocks noChangeArrowheads="1"/>
            </p:cNvSpPr>
            <p:nvPr/>
          </p:nvSpPr>
          <p:spPr bwMode="auto">
            <a:xfrm>
              <a:off x="2064" y="1947"/>
              <a:ext cx="13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Sosik &amp; Mitchell 1991</a:t>
              </a:r>
            </a:p>
          </p:txBody>
        </p:sp>
      </p:grpSp>
      <p:pic>
        <p:nvPicPr>
          <p:cNvPr id="18467" name="Picture 35" descr="Fig4S_M_91_mtheory_mI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1062038"/>
            <a:ext cx="3327400" cy="2287587"/>
          </a:xfrm>
          <a:noFill/>
        </p:spPr>
      </p:pic>
      <p:pic>
        <p:nvPicPr>
          <p:cNvPr id="18469" name="Picture 37" descr="Fig4S_M_91_mtheo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1066800"/>
            <a:ext cx="3317875" cy="2282825"/>
          </a:xfrm>
          <a:noFill/>
        </p:spPr>
      </p:pic>
      <p:pic>
        <p:nvPicPr>
          <p:cNvPr id="14344" name="Picture 21" descr="chlorophyll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2257425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6"/>
          <p:cNvSpPr txBox="1">
            <a:spLocks noChangeArrowheads="1"/>
          </p:cNvSpPr>
          <p:nvPr/>
        </p:nvSpPr>
        <p:spPr bwMode="auto">
          <a:xfrm>
            <a:off x="6477000" y="4800600"/>
            <a:ext cx="1601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imes New Roman" pitchFamily="18" charset="0"/>
              </a:rPr>
              <a:t>chlorophyll</a:t>
            </a:r>
          </a:p>
        </p:txBody>
      </p:sp>
      <p:sp>
        <p:nvSpPr>
          <p:cNvPr id="14346" name="TextBox 23"/>
          <p:cNvSpPr txBox="1">
            <a:spLocks noChangeArrowheads="1"/>
          </p:cNvSpPr>
          <p:nvPr/>
        </p:nvSpPr>
        <p:spPr bwMode="auto">
          <a:xfrm>
            <a:off x="5257800" y="4572000"/>
            <a:ext cx="3889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/>
              <a:t>http://chaitanya1.wordpress.com/2007/07/09/strawberries/</a:t>
            </a:r>
          </a:p>
        </p:txBody>
      </p:sp>
      <p:sp>
        <p:nvSpPr>
          <p:cNvPr id="14347" name="TextBox 24"/>
          <p:cNvSpPr txBox="1">
            <a:spLocks noChangeArrowheads="1"/>
          </p:cNvSpPr>
          <p:nvPr/>
        </p:nvSpPr>
        <p:spPr bwMode="auto">
          <a:xfrm>
            <a:off x="1524000" y="5791200"/>
            <a:ext cx="7046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Packaging: </a:t>
            </a:r>
            <a:r>
              <a:rPr lang="en-US" b="0" i="1">
                <a:latin typeface="Times New Roman" pitchFamily="18" charset="0"/>
                <a:cs typeface="Times New Roman" pitchFamily="18" charset="0"/>
              </a:rPr>
              <a:t>a*</a:t>
            </a:r>
            <a:r>
              <a:rPr lang="en-US" b="0"/>
              <a:t>=</a:t>
            </a:r>
            <a:r>
              <a:rPr lang="en-US" b="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/[chl] </a:t>
            </a:r>
            <a:r>
              <a:rPr lang="en-US" b="0"/>
              <a:t>is function of size and 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[chl].</a:t>
            </a:r>
          </a:p>
          <a:p>
            <a:r>
              <a:rPr lang="en-US" b="0">
                <a:latin typeface="Times New Roman" pitchFamily="18" charset="0"/>
                <a:cs typeface="Times New Roman" pitchFamily="18" charset="0"/>
              </a:rPr>
              <a:t>Same is true for other pigments.      	Duysens (1956)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000" y="228600"/>
            <a:ext cx="680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Size effect on absorption – pigment packaging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41910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381000"/>
            <a:ext cx="9262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solidFill>
                  <a:srgbClr val="FF0000"/>
                </a:solidFill>
                <a:latin typeface="Comic Sans MS" pitchFamily="66" charset="0"/>
              </a:rPr>
              <a:t>Large, more packaged cells, tend to occur where [chl] is higher.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238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00400"/>
            <a:ext cx="4327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905000"/>
            <a:ext cx="5554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667000" y="2514600"/>
            <a:ext cx="429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‘Mean’ </a:t>
            </a:r>
            <a:r>
              <a:rPr lang="en-US" b="0" i="1"/>
              <a:t>a</a:t>
            </a:r>
            <a:r>
              <a:rPr lang="en-US" b="0" i="1" baseline="-25000">
                <a:latin typeface="Symbol" pitchFamily="18" charset="2"/>
              </a:rPr>
              <a:t>f</a:t>
            </a:r>
            <a:r>
              <a:rPr lang="en-US" b="0"/>
              <a:t> as function of [chl]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200400" y="6172200"/>
            <a:ext cx="296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Bricaud et al.,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979783" y="0"/>
            <a:ext cx="5184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Dependence of IOP on properties of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particles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04801" y="514350"/>
            <a:ext cx="8453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a/V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 s</a:t>
            </a:r>
            <a:r>
              <a:rPr lang="en-US" baseline="-25000" dirty="0" smtClean="0"/>
              <a:t>abs</a:t>
            </a:r>
            <a:r>
              <a:rPr lang="en-US" dirty="0" smtClean="0"/>
              <a:t>·1/{1.33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}</a:t>
            </a:r>
            <a:endParaRPr lang="en-US" baseline="-25000" dirty="0">
              <a:sym typeface="Symbol" pitchFamily="18" charset="2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5892800" y="1143000"/>
            <a:ext cx="609600" cy="11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04800" y="6488668"/>
            <a:ext cx="3520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Molecular </a:t>
            </a:r>
            <a:r>
              <a:rPr lang="en-US" dirty="0" smtClean="0"/>
              <a:t>absorption </a:t>
            </a:r>
            <a:r>
              <a:rPr lang="en-US" dirty="0" smtClean="0">
                <a:sym typeface="Symbol" pitchFamily="18" charset="2"/>
              </a:rPr>
              <a:t> volume</a:t>
            </a:r>
            <a:r>
              <a:rPr lang="en-US" dirty="0"/>
              <a:t>.</a:t>
            </a:r>
          </a:p>
        </p:txBody>
      </p:sp>
      <p:pic>
        <p:nvPicPr>
          <p:cNvPr id="14" name="Picture 10" descr="a2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6725" y="3429000"/>
            <a:ext cx="4083275" cy="3124200"/>
          </a:xfrm>
          <a:prstGeom prst="rect">
            <a:avLst/>
          </a:prstGeom>
          <a:noFill/>
        </p:spPr>
      </p:pic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334000" y="4724400"/>
            <a:ext cx="1752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9" descr="a1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33375"/>
            <a:ext cx="3962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086600" y="5181600"/>
            <a:ext cx="1951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abs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= area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a/V  1/D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419600" y="1524000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n’=0.01</a:t>
            </a: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3200400" y="3200400"/>
            <a:ext cx="1752600" cy="350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6553200" y="4419600"/>
            <a:ext cx="1297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‘Packaging’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2860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n’=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pure</a:t>
            </a:r>
            <a:r>
              <a:rPr lang="en-US" dirty="0" err="1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p</a:t>
            </a:r>
            <a:endParaRPr lang="en-US" baseline="-25000" dirty="0">
              <a:latin typeface="Symbol" pitchFamily="18" charset="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/>
      <p:bldP spid="15" grpId="0" animBg="1"/>
      <p:bldP spid="17" grpId="0"/>
      <p:bldP spid="19" grpId="0" animBg="1"/>
      <p:bldP spid="686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8504834" cy="525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6172200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diss</a:t>
            </a:r>
            <a:r>
              <a:rPr lang="en-US" sz="2400" i="1" dirty="0" smtClean="0">
                <a:latin typeface="Times New Roman"/>
                <a:cs typeface="Times New Roman"/>
              </a:rPr>
              <a:t>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Im(m)/</a:t>
            </a:r>
            <a:r>
              <a:rPr lang="en-US" sz="2400" i="1" dirty="0" smtClean="0">
                <a:latin typeface="Symbol" pitchFamily="18" charset="2"/>
                <a:cs typeface="Times New Roman" pitchFamily="18" charset="0"/>
              </a:rPr>
              <a:t>l</a:t>
            </a:r>
            <a:endParaRPr lang="en-US" sz="2400" i="1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28600"/>
            <a:ext cx="549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Normalization ‘simplifies’ things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7" y="838200"/>
            <a:ext cx="4219575" cy="299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419600"/>
            <a:ext cx="445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Kart5-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914403"/>
            <a:ext cx="4201827" cy="2994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95" y="228600"/>
            <a:ext cx="3571797" cy="523214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Shape consideration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6396335"/>
            <a:ext cx="2287792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latin typeface="+mj-lt"/>
              </a:rPr>
              <a:t>Clavano et al., 2007</a:t>
            </a:r>
            <a:endParaRPr lang="en-US" dirty="0"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10000"/>
            <a:ext cx="4708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089026" y="4724400"/>
            <a:ext cx="141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1089026" y="4267200"/>
            <a:ext cx="141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638800" cy="762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Shape approximations</a:t>
            </a:r>
            <a:b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for light scattering calculations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684338" y="5943600"/>
            <a:ext cx="2177185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Particle radius (</a:t>
            </a:r>
            <a:r>
              <a:rPr lang="en-US" b="1">
                <a:latin typeface="Symbol" pitchFamily="18" charset="2"/>
              </a:rPr>
              <a:t>m</a:t>
            </a:r>
            <a:r>
              <a:rPr lang="en-US" b="1">
                <a:latin typeface="Times New Roman" pitchFamily="18" charset="0"/>
              </a:rPr>
              <a:t>m)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 rot="-5404758">
            <a:off x="-195434" y="4280181"/>
            <a:ext cx="1152867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Axis ratio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95339" y="4267200"/>
            <a:ext cx="30006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1089027" y="4495800"/>
            <a:ext cx="1206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6263" y="5029200"/>
            <a:ext cx="47319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0.1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49289" y="3429000"/>
            <a:ext cx="41548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4184650" y="5486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1089027" y="5257800"/>
            <a:ext cx="231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917825" y="5486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1279526" y="5562600"/>
            <a:ext cx="47319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0.1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778127" y="5562600"/>
            <a:ext cx="309563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973514" y="5638800"/>
            <a:ext cx="62706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2522539" y="5183188"/>
            <a:ext cx="1382712" cy="74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1089025" y="3657600"/>
            <a:ext cx="211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1230314" y="3429000"/>
            <a:ext cx="3516312" cy="20574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 rot="-5377802">
            <a:off x="1856582" y="2878932"/>
            <a:ext cx="1982788" cy="3235325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1222376" y="4267200"/>
            <a:ext cx="2462213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8" name="Freeform 22"/>
          <p:cNvSpPr>
            <a:spLocks/>
          </p:cNvSpPr>
          <p:nvPr/>
        </p:nvSpPr>
        <p:spPr bwMode="auto">
          <a:xfrm flipV="1">
            <a:off x="3684589" y="4267200"/>
            <a:ext cx="773112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4" y="432"/>
              </a:cxn>
              <a:cxn ang="0">
                <a:pos x="0" y="768"/>
              </a:cxn>
              <a:cxn ang="0">
                <a:pos x="0" y="0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1824" y="432"/>
                </a:lnTo>
                <a:lnTo>
                  <a:pt x="0" y="76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1222376" y="4495800"/>
            <a:ext cx="3524250" cy="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2813051" y="3429000"/>
            <a:ext cx="748910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oblate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2762250" y="4953000"/>
            <a:ext cx="82585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prolate</a:t>
            </a: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1581150" y="5486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43" name="Freeform 27"/>
          <p:cNvSpPr>
            <a:spLocks/>
          </p:cNvSpPr>
          <p:nvPr/>
        </p:nvSpPr>
        <p:spPr bwMode="auto">
          <a:xfrm rot="14537714" flipH="1">
            <a:off x="3083719" y="2172495"/>
            <a:ext cx="152400" cy="211138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44" name="Oval 28"/>
          <p:cNvSpPr>
            <a:spLocks noChangeArrowheads="1"/>
          </p:cNvSpPr>
          <p:nvPr/>
        </p:nvSpPr>
        <p:spPr bwMode="auto">
          <a:xfrm rot="870707" flipV="1">
            <a:off x="8026401" y="5137150"/>
            <a:ext cx="133350" cy="352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5" name="Oval 29"/>
          <p:cNvSpPr>
            <a:spLocks noChangeArrowheads="1"/>
          </p:cNvSpPr>
          <p:nvPr/>
        </p:nvSpPr>
        <p:spPr bwMode="auto">
          <a:xfrm rot="16993874" flipV="1">
            <a:off x="7690644" y="3480596"/>
            <a:ext cx="228600" cy="2778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6" name="Oval 30"/>
          <p:cNvSpPr>
            <a:spLocks noChangeArrowheads="1"/>
          </p:cNvSpPr>
          <p:nvPr/>
        </p:nvSpPr>
        <p:spPr bwMode="auto">
          <a:xfrm flipH="1" flipV="1">
            <a:off x="7578725" y="457203"/>
            <a:ext cx="139700" cy="1555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7" name="Oval 31"/>
          <p:cNvSpPr>
            <a:spLocks noChangeArrowheads="1"/>
          </p:cNvSpPr>
          <p:nvPr/>
        </p:nvSpPr>
        <p:spPr bwMode="auto">
          <a:xfrm rot="21065634" flipH="1">
            <a:off x="7467600" y="5748338"/>
            <a:ext cx="134302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8" name="Oval 32"/>
          <p:cNvSpPr>
            <a:spLocks noChangeArrowheads="1"/>
          </p:cNvSpPr>
          <p:nvPr/>
        </p:nvSpPr>
        <p:spPr bwMode="auto">
          <a:xfrm rot="19943093" flipH="1">
            <a:off x="7620002" y="5240341"/>
            <a:ext cx="271463" cy="2778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9" name="Oval 33"/>
          <p:cNvSpPr>
            <a:spLocks noChangeArrowheads="1"/>
          </p:cNvSpPr>
          <p:nvPr/>
        </p:nvSpPr>
        <p:spPr bwMode="auto">
          <a:xfrm rot="-2750422">
            <a:off x="7967663" y="4510089"/>
            <a:ext cx="87313" cy="211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0" name="Oval 34"/>
          <p:cNvSpPr>
            <a:spLocks noChangeArrowheads="1"/>
          </p:cNvSpPr>
          <p:nvPr/>
        </p:nvSpPr>
        <p:spPr bwMode="auto">
          <a:xfrm rot="19355947" flipH="1">
            <a:off x="7893051" y="3994150"/>
            <a:ext cx="6985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1" name="Oval 35"/>
          <p:cNvSpPr>
            <a:spLocks noChangeArrowheads="1"/>
          </p:cNvSpPr>
          <p:nvPr/>
        </p:nvSpPr>
        <p:spPr bwMode="auto">
          <a:xfrm rot="1556307" flipH="1" flipV="1">
            <a:off x="7315201" y="5137153"/>
            <a:ext cx="141288" cy="806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 rot="17551152" flipV="1">
            <a:off x="8215314" y="4473576"/>
            <a:ext cx="18415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 rot="2870869" flipH="1">
            <a:off x="8319294" y="4680746"/>
            <a:ext cx="76200" cy="4206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4" name="Oval 38"/>
          <p:cNvSpPr>
            <a:spLocks noChangeArrowheads="1"/>
          </p:cNvSpPr>
          <p:nvPr/>
        </p:nvSpPr>
        <p:spPr bwMode="auto">
          <a:xfrm rot="1837063" flipV="1">
            <a:off x="7893050" y="4908553"/>
            <a:ext cx="101600" cy="174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5" name="Oval 39"/>
          <p:cNvSpPr>
            <a:spLocks noChangeArrowheads="1"/>
          </p:cNvSpPr>
          <p:nvPr/>
        </p:nvSpPr>
        <p:spPr bwMode="auto">
          <a:xfrm rot="2302431" flipH="1" flipV="1">
            <a:off x="7596190" y="3048003"/>
            <a:ext cx="231775" cy="214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6" name="Oval 40"/>
          <p:cNvSpPr>
            <a:spLocks noChangeArrowheads="1"/>
          </p:cNvSpPr>
          <p:nvPr/>
        </p:nvSpPr>
        <p:spPr bwMode="auto">
          <a:xfrm flipH="1" flipV="1">
            <a:off x="8369300" y="2819400"/>
            <a:ext cx="114300" cy="400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7" name="Oval 41"/>
          <p:cNvSpPr>
            <a:spLocks noChangeArrowheads="1"/>
          </p:cNvSpPr>
          <p:nvPr/>
        </p:nvSpPr>
        <p:spPr bwMode="auto">
          <a:xfrm rot="3485317" flipH="1">
            <a:off x="7938294" y="3126582"/>
            <a:ext cx="304800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8" name="Oval 42"/>
          <p:cNvSpPr>
            <a:spLocks noChangeArrowheads="1"/>
          </p:cNvSpPr>
          <p:nvPr/>
        </p:nvSpPr>
        <p:spPr bwMode="auto">
          <a:xfrm rot="3537886" flipH="1">
            <a:off x="7609681" y="2582069"/>
            <a:ext cx="144463" cy="3143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9" name="Oval 43"/>
          <p:cNvSpPr>
            <a:spLocks noChangeArrowheads="1"/>
          </p:cNvSpPr>
          <p:nvPr/>
        </p:nvSpPr>
        <p:spPr bwMode="auto">
          <a:xfrm flipH="1" flipV="1">
            <a:off x="7524750" y="3429000"/>
            <a:ext cx="762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0" name="Oval 44"/>
          <p:cNvSpPr>
            <a:spLocks noChangeArrowheads="1"/>
          </p:cNvSpPr>
          <p:nvPr/>
        </p:nvSpPr>
        <p:spPr bwMode="auto">
          <a:xfrm flipH="1" flipV="1">
            <a:off x="7367590" y="609603"/>
            <a:ext cx="130175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1" name="Oval 45"/>
          <p:cNvSpPr>
            <a:spLocks noChangeArrowheads="1"/>
          </p:cNvSpPr>
          <p:nvPr/>
        </p:nvSpPr>
        <p:spPr bwMode="auto">
          <a:xfrm flipH="1" flipV="1">
            <a:off x="7507290" y="685800"/>
            <a:ext cx="71437" cy="77788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2" name="Oval 46"/>
          <p:cNvSpPr>
            <a:spLocks noChangeArrowheads="1"/>
          </p:cNvSpPr>
          <p:nvPr/>
        </p:nvSpPr>
        <p:spPr bwMode="auto">
          <a:xfrm flipH="1" flipV="1">
            <a:off x="7507288" y="762003"/>
            <a:ext cx="141287" cy="1555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3" name="Oval 47"/>
          <p:cNvSpPr>
            <a:spLocks noChangeArrowheads="1"/>
          </p:cNvSpPr>
          <p:nvPr/>
        </p:nvSpPr>
        <p:spPr bwMode="auto">
          <a:xfrm flipH="1" flipV="1">
            <a:off x="7929564" y="457203"/>
            <a:ext cx="230187" cy="2333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4" name="Oval 48"/>
          <p:cNvSpPr>
            <a:spLocks noChangeArrowheads="1"/>
          </p:cNvSpPr>
          <p:nvPr/>
        </p:nvSpPr>
        <p:spPr bwMode="auto">
          <a:xfrm>
            <a:off x="7859714" y="742950"/>
            <a:ext cx="69850" cy="96838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5" name="Oval 49"/>
          <p:cNvSpPr>
            <a:spLocks noChangeArrowheads="1"/>
          </p:cNvSpPr>
          <p:nvPr/>
        </p:nvSpPr>
        <p:spPr bwMode="auto">
          <a:xfrm flipH="1" flipV="1">
            <a:off x="7367588" y="11430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6" name="Oval 50"/>
          <p:cNvSpPr>
            <a:spLocks noChangeArrowheads="1"/>
          </p:cNvSpPr>
          <p:nvPr/>
        </p:nvSpPr>
        <p:spPr bwMode="auto">
          <a:xfrm>
            <a:off x="7086601" y="1524000"/>
            <a:ext cx="87313" cy="77788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7" name="Freeform 51"/>
          <p:cNvSpPr>
            <a:spLocks/>
          </p:cNvSpPr>
          <p:nvPr/>
        </p:nvSpPr>
        <p:spPr bwMode="auto">
          <a:xfrm rot="3514450" flipH="1">
            <a:off x="4548983" y="1558134"/>
            <a:ext cx="92075" cy="328612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68" name="Freeform 52"/>
          <p:cNvSpPr>
            <a:spLocks/>
          </p:cNvSpPr>
          <p:nvPr/>
        </p:nvSpPr>
        <p:spPr bwMode="auto">
          <a:xfrm flipH="1" flipV="1">
            <a:off x="3265490" y="1897063"/>
            <a:ext cx="287337" cy="1143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69" name="Freeform 53"/>
          <p:cNvSpPr>
            <a:spLocks/>
          </p:cNvSpPr>
          <p:nvPr/>
        </p:nvSpPr>
        <p:spPr bwMode="auto">
          <a:xfrm flipH="1" flipV="1">
            <a:off x="4391025" y="1973263"/>
            <a:ext cx="533400" cy="1143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0" name="Freeform 54"/>
          <p:cNvSpPr>
            <a:spLocks/>
          </p:cNvSpPr>
          <p:nvPr/>
        </p:nvSpPr>
        <p:spPr bwMode="auto">
          <a:xfrm rot="1483534" flipH="1" flipV="1">
            <a:off x="3897314" y="2049466"/>
            <a:ext cx="69850" cy="220662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1" name="Freeform 55"/>
          <p:cNvSpPr>
            <a:spLocks/>
          </p:cNvSpPr>
          <p:nvPr/>
        </p:nvSpPr>
        <p:spPr bwMode="auto">
          <a:xfrm rot="10642286">
            <a:off x="3054351" y="1973263"/>
            <a:ext cx="139700" cy="762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2" name="Freeform 56"/>
          <p:cNvSpPr>
            <a:spLocks/>
          </p:cNvSpPr>
          <p:nvPr/>
        </p:nvSpPr>
        <p:spPr bwMode="auto">
          <a:xfrm rot="19155918" flipH="1">
            <a:off x="3335338" y="2278063"/>
            <a:ext cx="141287" cy="1524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3" name="Freeform 57"/>
          <p:cNvSpPr>
            <a:spLocks/>
          </p:cNvSpPr>
          <p:nvPr/>
        </p:nvSpPr>
        <p:spPr bwMode="auto">
          <a:xfrm flipH="1" flipV="1">
            <a:off x="3686176" y="1897063"/>
            <a:ext cx="141288" cy="2286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4" name="Freeform 58"/>
          <p:cNvSpPr>
            <a:spLocks/>
          </p:cNvSpPr>
          <p:nvPr/>
        </p:nvSpPr>
        <p:spPr bwMode="auto">
          <a:xfrm rot="3514450" flipH="1">
            <a:off x="3650457" y="2097883"/>
            <a:ext cx="74612" cy="282575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5" name="Freeform 59"/>
          <p:cNvSpPr>
            <a:spLocks/>
          </p:cNvSpPr>
          <p:nvPr/>
        </p:nvSpPr>
        <p:spPr bwMode="auto">
          <a:xfrm rot="3514450" flipV="1">
            <a:off x="4243388" y="1489077"/>
            <a:ext cx="304800" cy="6985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6" name="Freeform 60"/>
          <p:cNvSpPr>
            <a:spLocks/>
          </p:cNvSpPr>
          <p:nvPr/>
        </p:nvSpPr>
        <p:spPr bwMode="auto">
          <a:xfrm rot="3514450" flipH="1">
            <a:off x="3250407" y="2515396"/>
            <a:ext cx="381000" cy="211137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7" name="Freeform 61"/>
          <p:cNvSpPr>
            <a:spLocks/>
          </p:cNvSpPr>
          <p:nvPr/>
        </p:nvSpPr>
        <p:spPr bwMode="auto">
          <a:xfrm rot="3514450" flipH="1" flipV="1">
            <a:off x="3470275" y="2055814"/>
            <a:ext cx="152400" cy="1397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8" name="Freeform 62"/>
          <p:cNvSpPr>
            <a:spLocks/>
          </p:cNvSpPr>
          <p:nvPr/>
        </p:nvSpPr>
        <p:spPr bwMode="auto">
          <a:xfrm rot="5722989" flipH="1" flipV="1">
            <a:off x="4058444" y="2023269"/>
            <a:ext cx="379412" cy="2794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9" name="Freeform 63"/>
          <p:cNvSpPr>
            <a:spLocks/>
          </p:cNvSpPr>
          <p:nvPr/>
        </p:nvSpPr>
        <p:spPr bwMode="auto">
          <a:xfrm rot="3514450" flipH="1">
            <a:off x="3607594" y="1567659"/>
            <a:ext cx="381000" cy="141288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0" name="Freeform 64"/>
          <p:cNvSpPr>
            <a:spLocks/>
          </p:cNvSpPr>
          <p:nvPr/>
        </p:nvSpPr>
        <p:spPr bwMode="auto">
          <a:xfrm rot="3514450" flipH="1" flipV="1">
            <a:off x="3789363" y="2306638"/>
            <a:ext cx="228600" cy="492125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1" name="Freeform 65"/>
          <p:cNvSpPr>
            <a:spLocks/>
          </p:cNvSpPr>
          <p:nvPr/>
        </p:nvSpPr>
        <p:spPr bwMode="auto">
          <a:xfrm rot="1702841" flipV="1">
            <a:off x="4391027" y="2201863"/>
            <a:ext cx="68263" cy="541337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2" name="Freeform 66"/>
          <p:cNvSpPr>
            <a:spLocks/>
          </p:cNvSpPr>
          <p:nvPr/>
        </p:nvSpPr>
        <p:spPr bwMode="auto">
          <a:xfrm rot="3514450" flipH="1">
            <a:off x="4041775" y="1638300"/>
            <a:ext cx="287338" cy="211138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3" name="Oval 67"/>
          <p:cNvSpPr>
            <a:spLocks noChangeArrowheads="1"/>
          </p:cNvSpPr>
          <p:nvPr/>
        </p:nvSpPr>
        <p:spPr bwMode="auto">
          <a:xfrm rot="19332563" flipH="1">
            <a:off x="8243890" y="5441953"/>
            <a:ext cx="168275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4" name="Oval 68"/>
          <p:cNvSpPr>
            <a:spLocks noChangeArrowheads="1"/>
          </p:cNvSpPr>
          <p:nvPr/>
        </p:nvSpPr>
        <p:spPr bwMode="auto">
          <a:xfrm rot="19332563" flipH="1">
            <a:off x="8307388" y="5137153"/>
            <a:ext cx="166687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5" name="Oval 69"/>
          <p:cNvSpPr>
            <a:spLocks noChangeArrowheads="1"/>
          </p:cNvSpPr>
          <p:nvPr/>
        </p:nvSpPr>
        <p:spPr bwMode="auto">
          <a:xfrm rot="18580834" flipV="1">
            <a:off x="8124033" y="4202907"/>
            <a:ext cx="168275" cy="207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6" name="Oval 70"/>
          <p:cNvSpPr>
            <a:spLocks noChangeArrowheads="1"/>
          </p:cNvSpPr>
          <p:nvPr/>
        </p:nvSpPr>
        <p:spPr bwMode="auto">
          <a:xfrm rot="-534366" flipH="1" flipV="1">
            <a:off x="7391402" y="4676775"/>
            <a:ext cx="56356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7" name="Oval 71"/>
          <p:cNvSpPr>
            <a:spLocks noChangeArrowheads="1"/>
          </p:cNvSpPr>
          <p:nvPr/>
        </p:nvSpPr>
        <p:spPr bwMode="auto">
          <a:xfrm flipH="1" flipV="1">
            <a:off x="7648576" y="1371602"/>
            <a:ext cx="287338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8" name="Oval 72"/>
          <p:cNvSpPr>
            <a:spLocks noChangeArrowheads="1"/>
          </p:cNvSpPr>
          <p:nvPr/>
        </p:nvSpPr>
        <p:spPr bwMode="auto">
          <a:xfrm flipH="1" flipV="1">
            <a:off x="7507290" y="990602"/>
            <a:ext cx="282575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9" name="Oval 73"/>
          <p:cNvSpPr>
            <a:spLocks noChangeArrowheads="1"/>
          </p:cNvSpPr>
          <p:nvPr/>
        </p:nvSpPr>
        <p:spPr bwMode="auto">
          <a:xfrm flipH="1" flipV="1">
            <a:off x="8281988" y="6096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0" name="Oval 74"/>
          <p:cNvSpPr>
            <a:spLocks noChangeArrowheads="1"/>
          </p:cNvSpPr>
          <p:nvPr/>
        </p:nvSpPr>
        <p:spPr bwMode="auto">
          <a:xfrm flipH="1" flipV="1">
            <a:off x="7226300" y="12192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1" name="Oval 75"/>
          <p:cNvSpPr>
            <a:spLocks noChangeArrowheads="1"/>
          </p:cNvSpPr>
          <p:nvPr/>
        </p:nvSpPr>
        <p:spPr bwMode="auto">
          <a:xfrm flipH="1" flipV="1">
            <a:off x="8140700" y="13716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2" name="Oval 76"/>
          <p:cNvSpPr>
            <a:spLocks noChangeArrowheads="1"/>
          </p:cNvSpPr>
          <p:nvPr/>
        </p:nvSpPr>
        <p:spPr bwMode="auto">
          <a:xfrm flipH="1" flipV="1">
            <a:off x="7367588" y="13716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3" name="Oval 77"/>
          <p:cNvSpPr>
            <a:spLocks noChangeArrowheads="1"/>
          </p:cNvSpPr>
          <p:nvPr/>
        </p:nvSpPr>
        <p:spPr bwMode="auto">
          <a:xfrm flipH="1" flipV="1">
            <a:off x="7859715" y="1066803"/>
            <a:ext cx="230187" cy="2333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4" name="Oval 78"/>
          <p:cNvSpPr>
            <a:spLocks noChangeArrowheads="1"/>
          </p:cNvSpPr>
          <p:nvPr/>
        </p:nvSpPr>
        <p:spPr bwMode="auto">
          <a:xfrm flipH="1" flipV="1">
            <a:off x="8001000" y="838203"/>
            <a:ext cx="228600" cy="2333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5" name="Oval 79"/>
          <p:cNvSpPr>
            <a:spLocks noChangeArrowheads="1"/>
          </p:cNvSpPr>
          <p:nvPr/>
        </p:nvSpPr>
        <p:spPr bwMode="auto">
          <a:xfrm flipH="1" flipV="1">
            <a:off x="7086602" y="990600"/>
            <a:ext cx="68263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6" name="Oval 80"/>
          <p:cNvSpPr>
            <a:spLocks noChangeArrowheads="1"/>
          </p:cNvSpPr>
          <p:nvPr/>
        </p:nvSpPr>
        <p:spPr bwMode="auto">
          <a:xfrm flipH="1" flipV="1">
            <a:off x="8001002" y="1676400"/>
            <a:ext cx="68263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7" name="Oval 81"/>
          <p:cNvSpPr>
            <a:spLocks noChangeArrowheads="1"/>
          </p:cNvSpPr>
          <p:nvPr/>
        </p:nvSpPr>
        <p:spPr bwMode="auto">
          <a:xfrm flipH="1" flipV="1">
            <a:off x="8210551" y="1066800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8" name="Oval 82"/>
          <p:cNvSpPr>
            <a:spLocks noChangeArrowheads="1"/>
          </p:cNvSpPr>
          <p:nvPr/>
        </p:nvSpPr>
        <p:spPr bwMode="auto">
          <a:xfrm flipH="1" flipV="1">
            <a:off x="7718427" y="838200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9" name="Oval 83"/>
          <p:cNvSpPr>
            <a:spLocks noChangeArrowheads="1"/>
          </p:cNvSpPr>
          <p:nvPr/>
        </p:nvSpPr>
        <p:spPr bwMode="auto">
          <a:xfrm flipH="1" flipV="1">
            <a:off x="7367588" y="914400"/>
            <a:ext cx="68262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0" name="Oval 84"/>
          <p:cNvSpPr>
            <a:spLocks noChangeArrowheads="1"/>
          </p:cNvSpPr>
          <p:nvPr/>
        </p:nvSpPr>
        <p:spPr bwMode="auto">
          <a:xfrm flipH="1" flipV="1">
            <a:off x="7226300" y="1676400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1" name="Oval 85"/>
          <p:cNvSpPr>
            <a:spLocks noChangeArrowheads="1"/>
          </p:cNvSpPr>
          <p:nvPr/>
        </p:nvSpPr>
        <p:spPr bwMode="auto">
          <a:xfrm flipH="1" flipV="1">
            <a:off x="7927976" y="1601788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2" name="Oval 86"/>
          <p:cNvSpPr>
            <a:spLocks noChangeArrowheads="1"/>
          </p:cNvSpPr>
          <p:nvPr/>
        </p:nvSpPr>
        <p:spPr bwMode="auto">
          <a:xfrm flipH="1" flipV="1">
            <a:off x="7578727" y="1676400"/>
            <a:ext cx="68263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3" name="Oval 87"/>
          <p:cNvSpPr>
            <a:spLocks noChangeArrowheads="1"/>
          </p:cNvSpPr>
          <p:nvPr/>
        </p:nvSpPr>
        <p:spPr bwMode="auto">
          <a:xfrm flipH="1" flipV="1">
            <a:off x="8439150" y="2209800"/>
            <a:ext cx="211138" cy="400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4" name="Oval 88"/>
          <p:cNvSpPr>
            <a:spLocks noChangeArrowheads="1"/>
          </p:cNvSpPr>
          <p:nvPr/>
        </p:nvSpPr>
        <p:spPr bwMode="auto">
          <a:xfrm flipH="1" flipV="1">
            <a:off x="8510588" y="3276600"/>
            <a:ext cx="1143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5" name="Oval 89"/>
          <p:cNvSpPr>
            <a:spLocks noChangeArrowheads="1"/>
          </p:cNvSpPr>
          <p:nvPr/>
        </p:nvSpPr>
        <p:spPr bwMode="auto">
          <a:xfrm flipH="1" flipV="1">
            <a:off x="8088313" y="3581400"/>
            <a:ext cx="381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6" name="Oval 90"/>
          <p:cNvSpPr>
            <a:spLocks noChangeArrowheads="1"/>
          </p:cNvSpPr>
          <p:nvPr/>
        </p:nvSpPr>
        <p:spPr bwMode="auto">
          <a:xfrm flipH="1" flipV="1">
            <a:off x="8158164" y="2590800"/>
            <a:ext cx="280987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7" name="Oval 91"/>
          <p:cNvSpPr>
            <a:spLocks noChangeArrowheads="1"/>
          </p:cNvSpPr>
          <p:nvPr/>
        </p:nvSpPr>
        <p:spPr bwMode="auto">
          <a:xfrm flipH="1" flipV="1">
            <a:off x="7947027" y="2895600"/>
            <a:ext cx="282575" cy="9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8" name="Oval 92"/>
          <p:cNvSpPr>
            <a:spLocks noChangeArrowheads="1"/>
          </p:cNvSpPr>
          <p:nvPr/>
        </p:nvSpPr>
        <p:spPr bwMode="auto">
          <a:xfrm flipH="1" flipV="1">
            <a:off x="7735889" y="2133600"/>
            <a:ext cx="230187" cy="400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9" name="Oval 93"/>
          <p:cNvSpPr>
            <a:spLocks noChangeArrowheads="1"/>
          </p:cNvSpPr>
          <p:nvPr/>
        </p:nvSpPr>
        <p:spPr bwMode="auto">
          <a:xfrm flipH="1" flipV="1">
            <a:off x="8158165" y="3352800"/>
            <a:ext cx="282575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0" name="Oval 94"/>
          <p:cNvSpPr>
            <a:spLocks noChangeArrowheads="1"/>
          </p:cNvSpPr>
          <p:nvPr/>
        </p:nvSpPr>
        <p:spPr bwMode="auto">
          <a:xfrm flipH="1" flipV="1">
            <a:off x="7315202" y="2667000"/>
            <a:ext cx="11906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1" name="Oval 95"/>
          <p:cNvSpPr>
            <a:spLocks noChangeArrowheads="1"/>
          </p:cNvSpPr>
          <p:nvPr/>
        </p:nvSpPr>
        <p:spPr bwMode="auto">
          <a:xfrm flipH="1" flipV="1">
            <a:off x="7947025" y="2514600"/>
            <a:ext cx="71438" cy="9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2" name="Oval 96"/>
          <p:cNvSpPr>
            <a:spLocks noChangeArrowheads="1"/>
          </p:cNvSpPr>
          <p:nvPr/>
        </p:nvSpPr>
        <p:spPr bwMode="auto">
          <a:xfrm flipH="1" flipV="1">
            <a:off x="7877176" y="2743200"/>
            <a:ext cx="211138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3" name="Oval 97"/>
          <p:cNvSpPr>
            <a:spLocks noChangeArrowheads="1"/>
          </p:cNvSpPr>
          <p:nvPr/>
        </p:nvSpPr>
        <p:spPr bwMode="auto">
          <a:xfrm>
            <a:off x="7807327" y="3352800"/>
            <a:ext cx="6985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4" name="Oval 98"/>
          <p:cNvSpPr>
            <a:spLocks noChangeArrowheads="1"/>
          </p:cNvSpPr>
          <p:nvPr/>
        </p:nvSpPr>
        <p:spPr bwMode="auto">
          <a:xfrm flipH="1" flipV="1">
            <a:off x="7315200" y="35052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5" name="Oval 99"/>
          <p:cNvSpPr>
            <a:spLocks noChangeArrowheads="1"/>
          </p:cNvSpPr>
          <p:nvPr/>
        </p:nvSpPr>
        <p:spPr bwMode="auto">
          <a:xfrm flipH="1" flipV="1">
            <a:off x="8158163" y="24384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6" name="Oval 100"/>
          <p:cNvSpPr>
            <a:spLocks noChangeArrowheads="1"/>
          </p:cNvSpPr>
          <p:nvPr/>
        </p:nvSpPr>
        <p:spPr bwMode="auto">
          <a:xfrm flipH="1" flipV="1">
            <a:off x="7524751" y="25146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7" name="Oval 101"/>
          <p:cNvSpPr>
            <a:spLocks noChangeArrowheads="1"/>
          </p:cNvSpPr>
          <p:nvPr/>
        </p:nvSpPr>
        <p:spPr bwMode="auto">
          <a:xfrm rot="-534366" flipH="1" flipV="1">
            <a:off x="7751764" y="5594353"/>
            <a:ext cx="33655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8" name="Oval 102"/>
          <p:cNvSpPr>
            <a:spLocks noChangeArrowheads="1"/>
          </p:cNvSpPr>
          <p:nvPr/>
        </p:nvSpPr>
        <p:spPr bwMode="auto">
          <a:xfrm rot="-534366" flipH="1" flipV="1">
            <a:off x="8237538" y="4679953"/>
            <a:ext cx="334962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9" name="Oval 103"/>
          <p:cNvSpPr>
            <a:spLocks noChangeArrowheads="1"/>
          </p:cNvSpPr>
          <p:nvPr/>
        </p:nvSpPr>
        <p:spPr bwMode="auto">
          <a:xfrm rot="-534366" flipH="1" flipV="1">
            <a:off x="7532690" y="4892677"/>
            <a:ext cx="282575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0" name="Oval 104"/>
          <p:cNvSpPr>
            <a:spLocks noChangeArrowheads="1"/>
          </p:cNvSpPr>
          <p:nvPr/>
        </p:nvSpPr>
        <p:spPr bwMode="auto">
          <a:xfrm rot="-534366" flipH="1" flipV="1">
            <a:off x="8448675" y="4984753"/>
            <a:ext cx="147638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1" name="Oval 105"/>
          <p:cNvSpPr>
            <a:spLocks noChangeArrowheads="1"/>
          </p:cNvSpPr>
          <p:nvPr/>
        </p:nvSpPr>
        <p:spPr bwMode="auto">
          <a:xfrm rot="18620251" flipV="1">
            <a:off x="7730334" y="5006183"/>
            <a:ext cx="127000" cy="211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3" name="Oval 107"/>
          <p:cNvSpPr>
            <a:spLocks noChangeArrowheads="1"/>
          </p:cNvSpPr>
          <p:nvPr/>
        </p:nvSpPr>
        <p:spPr bwMode="auto">
          <a:xfrm flipH="1" flipV="1">
            <a:off x="8275639" y="762002"/>
            <a:ext cx="287337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4" name="Oval 108"/>
          <p:cNvSpPr>
            <a:spLocks noChangeArrowheads="1"/>
          </p:cNvSpPr>
          <p:nvPr/>
        </p:nvSpPr>
        <p:spPr bwMode="auto">
          <a:xfrm flipH="1" flipV="1">
            <a:off x="8275639" y="1143002"/>
            <a:ext cx="287337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5" name="Line 109"/>
          <p:cNvSpPr>
            <a:spLocks noChangeShapeType="1"/>
          </p:cNvSpPr>
          <p:nvPr/>
        </p:nvSpPr>
        <p:spPr bwMode="auto">
          <a:xfrm>
            <a:off x="1230314" y="5486400"/>
            <a:ext cx="3798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26" name="Line 110"/>
          <p:cNvSpPr>
            <a:spLocks noChangeShapeType="1"/>
          </p:cNvSpPr>
          <p:nvPr/>
        </p:nvSpPr>
        <p:spPr bwMode="auto">
          <a:xfrm flipH="1" flipV="1">
            <a:off x="1230313" y="3048000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795339" y="3962400"/>
            <a:ext cx="30006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0528" name="Text Box 112"/>
          <p:cNvSpPr txBox="1">
            <a:spLocks noChangeArrowheads="1"/>
          </p:cNvSpPr>
          <p:nvPr/>
        </p:nvSpPr>
        <p:spPr bwMode="auto">
          <a:xfrm>
            <a:off x="576263" y="4572000"/>
            <a:ext cx="47319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0.5</a:t>
            </a:r>
          </a:p>
        </p:txBody>
      </p:sp>
      <p:sp>
        <p:nvSpPr>
          <p:cNvPr id="60529" name="Text Box 113"/>
          <p:cNvSpPr txBox="1">
            <a:spLocks noChangeArrowheads="1"/>
          </p:cNvSpPr>
          <p:nvPr/>
        </p:nvSpPr>
        <p:spPr bwMode="auto">
          <a:xfrm>
            <a:off x="5715002" y="974725"/>
            <a:ext cx="1422406" cy="4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Mie-Theory</a:t>
            </a:r>
          </a:p>
        </p:txBody>
      </p:sp>
      <p:sp>
        <p:nvSpPr>
          <p:cNvPr id="60530" name="Text Box 114"/>
          <p:cNvSpPr txBox="1">
            <a:spLocks noChangeArrowheads="1"/>
          </p:cNvSpPr>
          <p:nvPr/>
        </p:nvSpPr>
        <p:spPr bwMode="auto">
          <a:xfrm>
            <a:off x="5105402" y="4572001"/>
            <a:ext cx="2532063" cy="101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T-matrix</a:t>
            </a:r>
          </a:p>
          <a:p>
            <a:pPr algn="ctr"/>
            <a:r>
              <a:rPr lang="en-US" sz="2000" dirty="0">
                <a:latin typeface="Times New Roman" pitchFamily="18" charset="0"/>
              </a:rPr>
              <a:t>Axis ratios up to convergence limit</a:t>
            </a:r>
          </a:p>
        </p:txBody>
      </p:sp>
      <p:sp>
        <p:nvSpPr>
          <p:cNvPr id="60531" name="Text Box 115"/>
          <p:cNvSpPr txBox="1">
            <a:spLocks noChangeArrowheads="1"/>
          </p:cNvSpPr>
          <p:nvPr/>
        </p:nvSpPr>
        <p:spPr bwMode="auto">
          <a:xfrm>
            <a:off x="5410200" y="2438401"/>
            <a:ext cx="2179638" cy="101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T-matrix</a:t>
            </a:r>
          </a:p>
          <a:p>
            <a:pPr algn="ctr"/>
            <a:r>
              <a:rPr lang="en-US" sz="2000" dirty="0">
                <a:latin typeface="Times New Roman" pitchFamily="18" charset="0"/>
              </a:rPr>
              <a:t>Moderate Axis ratios (0.5&lt;AR&lt;2)</a:t>
            </a:r>
          </a:p>
        </p:txBody>
      </p:sp>
      <p:sp>
        <p:nvSpPr>
          <p:cNvPr id="60532" name="Line 116"/>
          <p:cNvSpPr>
            <a:spLocks noChangeShapeType="1"/>
          </p:cNvSpPr>
          <p:nvPr/>
        </p:nvSpPr>
        <p:spPr bwMode="auto">
          <a:xfrm flipV="1">
            <a:off x="4852990" y="1447800"/>
            <a:ext cx="2039937" cy="3048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33" name="Line 117"/>
          <p:cNvSpPr>
            <a:spLocks noChangeShapeType="1"/>
          </p:cNvSpPr>
          <p:nvPr/>
        </p:nvSpPr>
        <p:spPr bwMode="auto">
          <a:xfrm>
            <a:off x="4648201" y="2133600"/>
            <a:ext cx="175895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34" name="Line 118"/>
          <p:cNvSpPr>
            <a:spLocks noChangeShapeType="1"/>
          </p:cNvSpPr>
          <p:nvPr/>
        </p:nvSpPr>
        <p:spPr bwMode="auto">
          <a:xfrm>
            <a:off x="4419600" y="2590800"/>
            <a:ext cx="220980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35" name="Text Box 119"/>
          <p:cNvSpPr txBox="1">
            <a:spLocks noChangeArrowheads="1"/>
          </p:cNvSpPr>
          <p:nvPr/>
        </p:nvSpPr>
        <p:spPr bwMode="auto">
          <a:xfrm rot="781679">
            <a:off x="3570265" y="3955151"/>
            <a:ext cx="1173212" cy="4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Size limit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400801" y="6248400"/>
            <a:ext cx="2005728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/>
              <a:t>Slide From </a:t>
            </a:r>
            <a:r>
              <a:rPr lang="en-US" dirty="0" err="1" smtClean="0"/>
              <a:t>Volten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80486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971800"/>
            <a:ext cx="8524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57925"/>
            <a:ext cx="9124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2819400"/>
            <a:ext cx="1628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3846411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5" y="0"/>
            <a:ext cx="39528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571015"/>
            <a:ext cx="3014662" cy="22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_Polyed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953000"/>
            <a:ext cx="1981200" cy="1322451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953000"/>
            <a:ext cx="714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2133600"/>
            <a:ext cx="885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. oculus iridis valve and girdl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5768920"/>
            <a:ext cx="1981200" cy="1089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97180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Karp-Boss et al., 2007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"/>
            <a:ext cx="5943600" cy="482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991100"/>
            <a:ext cx="5181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562600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105401"/>
            <a:ext cx="1076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5257801"/>
            <a:ext cx="809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" y="6396335"/>
            <a:ext cx="2287792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latin typeface="+mj-lt"/>
              </a:rPr>
              <a:t>Clavano et al., 2007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Quantifying differences due to shape: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19100" y="152400"/>
            <a:ext cx="8305800" cy="14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What particles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scatter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in 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ocean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Phytoplankton: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5603" name="Picture 3" descr="Kart5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5682" y="1219203"/>
            <a:ext cx="5988601" cy="4267197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97485" y="5710538"/>
            <a:ext cx="7019856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>
                <a:latin typeface="+mj-lt"/>
              </a:rPr>
              <a:t>Variable in shape, size and pigment composition.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673687" y="6396338"/>
            <a:ext cx="7470301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>
                <a:latin typeface="+mj-lt"/>
                <a:sym typeface="Wingdings" pitchFamily="2" charset="2"/>
              </a:rPr>
              <a:t> Variable in scattering and absorption properties</a:t>
            </a:r>
            <a:endParaRPr lang="en-US" sz="2400" dirty="0">
              <a:latin typeface="+mj-lt"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886200"/>
            <a:ext cx="2314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5562601"/>
            <a:ext cx="1438275" cy="9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8687"/>
            <a:ext cx="5715000" cy="596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315200" y="6324600"/>
            <a:ext cx="1677429" cy="411375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000" dirty="0" smtClean="0">
                <a:latin typeface="+mj-lt"/>
              </a:rPr>
              <a:t>Meyer, 1979</a:t>
            </a: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061523" y="2546309"/>
            <a:ext cx="2342294" cy="461659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Relative intensity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2"/>
            <a:ext cx="3406688" cy="523214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Internal structure: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84" y="6172202"/>
            <a:ext cx="5981110" cy="461659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400" dirty="0" smtClean="0">
                <a:latin typeface="+mj-lt"/>
              </a:rPr>
              <a:t>Backscattering dominated by membrane.</a:t>
            </a:r>
            <a:endParaRPr lang="en-US" sz="2400" dirty="0">
              <a:latin typeface="+mj-lt"/>
            </a:endParaRPr>
          </a:p>
        </p:txBody>
      </p:sp>
      <p:pic>
        <p:nvPicPr>
          <p:cNvPr id="8" name="Picture 7" descr="Ciliat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52601"/>
            <a:ext cx="1624510" cy="1323975"/>
          </a:xfrm>
          <a:prstGeom prst="rect">
            <a:avLst/>
          </a:prstGeom>
        </p:spPr>
      </p:pic>
      <p:pic>
        <p:nvPicPr>
          <p:cNvPr id="9" name="Picture 8" descr="ProtozoanwDiat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752600"/>
            <a:ext cx="1371600" cy="1371600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2" y="152400"/>
            <a:ext cx="45381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343400" y="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pic>
        <p:nvPicPr>
          <p:cNvPr id="14" name="Picture 13" descr="Plan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48000"/>
            <a:ext cx="2971800" cy="22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32621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04800" y="0"/>
            <a:ext cx="8369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Comic Sans MS" pitchFamily="66" charset="0"/>
              </a:rPr>
              <a:t>Scattering </a:t>
            </a:r>
            <a:r>
              <a:rPr lang="en-US" sz="2800" b="0" dirty="0" smtClean="0">
                <a:solidFill>
                  <a:srgbClr val="FF0000"/>
                </a:solidFill>
                <a:latin typeface="Comic Sans MS" pitchFamily="66" charset="0"/>
              </a:rPr>
              <a:t> and backscattering by </a:t>
            </a:r>
            <a:r>
              <a:rPr lang="en-US" sz="2800" b="0" dirty="0">
                <a:solidFill>
                  <a:srgbClr val="FF0000"/>
                </a:solidFill>
                <a:latin typeface="Comic Sans MS" pitchFamily="66" charset="0"/>
              </a:rPr>
              <a:t>phytoplankton</a:t>
            </a:r>
          </a:p>
        </p:txBody>
      </p:sp>
      <p:pic>
        <p:nvPicPr>
          <p:cNvPr id="16387" name="Picture 2" descr="b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295399"/>
            <a:ext cx="4986338" cy="4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181600" y="5943600"/>
            <a:ext cx="2658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FF0000"/>
                </a:solidFill>
              </a:rPr>
              <a:t>Whitmire</a:t>
            </a:r>
            <a:r>
              <a:rPr lang="en-US" b="0" dirty="0"/>
              <a:t> et al., 2010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81000" y="685800"/>
            <a:ext cx="4779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In cultures (watch out for NAP)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05200"/>
            <a:ext cx="3429000" cy="29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0" y="6396038"/>
            <a:ext cx="7677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Comparison with Mie theory of </a:t>
            </a:r>
            <a:r>
              <a:rPr lang="en-US" b="0" dirty="0" err="1"/>
              <a:t>Stramski</a:t>
            </a:r>
            <a:r>
              <a:rPr lang="en-US" b="0" dirty="0"/>
              <a:t> et al., 2001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858000" y="1524000"/>
            <a:ext cx="457200" cy="3657600"/>
          </a:xfrm>
          <a:prstGeom prst="rect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394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6705600" y="914400"/>
            <a:ext cx="4572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6248400" y="533400"/>
            <a:ext cx="1144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b</a:t>
            </a:r>
            <a:r>
              <a:rPr lang="en-US" i="1" baseline="-25000"/>
              <a:t>b</a:t>
            </a:r>
            <a:r>
              <a:rPr lang="en-US" i="1"/>
              <a:t>+</a:t>
            </a:r>
            <a:r>
              <a:rPr lang="en-US" i="1">
                <a:solidFill>
                  <a:schemeClr val="accent2"/>
                </a:solidFill>
              </a:rPr>
              <a:t>F</a:t>
            </a:r>
            <a:r>
              <a:rPr lang="en-US" i="1" baseline="-25000">
                <a:solidFill>
                  <a:schemeClr val="accent2"/>
                </a:solidFill>
              </a:rPr>
              <a:t>chl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2" y="2819403"/>
            <a:ext cx="7313686" cy="29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860" y="152400"/>
            <a:ext cx="76162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599" y="2819400"/>
            <a:ext cx="748664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362200" y="5105400"/>
            <a:ext cx="601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942975"/>
            <a:ext cx="65436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88925" y="225425"/>
            <a:ext cx="8626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Arial" charset="0"/>
              </a:rPr>
              <a:t>Aggregation in the marine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environment</a:t>
            </a:r>
            <a:endParaRPr lang="en-US" sz="2800" dirty="0">
              <a:solidFill>
                <a:srgbClr val="FF0000"/>
              </a:solidFill>
              <a:cs typeface="Arial" charset="0"/>
            </a:endParaRPr>
          </a:p>
          <a:p>
            <a:endParaRPr lang="en-US" sz="28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Aggregation is a [concentration]</a:t>
            </a:r>
            <a:r>
              <a:rPr lang="en-US" sz="2000" baseline="30000" dirty="0">
                <a:cs typeface="Arial" charset="0"/>
              </a:rPr>
              <a:t>2</a:t>
            </a:r>
            <a:r>
              <a:rPr lang="en-US" sz="2000" dirty="0">
                <a:cs typeface="Arial" charset="0"/>
              </a:rPr>
              <a:t> phenomena.</a:t>
            </a:r>
          </a:p>
          <a:p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Mechanisms for encounter: Brownian motion, differential settling, and turbulent shear.</a:t>
            </a:r>
          </a:p>
          <a:p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Aggregate sink faster than their component particles.</a:t>
            </a:r>
          </a:p>
          <a:p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Aggregates break when shear is too high.</a:t>
            </a:r>
          </a:p>
        </p:txBody>
      </p:sp>
      <p:pic>
        <p:nvPicPr>
          <p:cNvPr id="56323" name="Picture 3" descr="DSC_0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170238" cy="2108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6324" name="Picture 4" descr="DSC_09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038600"/>
            <a:ext cx="3155950" cy="2098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28600" y="3657600"/>
            <a:ext cx="615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Camera pictures at 1mab at a 12m deep site within 1day: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69925" y="6289675"/>
            <a:ext cx="347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Dominated by &lt;100um particles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953000" y="6324600"/>
            <a:ext cx="3617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Dominated by &gt;1000um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  <p:bldP spid="563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16250"/>
            <a:ext cx="56388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0" y="1524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mic Sans MS" pitchFamily="66" charset="0"/>
              </a:rPr>
              <a:t>Aggregate modeling: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7288213" y="2438400"/>
            <a:ext cx="1855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Latimer (1985)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29200" y="457200"/>
            <a:ext cx="1209675" cy="1281113"/>
            <a:chOff x="1676400" y="3581400"/>
            <a:chExt cx="1600200" cy="1676400"/>
          </a:xfrm>
        </p:grpSpPr>
        <p:sp>
          <p:nvSpPr>
            <p:cNvPr id="5" name="Oval 4"/>
            <p:cNvSpPr/>
            <p:nvPr/>
          </p:nvSpPr>
          <p:spPr>
            <a:xfrm>
              <a:off x="1676400" y="3581400"/>
              <a:ext cx="1600200" cy="1676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829701" y="3733045"/>
              <a:ext cx="1293600" cy="137311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7010400" y="914400"/>
            <a:ext cx="1728788" cy="641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9" name="Picture 7" descr="Marine_Snow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75" y="976313"/>
            <a:ext cx="23876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qual 8"/>
          <p:cNvSpPr/>
          <p:nvPr/>
        </p:nvSpPr>
        <p:spPr>
          <a:xfrm>
            <a:off x="4406900" y="1577975"/>
            <a:ext cx="460375" cy="4651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6248400" y="990600"/>
            <a:ext cx="692150" cy="6985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4419600" y="1676400"/>
            <a:ext cx="5011738" cy="29051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6400800" y="1752600"/>
            <a:ext cx="566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chemeClr val="accent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524000" y="4724400"/>
            <a:ext cx="1752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304800" y="3657600"/>
            <a:ext cx="2590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For marine aggregates size and solid fraction correlate.</a:t>
            </a:r>
          </a:p>
        </p:txBody>
      </p:sp>
      <p:sp>
        <p:nvSpPr>
          <p:cNvPr id="8206" name="Text Box 73"/>
          <p:cNvSpPr txBox="1">
            <a:spLocks noChangeArrowheads="1"/>
          </p:cNvSpPr>
          <p:nvPr/>
        </p:nvSpPr>
        <p:spPr bwMode="auto">
          <a:xfrm>
            <a:off x="2514600" y="30591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/>
            <a:r>
              <a:rPr lang="en-US">
                <a:latin typeface="Comic Sans MS" pitchFamily="66" charset="0"/>
              </a:rPr>
              <a:t>4mm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8400" y="2895600"/>
            <a:ext cx="99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28600" y="5791200"/>
            <a:ext cx="2286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1" name="TextBox 20"/>
          <p:cNvSpPr txBox="1">
            <a:spLocks noChangeArrowheads="1"/>
          </p:cNvSpPr>
          <p:nvPr/>
        </p:nvSpPr>
        <p:spPr bwMode="auto">
          <a:xfrm>
            <a:off x="381000" y="5715000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-points having size-F as in Maggi, 2007, or Khelifa and Hill,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277" grpId="0"/>
      <p:bldP spid="19" grpId="0" animBg="1"/>
      <p:bldP spid="112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Aggregation (packaging) and IOPs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59721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828800" y="990600"/>
            <a:ext cx="5971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Theoretical calculations: </a:t>
            </a:r>
            <a:r>
              <a:rPr lang="en-US" sz="2400" dirty="0" err="1" smtClean="0">
                <a:latin typeface="+mj-lt"/>
              </a:rPr>
              <a:t>monodispersion</a:t>
            </a:r>
            <a:endParaRPr lang="en-US" sz="24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05087" y="2667000"/>
            <a:ext cx="4572000" cy="1588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2133600"/>
            <a:ext cx="4572000" cy="1588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9087" y="2133601"/>
            <a:ext cx="228917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1943100" algn="l"/>
              </a:tabLst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Observed range</a:t>
            </a:r>
            <a:r>
              <a:rPr lang="en-US" sz="3200" dirty="0">
                <a:solidFill>
                  <a:srgbClr val="7030A0"/>
                </a:solidFill>
                <a:latin typeface="+mn-lt"/>
                <a:sym typeface="Symbol"/>
              </a:rPr>
              <a:t></a:t>
            </a:r>
            <a:endParaRPr lang="en-US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41020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Boss et al., 2009, OE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6396335"/>
            <a:ext cx="798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Aggregation approximately ‘conserves’ </a:t>
            </a:r>
            <a:r>
              <a:rPr lang="en-US" sz="2400" i="1" dirty="0" smtClean="0"/>
              <a:t>area</a:t>
            </a:r>
            <a:r>
              <a:rPr lang="en-US" sz="2400" dirty="0" smtClean="0"/>
              <a:t> not </a:t>
            </a:r>
            <a:r>
              <a:rPr lang="en-US" sz="2400" i="1" dirty="0" smtClean="0"/>
              <a:t>volume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86740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fraction as in </a:t>
            </a:r>
            <a:r>
              <a:rPr lang="en-US" dirty="0" err="1" smtClean="0"/>
              <a:t>Kehlifa</a:t>
            </a:r>
            <a:r>
              <a:rPr lang="en-US" dirty="0" smtClean="0"/>
              <a:t> and Hill, 2006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00" y="1371600"/>
            <a:ext cx="2286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6110287" y="1752600"/>
            <a:ext cx="18288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6110287" y="3048000"/>
            <a:ext cx="17526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29487" y="1371600"/>
            <a:ext cx="1422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n-lt"/>
              </a:rPr>
              <a:t>Aggregates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9487" y="2590800"/>
            <a:ext cx="1444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Single grain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4343400" cy="561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6038"/>
            <a:ext cx="4419600" cy="558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8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Jackson et al., 1997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648866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is different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75260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N(D)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17526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V(D)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648200"/>
            <a:ext cx="3055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Sinking flux </a:t>
            </a:r>
            <a:r>
              <a:rPr lang="en-US" sz="2000" dirty="0" smtClean="0">
                <a:sym typeface="Symbol"/>
              </a:rPr>
              <a:t>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(D)V(D)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It is of fundamental importance that we consider aggregation when dealing with particle suspensions. </a:t>
            </a:r>
          </a:p>
          <a:p>
            <a:pPr>
              <a:buFont typeface="Wingdings"/>
              <a:buChar char="à"/>
            </a:pPr>
            <a:endParaRPr lang="en-US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When aggregates abound we cannot simply assume: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Such suspensions occur in open ocean as well as coastal areas (can be tested, see below).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Aggregation is essential for </a:t>
            </a:r>
            <a:r>
              <a:rPr lang="en-US" sz="2400" i="1" dirty="0" smtClean="0">
                <a:sym typeface="Wingdings" pitchFamily="2" charset="2"/>
              </a:rPr>
              <a:t>predicting </a:t>
            </a:r>
            <a:r>
              <a:rPr lang="en-US" sz="2400" dirty="0" smtClean="0">
                <a:sym typeface="Wingdings" pitchFamily="2" charset="2"/>
              </a:rPr>
              <a:t>the under-water light field as settling velocity,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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Dr </a:t>
            </a:r>
            <a:r>
              <a:rPr lang="en-US" sz="2400" dirty="0" smtClean="0">
                <a:latin typeface="Comic Sans MS"/>
                <a:sym typeface="Wingdings" pitchFamily="2" charset="2"/>
              </a:rPr>
              <a:t>×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  <a:sym typeface="Wingdings" pitchFamily="2" charset="2"/>
              </a:rPr>
              <a:t>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400" dirty="0" smtClean="0">
                <a:latin typeface="+mj-lt"/>
                <a:cs typeface="Times New Roman" pitchFamily="18" charset="0"/>
                <a:sym typeface="Wingdings" pitchFamily="2" charset="2"/>
              </a:rPr>
              <a:t> increases with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</a:t>
            </a:r>
            <a:r>
              <a:rPr lang="en-US" sz="2400" dirty="0" smtClean="0">
                <a:sym typeface="Wingdings" pitchFamily="2" charset="2"/>
              </a:rPr>
              <a:t>.</a:t>
            </a:r>
            <a:endParaRPr lang="en-US" sz="2400" i="1" dirty="0" smtClean="0">
              <a:sym typeface="Wingdings" pitchFamily="2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90825" y="2209800"/>
          <a:ext cx="3748088" cy="1066800"/>
        </p:xfrm>
        <a:graphic>
          <a:graphicData uri="http://schemas.openxmlformats.org/presentationml/2006/ole">
            <p:oleObj spid="_x0000_s9218" name="Equation" r:id="rId4" imgW="173988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test that aggregation is important in-situ?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62000"/>
            <a:ext cx="6804402" cy="529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77000" y="594360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Boss et al., 2009, OE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617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Small effect on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/>
              <a:t> large effect on </a:t>
            </a:r>
            <a:r>
              <a:rPr lang="en-US" sz="2800" i="1" dirty="0" smtClean="0">
                <a:latin typeface="Symbol" pitchFamily="18" charset="2"/>
              </a:rPr>
              <a:t>b</a:t>
            </a:r>
            <a:endParaRPr lang="en-US" sz="2800" i="1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05800" cy="14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What particles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scatter in the ocean?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Non-algal particles:  Organic and inorganic.</a:t>
            </a:r>
          </a:p>
        </p:txBody>
      </p:sp>
      <p:pic>
        <p:nvPicPr>
          <p:cNvPr id="4099" name="Picture 3" descr="sedi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2"/>
            <a:ext cx="1524000" cy="10541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3062289"/>
            <a:ext cx="720055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dirty="0">
                <a:latin typeface="+mj-lt"/>
              </a:rPr>
              <a:t>Sand</a:t>
            </a:r>
            <a:endParaRPr lang="en-US" sz="1200" dirty="0">
              <a:latin typeface="+mj-lt"/>
            </a:endParaRPr>
          </a:p>
        </p:txBody>
      </p:sp>
      <p:pic>
        <p:nvPicPr>
          <p:cNvPr id="4101" name="Picture 5" descr="CiliateFe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76400"/>
            <a:ext cx="1905000" cy="1752600"/>
          </a:xfrm>
          <a:prstGeom prst="rect">
            <a:avLst/>
          </a:prstGeom>
          <a:noFill/>
        </p:spPr>
      </p:pic>
      <p:pic>
        <p:nvPicPr>
          <p:cNvPr id="4102" name="Picture 6" descr="ProtozoanwDiat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676400"/>
            <a:ext cx="1752600" cy="1752600"/>
          </a:xfrm>
          <a:prstGeom prst="rect">
            <a:avLst/>
          </a:prstGeom>
          <a:noFill/>
        </p:spPr>
      </p:pic>
      <p:pic>
        <p:nvPicPr>
          <p:cNvPr id="4103" name="Picture 7" descr="CiliateMo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429003"/>
            <a:ext cx="1752600" cy="1470025"/>
          </a:xfrm>
          <a:prstGeom prst="rect">
            <a:avLst/>
          </a:prstGeom>
          <a:noFill/>
        </p:spPr>
      </p:pic>
      <p:pic>
        <p:nvPicPr>
          <p:cNvPr id="4104" name="Picture 8" descr="Ciliat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429003"/>
            <a:ext cx="1828800" cy="1490663"/>
          </a:xfrm>
          <a:prstGeom prst="rect">
            <a:avLst/>
          </a:prstGeom>
          <a:noFill/>
        </p:spPr>
      </p:pic>
      <p:pic>
        <p:nvPicPr>
          <p:cNvPr id="4106" name="Picture 10" descr="Ameboi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876800"/>
            <a:ext cx="1905000" cy="1504950"/>
          </a:xfrm>
          <a:prstGeom prst="rect">
            <a:avLst/>
          </a:prstGeom>
          <a:noFill/>
        </p:spPr>
      </p:pic>
      <p:pic>
        <p:nvPicPr>
          <p:cNvPr id="4107" name="Picture 11" descr="Euglenoi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4876800"/>
            <a:ext cx="1524000" cy="1524000"/>
          </a:xfrm>
          <a:prstGeom prst="rect">
            <a:avLst/>
          </a:prstGeom>
          <a:noFill/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867400" y="6400800"/>
            <a:ext cx="3070057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1400" dirty="0">
                <a:latin typeface="+mj-lt"/>
              </a:rPr>
              <a:t>http://www.aad.gov.au/default.asp</a:t>
            </a:r>
          </a:p>
        </p:txBody>
      </p:sp>
      <p:pic>
        <p:nvPicPr>
          <p:cNvPr id="4111" name="Picture 15" descr="aggregat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9151" y="4419600"/>
            <a:ext cx="1317625" cy="1676400"/>
          </a:xfrm>
          <a:prstGeom prst="rect">
            <a:avLst/>
          </a:prstGeom>
          <a:noFill/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41326" y="3856040"/>
            <a:ext cx="1925513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Aggregates:</a:t>
            </a:r>
          </a:p>
        </p:txBody>
      </p:sp>
      <p:pic>
        <p:nvPicPr>
          <p:cNvPr id="4113" name="Picture 17" descr="sam_2loc1high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1981200"/>
            <a:ext cx="1371600" cy="1028700"/>
          </a:xfrm>
          <a:prstGeom prst="rect">
            <a:avLst/>
          </a:prstGeom>
          <a:noFill/>
        </p:spPr>
      </p:pic>
      <p:pic>
        <p:nvPicPr>
          <p:cNvPr id="4114" name="Picture 18" descr="bacteria_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419600"/>
            <a:ext cx="1676400" cy="1676400"/>
          </a:xfrm>
          <a:prstGeom prst="rect">
            <a:avLst/>
          </a:prstGeom>
          <a:noFill/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209802" y="3062289"/>
            <a:ext cx="58059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dirty="0">
                <a:latin typeface="+mj-lt"/>
              </a:rPr>
              <a:t>Silt</a:t>
            </a:r>
            <a:endParaRPr lang="en-US" sz="1200" dirty="0">
              <a:latin typeface="+mj-lt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" y="6491291"/>
            <a:ext cx="7077564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 smtClean="0">
                <a:latin typeface="+mj-lt"/>
                <a:sym typeface="Wingdings" pitchFamily="2" charset="2"/>
              </a:rPr>
              <a:t>Variable </a:t>
            </a:r>
            <a:r>
              <a:rPr lang="en-US" sz="2400" dirty="0">
                <a:latin typeface="+mj-lt"/>
                <a:sym typeface="Wingdings" pitchFamily="2" charset="2"/>
              </a:rPr>
              <a:t>in scattering and absorption properties</a:t>
            </a:r>
            <a:endParaRPr lang="en-US" sz="2400" dirty="0">
              <a:latin typeface="+mj-lt"/>
            </a:endParaRPr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1981202"/>
            <a:ext cx="15240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971925" y="3062289"/>
            <a:ext cx="60463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>
                <a:latin typeface="+mj-lt"/>
              </a:rPr>
              <a:t>clay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ptical properties confirm insensitivity to aggregation in the lab: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5986463" cy="46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534561"/>
            <a:ext cx="5714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would aggregation decrease acoustic backscattering per mass? </a:t>
            </a:r>
          </a:p>
          <a:p>
            <a:endParaRPr lang="en-US" sz="2000" dirty="0" smtClean="0"/>
          </a:p>
          <a:p>
            <a:r>
              <a:rPr lang="en-US" sz="2000" dirty="0" smtClean="0"/>
              <a:t>Opposite to expectation for single particle.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255" t="171" r="255" b="171"/>
          <a:stretch>
            <a:fillRect/>
          </a:stretch>
        </p:blipFill>
        <p:spPr bwMode="auto">
          <a:xfrm>
            <a:off x="6248400" y="1143000"/>
            <a:ext cx="2697774" cy="402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0" y="4495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l-G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pic>
        <p:nvPicPr>
          <p:cNvPr id="9" name="Picture 8" descr="coupled oscilator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486400"/>
            <a:ext cx="3352800" cy="12978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25502" y="1573304"/>
            <a:ext cx="10775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b</a:t>
            </a:r>
            <a:r>
              <a:rPr lang="en-US" dirty="0" smtClean="0"/>
              <a:t>/Mass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Summary:</a:t>
            </a:r>
          </a:p>
          <a:p>
            <a:endParaRPr lang="en-US" sz="2400" dirty="0"/>
          </a:p>
          <a:p>
            <a:r>
              <a:rPr lang="en-US" sz="2400" dirty="0" smtClean="0"/>
              <a:t>There is still a lot of work to do in ocean optics: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Account for diversity in shape.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Account for diversity in internal structure.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Account for diversity in packaging.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Both theoretical and observational (VSF, polarization) advances are needed.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Example: a possible view of the future (inspired by AERONET)</a:t>
            </a:r>
          </a:p>
          <a:p>
            <a:endParaRPr lang="en-US" sz="2400" dirty="0"/>
          </a:p>
          <a:p>
            <a:r>
              <a:rPr lang="en-US" sz="2400" dirty="0" smtClean="0"/>
              <a:t>Use all the measurements we have (IOP’s and AOP’s) to invert for the most likely population of particles. 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Almucantar</a:t>
            </a:r>
            <a:r>
              <a:rPr lang="en-US" dirty="0" smtClean="0"/>
              <a:t> (circle on the celestial sphere parallel to the horizon) measurements: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1"/>
            <a:ext cx="3538537" cy="275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5257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of </a:t>
            </a:r>
            <a:r>
              <a:rPr lang="en-US" dirty="0" smtClean="0">
                <a:solidFill>
                  <a:srgbClr val="FF0000"/>
                </a:solidFill>
              </a:rPr>
              <a:t>cloud free </a:t>
            </a:r>
            <a:r>
              <a:rPr lang="en-US" dirty="0" smtClean="0"/>
              <a:t>day angular distribution of sky radiance + AOD + RT calculations are used to obtain:</a:t>
            </a:r>
          </a:p>
          <a:p>
            <a:endParaRPr lang="en-US" dirty="0" smtClean="0"/>
          </a:p>
          <a:p>
            <a:r>
              <a:rPr lang="en-US" dirty="0" smtClean="0"/>
              <a:t>Particulate size distribution</a:t>
            </a:r>
          </a:p>
          <a:p>
            <a:r>
              <a:rPr lang="en-US" dirty="0" smtClean="0"/>
              <a:t>Index of refraction (real and imaginary)</a:t>
            </a:r>
          </a:p>
          <a:p>
            <a:r>
              <a:rPr lang="en-US" dirty="0" smtClean="0"/>
              <a:t>Spectral single scattering </a:t>
            </a:r>
            <a:r>
              <a:rPr lang="en-US" dirty="0" err="1" smtClean="0"/>
              <a:t>albedo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Requires consideration of three main components:</a:t>
            </a:r>
          </a:p>
          <a:p>
            <a:endParaRPr lang="en-US" dirty="0" smtClean="0"/>
          </a:p>
          <a:p>
            <a:r>
              <a:rPr lang="en-US" dirty="0" smtClean="0"/>
              <a:t>1.  Gaseous absorption (avoided by choice of </a:t>
            </a:r>
            <a:r>
              <a:rPr lang="en-US" dirty="0" smtClean="0">
                <a:latin typeface="Symbol" pitchFamily="18" charset="2"/>
              </a:rPr>
              <a:t>l, </a:t>
            </a:r>
            <a:r>
              <a:rPr lang="en-US" dirty="0" smtClean="0">
                <a:latin typeface="+mj-lt"/>
              </a:rPr>
              <a:t>and use of </a:t>
            </a:r>
            <a:r>
              <a:rPr lang="en-US" dirty="0" err="1" smtClean="0">
                <a:latin typeface="+mj-lt"/>
              </a:rPr>
              <a:t>climatologies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2.  Molecular scattering (calculated for given Pressure).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Aerosol absorption and scattering.</a:t>
            </a:r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/>
            <a:r>
              <a:rPr lang="en-US" dirty="0" smtClean="0"/>
              <a:t>Minor (ignored) components: ground </a:t>
            </a:r>
            <a:r>
              <a:rPr lang="en-US" dirty="0" err="1" smtClean="0"/>
              <a:t>albedo</a:t>
            </a:r>
            <a:r>
              <a:rPr lang="en-US" dirty="0" smtClean="0"/>
              <a:t>, stratification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1148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libraries of single particles optical properties (Mie or other)</a:t>
            </a:r>
          </a:p>
          <a:p>
            <a:endParaRPr lang="en-US" dirty="0" smtClean="0"/>
          </a:p>
          <a:p>
            <a:r>
              <a:rPr lang="en-US" dirty="0" smtClean="0"/>
              <a:t>Needs: RT model</a:t>
            </a:r>
          </a:p>
          <a:p>
            <a:r>
              <a:rPr lang="en-US" dirty="0" smtClean="0"/>
              <a:t>Optimum inversion scheme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0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304800" y="1524000"/>
          <a:ext cx="7775575" cy="4865688"/>
        </p:xfrm>
        <a:graphic>
          <a:graphicData uri="http://schemas.openxmlformats.org/presentationml/2006/ole">
            <p:oleObj spid="_x0000_s4098" name="Bitmap Image" r:id="rId4" imgW="8523810" imgH="5334745" progId="PBrush">
              <p:embed/>
            </p:oleObj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>
            <p:ph sz="quarter" idx="2"/>
          </p:nvPr>
        </p:nvGraphicFramePr>
        <p:xfrm>
          <a:off x="762000" y="304800"/>
          <a:ext cx="7272337" cy="1087437"/>
        </p:xfrm>
        <a:graphic>
          <a:graphicData uri="http://schemas.openxmlformats.org/presentationml/2006/ole">
            <p:oleObj spid="_x0000_s4099" name="Bitmap Image" r:id="rId5" imgW="7400000" imgH="1104762" progId="PBrush">
              <p:embed/>
            </p:oleObj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>
            <p:ph sz="quarter" idx="3"/>
          </p:nvPr>
        </p:nvGraphicFramePr>
        <p:xfrm>
          <a:off x="533400" y="6400800"/>
          <a:ext cx="215900" cy="198438"/>
        </p:xfrm>
        <a:graphic>
          <a:graphicData uri="http://schemas.openxmlformats.org/presentationml/2006/ole">
            <p:oleObj spid="_x0000_s4100" name="משוואה" r:id="rId6" imgW="152280" imgH="139680" progId="Equation.3">
              <p:embed/>
            </p:oleObj>
          </a:graphicData>
        </a:graphic>
      </p:graphicFrame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762000" y="6248400"/>
            <a:ext cx="70564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- Angstrom Exponent at 440 and 870 nm; n - index of refraction 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342" y="0"/>
            <a:ext cx="8121316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838200"/>
            <a:ext cx="1476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1143000"/>
            <a:ext cx="1457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1000" y="1143000"/>
            <a:ext cx="1438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91000" y="1295400"/>
            <a:ext cx="1504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24850" y="1295400"/>
            <a:ext cx="819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2800" y="1295400"/>
            <a:ext cx="1076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58050" y="914400"/>
            <a:ext cx="1885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685800"/>
            <a:ext cx="2095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00600" y="990600"/>
            <a:ext cx="2095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Size – characteristic length scale of particle (e.g.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 </a:t>
            </a:r>
            <a:r>
              <a:rPr lang="en-US" sz="2800" dirty="0" smtClean="0">
                <a:latin typeface="Comic Sans MS" pitchFamily="66" charset="0"/>
              </a:rPr>
              <a:t>Volume</a:t>
            </a:r>
            <a:r>
              <a:rPr lang="en-US" sz="2800" baseline="30000" dirty="0" smtClean="0">
                <a:latin typeface="Comic Sans MS" pitchFamily="66" charset="0"/>
              </a:rPr>
              <a:t>1/3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composition – characterized by the bulk index of refraction of the particle. How different is it from water.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Shape – departure from sphere – macro, how smooth –micro.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internal structure – </a:t>
            </a:r>
            <a:r>
              <a:rPr lang="en-US" sz="2800" dirty="0" err="1" smtClean="0">
                <a:latin typeface="Comic Sans MS" pitchFamily="66" charset="0"/>
              </a:rPr>
              <a:t>inhomogeneities</a:t>
            </a:r>
            <a:r>
              <a:rPr lang="en-US" sz="2800" dirty="0" smtClean="0">
                <a:latin typeface="Comic Sans MS" pitchFamily="66" charset="0"/>
              </a:rPr>
              <a:t> within the particle.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‘Packaging’ – How ‘solid’ is the particle. Ratio of interstitial water volume to total volume.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2bn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90600"/>
            <a:ext cx="6477000" cy="175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Angular dependence of scattering on size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786030"/>
            <a:ext cx="3962400" cy="1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771948"/>
            <a:ext cx="4114800" cy="195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3200400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Near forward scattering: Strong dependence on size, less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b</a:t>
            </a:r>
            <a:r>
              <a:rPr lang="en-US" baseline="-25000" dirty="0" smtClean="0"/>
              <a:t>b</a:t>
            </a:r>
            <a:r>
              <a:rPr lang="en-US" dirty="0" smtClean="0"/>
              <a:t>/b: Strong dependence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, less on size.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011685" y="6550223"/>
            <a:ext cx="21323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Roesler and Boss, </a:t>
            </a:r>
            <a:r>
              <a:rPr lang="en-US" sz="1400" dirty="0" smtClean="0"/>
              <a:t>2008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419122" y="28956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‘large’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40575" y="34290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‘small’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Spectral c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57200" y="1676400"/>
            <a:ext cx="3810000" cy="3200400"/>
            <a:chOff x="8839200" y="1295400"/>
            <a:chExt cx="3810000" cy="3200400"/>
          </a:xfrm>
        </p:grpSpPr>
        <p:sp>
          <p:nvSpPr>
            <p:cNvPr id="5" name="Text Box 131"/>
            <p:cNvSpPr txBox="1">
              <a:spLocks noChangeArrowheads="1"/>
            </p:cNvSpPr>
            <p:nvPr/>
          </p:nvSpPr>
          <p:spPr bwMode="auto">
            <a:xfrm>
              <a:off x="8915400" y="1295400"/>
              <a:ext cx="3733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(1) Assuming 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a power-law particle size </a:t>
              </a:r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distribution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8839229" y="2057400"/>
              <a:ext cx="2900561" cy="2438400"/>
              <a:chOff x="-110971" y="2362199"/>
              <a:chExt cx="4225771" cy="3551096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>
                <a:off x="-1029494" y="3924300"/>
                <a:ext cx="3124994" cy="794"/>
              </a:xfrm>
              <a:prstGeom prst="line">
                <a:avLst/>
              </a:prstGeom>
              <a:ln w="19050">
                <a:headEnd type="triangle" w="med" len="lg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533400" y="5486400"/>
                <a:ext cx="3276600" cy="1588"/>
              </a:xfrm>
              <a:prstGeom prst="line">
                <a:avLst/>
              </a:prstGeom>
              <a:ln w="19050">
                <a:headEnd type="triangle" w="med" len="lg"/>
                <a:tailEnd type="none" w="med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 Box 132"/>
              <p:cNvSpPr txBox="1">
                <a:spLocks noChangeArrowheads="1"/>
              </p:cNvSpPr>
              <p:nvPr/>
            </p:nvSpPr>
            <p:spPr bwMode="auto">
              <a:xfrm>
                <a:off x="1524000" y="2819400"/>
                <a:ext cx="2590800" cy="761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N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D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) ~ </a:t>
                </a:r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D</a:t>
                </a:r>
                <a:r>
                  <a:rPr lang="en-US" sz="2800" baseline="300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-</a:t>
                </a:r>
                <a:r>
                  <a:rPr lang="en-US" sz="2800" i="1" baseline="30000" dirty="0" smtClean="0">
                    <a:solidFill>
                      <a:schemeClr val="bg2">
                        <a:lumMod val="25000"/>
                      </a:schemeClr>
                    </a:solidFill>
                    <a:latin typeface="Symbol" pitchFamily="18" charset="2"/>
                  </a:rPr>
                  <a:t>x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 </a:t>
                </a:r>
                <a:endParaRPr lang="en-US" sz="2800" dirty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762000" y="2971800"/>
                <a:ext cx="2514600" cy="213360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 Box 132"/>
              <p:cNvSpPr txBox="1">
                <a:spLocks noChangeArrowheads="1"/>
              </p:cNvSpPr>
              <p:nvPr/>
            </p:nvSpPr>
            <p:spPr bwMode="auto">
              <a:xfrm>
                <a:off x="533400" y="5451629"/>
                <a:ext cx="3200400" cy="461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Cambria" pitchFamily="18" charset="0"/>
                  </a:rPr>
                  <a:t>log</a:t>
                </a:r>
                <a:r>
                  <a:rPr lang="en-US" sz="2400" dirty="0" smtClean="0">
                    <a:latin typeface="Cambria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</a:rPr>
                  <a:t>D</a:t>
                </a:r>
                <a:r>
                  <a:rPr lang="en-US" sz="2400" dirty="0" smtClean="0">
                    <a:latin typeface="Cambria" pitchFamily="18" charset="0"/>
                  </a:rPr>
                  <a:t>  </a:t>
                </a:r>
                <a:endParaRPr lang="en-US" sz="2400" dirty="0">
                  <a:latin typeface="Cambria" pitchFamily="18" charset="0"/>
                </a:endParaRPr>
              </a:p>
            </p:txBody>
          </p:sp>
          <p:sp>
            <p:nvSpPr>
              <p:cNvPr id="12" name="Text Box 132"/>
              <p:cNvSpPr txBox="1">
                <a:spLocks noChangeArrowheads="1"/>
              </p:cNvSpPr>
              <p:nvPr/>
            </p:nvSpPr>
            <p:spPr bwMode="auto">
              <a:xfrm rot="16200000">
                <a:off x="-1442240" y="3693468"/>
                <a:ext cx="3124203" cy="461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Cambria" pitchFamily="18" charset="0"/>
                  </a:rPr>
                  <a:t>log N</a:t>
                </a:r>
                <a:r>
                  <a:rPr lang="en-US" sz="2400" dirty="0" smtClean="0">
                    <a:latin typeface="Cambria" pitchFamily="18" charset="0"/>
                  </a:rPr>
                  <a:t>(</a:t>
                </a:r>
                <a:r>
                  <a:rPr lang="en-US" sz="2400" i="1" dirty="0" smtClean="0">
                    <a:latin typeface="Cambria" pitchFamily="18" charset="0"/>
                  </a:rPr>
                  <a:t>D</a:t>
                </a:r>
                <a:r>
                  <a:rPr lang="en-US" sz="2400" dirty="0" smtClean="0">
                    <a:latin typeface="Cambria" pitchFamily="18" charset="0"/>
                  </a:rPr>
                  <a:t>) </a:t>
                </a:r>
                <a:endParaRPr lang="en-US" sz="2400" dirty="0">
                  <a:latin typeface="Cambria" pitchFamily="18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62000" y="3429000"/>
                <a:ext cx="2514600" cy="99060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00800" y="6604084"/>
            <a:ext cx="2743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</a:rPr>
              <a:t>e.g. Diehl and </a:t>
            </a:r>
            <a:r>
              <a:rPr lang="en-US" sz="1050" dirty="0" err="1" smtClean="0">
                <a:solidFill>
                  <a:schemeClr val="bg2">
                    <a:lumMod val="25000"/>
                  </a:schemeClr>
                </a:solidFill>
              </a:rPr>
              <a:t>Haardt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</a:rPr>
              <a:t> 1980, Boss et al 2001</a:t>
            </a:r>
            <a:endParaRPr lang="en-US" sz="10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 Box 133"/>
          <p:cNvSpPr txBox="1">
            <a:spLocks noChangeArrowheads="1"/>
          </p:cNvSpPr>
          <p:nvPr/>
        </p:nvSpPr>
        <p:spPr bwMode="auto">
          <a:xfrm>
            <a:off x="4419600" y="3861137"/>
            <a:ext cx="419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6400" indent="-406400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Flatter beam attenuation spectra (small </a:t>
            </a:r>
            <a:r>
              <a:rPr lang="el-GR" sz="2000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γ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) implies flatter  particle size distribution (small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x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533400" y="5083314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(2) Assuming spherical non-absorbing particles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4419600" y="1676400"/>
            <a:ext cx="4114800" cy="1894820"/>
            <a:chOff x="4419600" y="3058180"/>
            <a:chExt cx="4114800" cy="1894820"/>
          </a:xfrm>
        </p:grpSpPr>
        <p:grpSp>
          <p:nvGrpSpPr>
            <p:cNvPr id="17" name="Group 36"/>
            <p:cNvGrpSpPr/>
            <p:nvPr/>
          </p:nvGrpSpPr>
          <p:grpSpPr>
            <a:xfrm>
              <a:off x="4419600" y="3058180"/>
              <a:ext cx="4114800" cy="1437620"/>
              <a:chOff x="76200" y="5105400"/>
              <a:chExt cx="4114800" cy="1437620"/>
            </a:xfrm>
          </p:grpSpPr>
          <p:sp>
            <p:nvSpPr>
              <p:cNvPr id="20" name="Text Box 132"/>
              <p:cNvSpPr txBox="1">
                <a:spLocks noChangeArrowheads="1"/>
              </p:cNvSpPr>
              <p:nvPr/>
            </p:nvSpPr>
            <p:spPr bwMode="auto">
              <a:xfrm>
                <a:off x="76200" y="5105400"/>
                <a:ext cx="41148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c</a:t>
                </a:r>
                <a:r>
                  <a:rPr lang="en-US" sz="2000" i="1" baseline="-25000" dirty="0" smtClean="0">
                    <a:solidFill>
                      <a:schemeClr val="bg2">
                        <a:lumMod val="25000"/>
                      </a:schemeClr>
                    </a:solidFill>
                  </a:rPr>
                  <a:t>p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(</a:t>
                </a:r>
                <a:r>
                  <a:rPr lang="el-GR" sz="2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λ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) is described well as a power </a:t>
                </a:r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</a:rPr>
                  <a:t>law function of 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wavelength (</a:t>
                </a:r>
                <a:r>
                  <a:rPr lang="el-GR" sz="2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λ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  <a:endParaRPr lang="en-US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1" name="Text Box 132"/>
              <p:cNvSpPr txBox="1">
                <a:spLocks noChangeArrowheads="1"/>
              </p:cNvSpPr>
              <p:nvPr/>
            </p:nvSpPr>
            <p:spPr bwMode="auto">
              <a:xfrm>
                <a:off x="990600" y="6019800"/>
                <a:ext cx="2590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c</a:t>
                </a:r>
                <a:r>
                  <a:rPr lang="en-US" sz="2800" i="1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p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l-GR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λ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) ~ </a:t>
                </a:r>
                <a:r>
                  <a:rPr lang="el-GR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λ</a:t>
                </a:r>
                <a:r>
                  <a:rPr lang="en-US" sz="2800" baseline="460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-</a:t>
                </a:r>
                <a:r>
                  <a:rPr lang="el-GR" sz="2800" i="1" baseline="460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γ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 </a:t>
                </a:r>
                <a:endParaRPr lang="en-US" sz="2800" dirty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endParaRPr>
              </a:p>
            </p:txBody>
          </p:sp>
        </p:grpSp>
        <p:sp>
          <p:nvSpPr>
            <p:cNvPr id="19" name="Text Box 132"/>
            <p:cNvSpPr txBox="1">
              <a:spLocks noChangeArrowheads="1"/>
            </p:cNvSpPr>
            <p:nvPr/>
          </p:nvSpPr>
          <p:spPr bwMode="auto">
            <a:xfrm>
              <a:off x="5486400" y="4429780"/>
              <a:ext cx="2590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2800" i="1" dirty="0" smtClean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rPr>
                <a:t>γ</a:t>
              </a:r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rPr>
                <a:t> ≈ </a:t>
              </a:r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Symbol" pitchFamily="18" charset="2"/>
                </a:rPr>
                <a:t>x</a:t>
              </a:r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rPr>
                <a:t> - 3</a:t>
              </a:r>
              <a:r>
                <a:rPr lang="en-US" sz="2800" dirty="0" smtClean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rPr>
                <a:t> 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elationship between optical properties size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5219709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3282009" cy="275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160020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bp</a:t>
            </a:r>
            <a:r>
              <a:rPr lang="en-US" dirty="0" smtClean="0"/>
              <a:t>/Volume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244334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smtClean="0"/>
              <a:t>/Volume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8738" y="563880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sp</a:t>
            </a:r>
            <a:r>
              <a:rPr lang="en-US" dirty="0" smtClean="0"/>
              <a:t>/Mass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919008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All curves are </a:t>
            </a:r>
            <a:r>
              <a:rPr lang="en-US" sz="2000" dirty="0" smtClean="0">
                <a:solidFill>
                  <a:srgbClr val="FF0000"/>
                </a:solidFill>
              </a:rPr>
              <a:t>‘resonant’</a:t>
            </a:r>
            <a:r>
              <a:rPr lang="en-US" sz="2000" dirty="0" smtClean="0"/>
              <a:t> curves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Highest sensitivity for micron sized particles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Size of max response varies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514600" y="4800600"/>
            <a:ext cx="1219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45720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-38100" y="4686300"/>
            <a:ext cx="14478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0386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27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Instruments are consistent: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783258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486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Scattering tends to have a ‘similar’ dependence for similar </a:t>
            </a:r>
            <a:r>
              <a:rPr lang="en-US" sz="2400" dirty="0" smtClean="0">
                <a:latin typeface="Symbol" pitchFamily="18" charset="2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≡</a:t>
            </a:r>
            <a:r>
              <a:rPr lang="en-US" sz="2400" i="1" dirty="0" smtClean="0">
                <a:latin typeface="Times New Roman"/>
                <a:cs typeface="Times New Roman"/>
              </a:rPr>
              <a:t>(n-1)</a:t>
            </a:r>
            <a:r>
              <a:rPr lang="en-US" sz="2400" i="1" dirty="0" err="1" smtClean="0">
                <a:latin typeface="Times New Roman"/>
                <a:cs typeface="Times New Roman"/>
              </a:rPr>
              <a:t>D/</a:t>
            </a:r>
            <a:r>
              <a:rPr lang="en-US" sz="2400" i="1" dirty="0" err="1" smtClean="0">
                <a:latin typeface="Symbol" pitchFamily="18" charset="2"/>
                <a:cs typeface="Times New Roman"/>
              </a:rPr>
              <a:t>l</a:t>
            </a:r>
            <a:r>
              <a:rPr lang="en-US" sz="2400" i="1" dirty="0" smtClean="0"/>
              <a:t> </a:t>
            </a:r>
            <a:r>
              <a:rPr lang="en-US" sz="2400" dirty="0" smtClean="0"/>
              <a:t>not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D!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100" y="97971"/>
            <a:ext cx="549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Normalization ‘simplifies’ things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565835"/>
            <a:ext cx="5791200" cy="429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88925" y="120650"/>
            <a:ext cx="82454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en-US" sz="3600" dirty="0" smtClean="0">
                <a:solidFill>
                  <a:srgbClr val="FF0000"/>
                </a:solidFill>
              </a:rPr>
              <a:t>Backscattering ratio- sensitivity to composition and size</a:t>
            </a:r>
            <a:endParaRPr lang="en-US" sz="3600" dirty="0">
              <a:solidFill>
                <a:srgbClr val="FF0000"/>
              </a:solidFill>
            </a:endParaRPr>
          </a:p>
          <a:p>
            <a:pPr marL="457200" indent="-457200" eaLnBrk="0" hangingPunct="0"/>
            <a:endParaRPr lang="en-US" sz="2400" dirty="0"/>
          </a:p>
          <a:p>
            <a:pPr marL="457200" indent="-457200" eaLnBrk="0" hangingPunct="0"/>
            <a:r>
              <a:rPr lang="en-US" sz="2400" dirty="0"/>
              <a:t>backscattering ratio                depends on:</a:t>
            </a:r>
          </a:p>
          <a:p>
            <a:pPr marL="457200" indent="-457200" eaLnBrk="0" hangingPunct="0"/>
            <a:endParaRPr lang="en-US" sz="2400" dirty="0"/>
          </a:p>
          <a:p>
            <a:pPr marL="457200" indent="-457200" eaLnBrk="0" hangingPunct="0">
              <a:buFontTx/>
              <a:buAutoNum type="arabicPeriod"/>
            </a:pPr>
            <a:r>
              <a:rPr lang="en-US" sz="2400" dirty="0"/>
              <a:t>Index of refraction (</a:t>
            </a:r>
            <a:r>
              <a:rPr lang="en-US" sz="2400" i="1" dirty="0"/>
              <a:t>n</a:t>
            </a:r>
            <a:r>
              <a:rPr lang="en-US" sz="2400" dirty="0"/>
              <a:t>)  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400" dirty="0"/>
              <a:t>Slope of PSD (</a:t>
            </a:r>
            <a:r>
              <a:rPr lang="en-US" sz="2400" dirty="0">
                <a:latin typeface="Symbol" pitchFamily="18" charset="2"/>
              </a:rPr>
              <a:t>x</a:t>
            </a:r>
            <a:r>
              <a:rPr lang="en-US" sz="2400" dirty="0"/>
              <a:t>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6248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/>
              <a:t>Twardowski</a:t>
            </a:r>
            <a:r>
              <a:rPr lang="en-US" sz="2000" dirty="0"/>
              <a:t> et al., 2001</a:t>
            </a:r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>
            <p:ph/>
          </p:nvPr>
        </p:nvGraphicFramePr>
        <p:xfrm>
          <a:off x="3352800" y="1600200"/>
          <a:ext cx="1295400" cy="412750"/>
        </p:xfrm>
        <a:graphic>
          <a:graphicData uri="http://schemas.openxmlformats.org/presentationml/2006/ole">
            <p:oleObj spid="_x0000_s3074" name="Equation" r:id="rId5" imgW="83808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1188</Words>
  <Application>Microsoft Office PowerPoint</Application>
  <PresentationFormat>On-screen Show (4:3)</PresentationFormat>
  <Paragraphs>244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Office Theme</vt:lpstr>
      <vt:lpstr>Equation</vt:lpstr>
      <vt:lpstr>Bitmap Image</vt:lpstr>
      <vt:lpstr>משוואה</vt:lpstr>
      <vt:lpstr>Slide 1</vt:lpstr>
      <vt:lpstr>Slide 2</vt:lpstr>
      <vt:lpstr>Slide 3</vt:lpstr>
      <vt:lpstr>Slide 4</vt:lpstr>
      <vt:lpstr>Slide 5</vt:lpstr>
      <vt:lpstr>Spectral cp</vt:lpstr>
      <vt:lpstr>Slide 7</vt:lpstr>
      <vt:lpstr>Slide 8</vt:lpstr>
      <vt:lpstr>Slide 9</vt:lpstr>
      <vt:lpstr>Slide 10</vt:lpstr>
      <vt:lpstr>af vs Chlorophyll</vt:lpstr>
      <vt:lpstr>Slide 12</vt:lpstr>
      <vt:lpstr>Slide 13</vt:lpstr>
      <vt:lpstr>Slide 14</vt:lpstr>
      <vt:lpstr>Slide 15</vt:lpstr>
      <vt:lpstr>Shape approximations for light scattering calculations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Emmanuel Boss</dc:creator>
  <cp:lastModifiedBy>Emmanuel Boss</cp:lastModifiedBy>
  <cp:revision>15</cp:revision>
  <dcterms:created xsi:type="dcterms:W3CDTF">2011-07-24T13:43:47Z</dcterms:created>
  <dcterms:modified xsi:type="dcterms:W3CDTF">2011-07-25T15:08:16Z</dcterms:modified>
</cp:coreProperties>
</file>