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ECDB-A6A8-40EE-9617-8044954600FA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6779-0097-47EF-9104-58E5CBB57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6779-0097-47EF-9104-58E5CBB576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1F0B-9403-4BD9-A206-C4D65549847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DA77-7777-4A18-8F4A-718C7562A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295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How to </a:t>
            </a:r>
            <a:r>
              <a:rPr lang="en-US" sz="2800" dirty="0" smtClean="0">
                <a:latin typeface="Comic Sans MS" pitchFamily="66" charset="0"/>
              </a:rPr>
              <a:t>quantitatively describe </a:t>
            </a:r>
            <a:r>
              <a:rPr lang="en-US" sz="2800" dirty="0">
                <a:latin typeface="Comic Sans MS" pitchFamily="66" charset="0"/>
              </a:rPr>
              <a:t>“how much” </a:t>
            </a:r>
            <a:r>
              <a:rPr lang="en-US" sz="2800" dirty="0" smtClean="0">
                <a:latin typeface="Comic Sans MS" pitchFamily="66" charset="0"/>
              </a:rPr>
              <a:t>light there </a:t>
            </a:r>
            <a:r>
              <a:rPr lang="en-US" sz="2800" dirty="0">
                <a:latin typeface="Comic Sans MS" pitchFamily="66" charset="0"/>
              </a:rPr>
              <a:t>is, where it is going, etc.?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343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Light and Radiometry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45679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Different ways to quantify light: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Energy [W m</a:t>
            </a:r>
            <a:r>
              <a:rPr lang="en-US" sz="2800" baseline="30000" dirty="0">
                <a:latin typeface="Comic Sans MS" pitchFamily="66" charset="0"/>
              </a:rPr>
              <a:t>-2</a:t>
            </a:r>
            <a:r>
              <a:rPr lang="en-US" sz="2800" dirty="0">
                <a:latin typeface="Comic Sans MS" pitchFamily="66" charset="0"/>
              </a:rPr>
              <a:t>]. Useful when we are interested in heating rates.</a:t>
            </a:r>
          </a:p>
          <a:p>
            <a:pPr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Number of photons [</a:t>
            </a:r>
            <a:r>
              <a:rPr lang="en-US" sz="2800" dirty="0" smtClean="0">
                <a:latin typeface="Comic Sans MS" pitchFamily="66" charset="0"/>
              </a:rPr>
              <a:t>Einstein= Mol </a:t>
            </a:r>
            <a:r>
              <a:rPr lang="en-US" sz="2800" dirty="0">
                <a:latin typeface="Comic Sans MS" pitchFamily="66" charset="0"/>
              </a:rPr>
              <a:t>(6.023</a:t>
            </a:r>
            <a:r>
              <a:rPr lang="en-US" sz="2800" baseline="30000" dirty="0">
                <a:latin typeface="Comic Sans MS" pitchFamily="66" charset="0"/>
              </a:rPr>
              <a:t>.</a:t>
            </a:r>
            <a:r>
              <a:rPr lang="en-US" sz="2800" dirty="0">
                <a:latin typeface="Comic Sans MS" pitchFamily="66" charset="0"/>
              </a:rPr>
              <a:t>10</a:t>
            </a:r>
            <a:r>
              <a:rPr lang="en-US" sz="2800" baseline="30000" dirty="0">
                <a:latin typeface="Comic Sans MS" pitchFamily="66" charset="0"/>
              </a:rPr>
              <a:t>23</a:t>
            </a:r>
            <a:r>
              <a:rPr lang="en-US" sz="2800" dirty="0">
                <a:latin typeface="Comic Sans MS" pitchFamily="66" charset="0"/>
              </a:rPr>
              <a:t>) photons m</a:t>
            </a:r>
            <a:r>
              <a:rPr lang="en-US" sz="2800" baseline="30000" dirty="0">
                <a:latin typeface="Comic Sans MS" pitchFamily="66" charset="0"/>
              </a:rPr>
              <a:t>-2</a:t>
            </a:r>
            <a:r>
              <a:rPr lang="en-US" sz="2800" dirty="0"/>
              <a:t> </a:t>
            </a:r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baseline="30000" dirty="0">
                <a:latin typeface="Comic Sans MS" pitchFamily="66" charset="0"/>
              </a:rPr>
              <a:t>-1</a:t>
            </a:r>
            <a:r>
              <a:rPr lang="en-US" sz="2800" dirty="0">
                <a:latin typeface="Comic Sans MS" pitchFamily="66" charset="0"/>
              </a:rPr>
              <a:t>]. Useful for </a:t>
            </a:r>
            <a:r>
              <a:rPr lang="en-US" sz="2800" dirty="0" smtClean="0">
                <a:latin typeface="Comic Sans MS" pitchFamily="66" charset="0"/>
              </a:rPr>
              <a:t>photosynthesis, photochemistry.</a:t>
            </a:r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At what </a:t>
            </a:r>
            <a:r>
              <a:rPr lang="en-US" sz="2800" dirty="0" smtClean="0">
                <a:latin typeface="Comic Sans MS" pitchFamily="66" charset="0"/>
              </a:rPr>
              <a:t>wavelength?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914400"/>
            <a:ext cx="457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*Based on lectures by Mobley, </a:t>
            </a:r>
            <a:r>
              <a:rPr lang="en-US" dirty="0" err="1" smtClean="0"/>
              <a:t>Roesler</a:t>
            </a:r>
            <a:r>
              <a:rPr lang="en-US" dirty="0" smtClean="0"/>
              <a:t> &amp; Lewis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8261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4943476"/>
            <a:ext cx="63690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197167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(intensity)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7999" y="2200275"/>
            <a:ext cx="1409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(radiant flux)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19716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(I)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48400" y="2200275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(F)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0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Notation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797800" cy="56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Hierarchy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Things to watch out for: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Spectral normalization are often done without change in notation. Hence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(PAR) , the integrated irradiance over the photosynthetic band </a:t>
            </a:r>
            <a:r>
              <a:rPr lang="en-US" sz="2400" dirty="0" smtClean="0">
                <a:latin typeface="Comic Sans MS" pitchFamily="66" charset="0"/>
              </a:rPr>
              <a:t>has </a:t>
            </a:r>
            <a:r>
              <a:rPr lang="en-US" sz="2400" dirty="0">
                <a:latin typeface="Comic Sans MS" pitchFamily="66" charset="0"/>
              </a:rPr>
              <a:t>different units than spectral irradiance yet both are denoted by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Comic Sans MS" pitchFamily="66" charset="0"/>
              </a:rPr>
              <a:t>.  </a:t>
            </a:r>
            <a:endParaRPr lang="en-US" sz="24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Time for light field equilibration to a change in the environment is very rapid (O(10</a:t>
            </a:r>
            <a:r>
              <a:rPr lang="en-US" sz="2400" baseline="30000" dirty="0">
                <a:latin typeface="Comic Sans MS" pitchFamily="66" charset="0"/>
              </a:rPr>
              <a:t>-6</a:t>
            </a:r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), why?). </a:t>
            </a:r>
            <a:r>
              <a:rPr lang="en-US" sz="2400" dirty="0">
                <a:latin typeface="Comic Sans MS" pitchFamily="66" charset="0"/>
              </a:rPr>
              <a:t>Hence most </a:t>
            </a:r>
            <a:r>
              <a:rPr lang="en-US" sz="2400" dirty="0" err="1">
                <a:latin typeface="Comic Sans MS" pitchFamily="66" charset="0"/>
              </a:rPr>
              <a:t>radiative</a:t>
            </a:r>
            <a:r>
              <a:rPr lang="en-US" sz="2400" dirty="0">
                <a:latin typeface="Comic Sans MS" pitchFamily="66" charset="0"/>
              </a:rPr>
              <a:t> problem omit time changes.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In most environment optical properties vary most in a single direction (e.g. vertical in the ocean and atmosphere). The </a:t>
            </a:r>
            <a:r>
              <a:rPr lang="en-US" sz="2400" dirty="0" err="1">
                <a:latin typeface="Comic Sans MS" pitchFamily="66" charset="0"/>
              </a:rPr>
              <a:t>radiative</a:t>
            </a:r>
            <a:r>
              <a:rPr lang="en-US" sz="2400" dirty="0">
                <a:latin typeface="Comic Sans MS" pitchFamily="66" charset="0"/>
              </a:rPr>
              <a:t> calculations and measurements are then limited to one direction. This </a:t>
            </a:r>
            <a:r>
              <a:rPr lang="en-US" sz="2400" dirty="0" smtClean="0">
                <a:latin typeface="Comic Sans MS" pitchFamily="66" charset="0"/>
              </a:rPr>
              <a:t>is, </a:t>
            </a:r>
            <a:r>
              <a:rPr lang="en-US" sz="2400" dirty="0">
                <a:latin typeface="Comic Sans MS" pitchFamily="66" charset="0"/>
              </a:rPr>
              <a:t>off </a:t>
            </a:r>
            <a:r>
              <a:rPr lang="en-US" sz="2400" dirty="0" smtClean="0">
                <a:latin typeface="Comic Sans MS" pitchFamily="66" charset="0"/>
              </a:rPr>
              <a:t>course, </a:t>
            </a:r>
            <a:r>
              <a:rPr lang="en-US" sz="2400" dirty="0">
                <a:latin typeface="Comic Sans MS" pitchFamily="66" charset="0"/>
              </a:rPr>
              <a:t>not true when dealing with patchy clouds and below gravity waves, and provide, at best, an average light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3600" y="0"/>
            <a:ext cx="4919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Example: light and waves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1" y="609600"/>
            <a:ext cx="2178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Observations: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2" y="990601"/>
            <a:ext cx="32616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914400"/>
            <a:ext cx="3254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94201" y="609600"/>
            <a:ext cx="170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simulation: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038600"/>
            <a:ext cx="2746847" cy="262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984161" y="6172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Zaneveld</a:t>
            </a:r>
            <a:r>
              <a:rPr lang="en-US" sz="2400" dirty="0" smtClean="0">
                <a:latin typeface="Comic Sans MS" pitchFamily="66" charset="0"/>
              </a:rPr>
              <a:t> et al., 2001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Inverse square law of for irradiance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Energy per unit time per unit area (irradiance) decreases away from a point source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1/R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en-US" sz="2400" baseline="30000" dirty="0">
              <a:latin typeface="Comic Sans MS" pitchFamily="66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495800" y="3810000"/>
            <a:ext cx="6096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581400" y="2800351"/>
            <a:ext cx="2438400" cy="262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62200" y="1600200"/>
            <a:ext cx="4876800" cy="5029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1"/>
            <a:ext cx="914399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Radiance invariance law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>
                <a:latin typeface="Comic Sans MS" pitchFamily="66" charset="0"/>
              </a:rPr>
              <a:t>R</a:t>
            </a:r>
            <a:r>
              <a:rPr lang="en-US" sz="2400" dirty="0" smtClean="0">
                <a:latin typeface="Comic Sans MS" pitchFamily="66" charset="0"/>
              </a:rPr>
              <a:t>adiance </a:t>
            </a:r>
            <a:r>
              <a:rPr lang="en-US" sz="2400" dirty="0">
                <a:latin typeface="Comic Sans MS" pitchFamily="66" charset="0"/>
              </a:rPr>
              <a:t>does not change along a photon-path (ray) in vacuum,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Comic Sans MS" pitchFamily="66" charset="0"/>
              </a:rPr>
              <a:t> for all </a:t>
            </a:r>
            <a:r>
              <a:rPr lang="en-US" sz="2400" i="1" dirty="0">
                <a:latin typeface="+mj-lt"/>
              </a:rPr>
              <a:t>r</a:t>
            </a:r>
            <a:r>
              <a:rPr lang="en-US" sz="2400" dirty="0">
                <a:latin typeface="Comic Sans MS" pitchFamily="66" charset="0"/>
              </a:rPr>
              <a:t>: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371600"/>
            <a:ext cx="4343400" cy="34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105401"/>
            <a:ext cx="6781800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</a:t>
            </a:r>
            <a:r>
              <a:rPr lang="en-US" sz="2000" i="1" baseline="-25000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-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arrives at detector in direction of source.</a:t>
            </a:r>
            <a:endParaRPr lang="en-US" sz="2000" dirty="0">
              <a:latin typeface="Comic Sans MS" pitchFamily="66" charset="0"/>
              <a:sym typeface="Symbol" pitchFamily="18" charset="2"/>
            </a:endParaRPr>
          </a:p>
          <a:p>
            <a:r>
              <a:rPr lang="en-US" sz="2000" dirty="0">
                <a:sym typeface="Symbol" pitchFamily="18" charset="2"/>
              </a:rPr>
              <a:t></a:t>
            </a:r>
            <a:r>
              <a:rPr lang="en-US" sz="2000" i="1" baseline="-25000" dirty="0">
                <a:sym typeface="Symbol" pitchFamily="18" charset="2"/>
              </a:rPr>
              <a:t>o</a:t>
            </a:r>
            <a:r>
              <a:rPr lang="en-US" sz="2000" dirty="0">
                <a:sym typeface="Symbol" pitchFamily="18" charset="2"/>
              </a:rPr>
              <a:t>- 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leaves the source (within field of view of detector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).</a:t>
            </a:r>
            <a:endParaRPr lang="en-US" sz="2000" dirty="0">
              <a:latin typeface="Comic Sans MS" pitchFamily="66" charset="0"/>
              <a:sym typeface="Symbol" pitchFamily="18" charset="2"/>
            </a:endParaRPr>
          </a:p>
          <a:p>
            <a:r>
              <a:rPr lang="en-US" sz="2000" dirty="0">
                <a:latin typeface="Comic Sans MS" pitchFamily="66" charset="0"/>
                <a:sym typeface="Symbol" pitchFamily="18" charset="2"/>
              </a:rPr>
              <a:t>Both fluxes are equal (conservation of energy).</a:t>
            </a:r>
          </a:p>
          <a:p>
            <a:endParaRPr lang="en-US" sz="2000" i="1" baseline="-250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486400" y="3733800"/>
            <a:ext cx="323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sym typeface="Symbol" pitchFamily="18" charset="2"/>
              </a:rPr>
              <a:t>Geometry:  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i="1" baseline="-25000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 err="1">
                <a:sym typeface="Symbol" pitchFamily="18" charset="2"/>
              </a:rPr>
              <a:t>A</a:t>
            </a:r>
            <a:r>
              <a:rPr lang="en-US" i="1" baseline="-25000" dirty="0" err="1">
                <a:sym typeface="Symbol" pitchFamily="18" charset="2"/>
              </a:rPr>
              <a:t>o</a:t>
            </a:r>
            <a:r>
              <a:rPr lang="en-US" i="1" dirty="0">
                <a:sym typeface="Symbol" pitchFamily="18" charset="2"/>
              </a:rPr>
              <a:t>/r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,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i="1" baseline="-25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 err="1">
                <a:sym typeface="Symbol" pitchFamily="18" charset="2"/>
              </a:rPr>
              <a:t>A</a:t>
            </a:r>
            <a:r>
              <a:rPr lang="en-US" i="1" baseline="-25000" dirty="0" err="1">
                <a:sym typeface="Symbol" pitchFamily="18" charset="2"/>
              </a:rPr>
              <a:t>r</a:t>
            </a:r>
            <a:r>
              <a:rPr lang="en-US" i="1" dirty="0">
                <a:sym typeface="Symbol" pitchFamily="18" charset="2"/>
              </a:rPr>
              <a:t>/r</a:t>
            </a:r>
            <a:r>
              <a:rPr lang="en-US" i="1" baseline="30000" dirty="0">
                <a:sym typeface="Symbol" pitchFamily="18" charset="2"/>
              </a:rPr>
              <a:t>2</a:t>
            </a:r>
            <a:endParaRPr lang="en-US" baseline="300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52600" y="6019800"/>
            <a:ext cx="5969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Since </a:t>
            </a:r>
            <a:r>
              <a:rPr lang="en-US" dirty="0">
                <a:sym typeface="Symbol" pitchFamily="18" charset="2"/>
              </a:rPr>
              <a:t></a:t>
            </a:r>
            <a:r>
              <a:rPr lang="en-US" i="1" baseline="-25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 =</a:t>
            </a:r>
            <a:r>
              <a:rPr lang="en-US" i="1" dirty="0" err="1">
                <a:sym typeface="Symbol" pitchFamily="18" charset="2"/>
              </a:rPr>
              <a:t>L</a:t>
            </a:r>
            <a:r>
              <a:rPr lang="en-US" i="1" baseline="-25000" dirty="0" err="1">
                <a:sym typeface="Symbol" pitchFamily="18" charset="2"/>
              </a:rPr>
              <a:t>o</a:t>
            </a:r>
            <a:r>
              <a:rPr lang="en-US" dirty="0" err="1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 r </a:t>
            </a:r>
            <a:r>
              <a:rPr lang="en-US" dirty="0">
                <a:sym typeface="Symbol" pitchFamily="18" charset="2"/>
              </a:rPr>
              <a:t></a:t>
            </a:r>
            <a:r>
              <a:rPr lang="en-US" baseline="-25000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 and </a:t>
            </a:r>
            <a:r>
              <a:rPr lang="en-US" i="1" baseline="-25000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=</a:t>
            </a:r>
            <a:r>
              <a:rPr lang="en-US" i="1" dirty="0" err="1">
                <a:sym typeface="Symbol" pitchFamily="18" charset="2"/>
              </a:rPr>
              <a:t>L</a:t>
            </a:r>
            <a:r>
              <a:rPr lang="en-US" i="1" baseline="-25000" dirty="0" err="1">
                <a:sym typeface="Symbol" pitchFamily="18" charset="2"/>
              </a:rPr>
              <a:t>r</a:t>
            </a:r>
            <a:r>
              <a:rPr lang="en-US" dirty="0" err="1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aseline="-25000" dirty="0" err="1">
                <a:sym typeface="Symbol" pitchFamily="18" charset="2"/>
              </a:rPr>
              <a:t>o</a:t>
            </a:r>
            <a:r>
              <a:rPr lang="en-US" dirty="0" err="1">
                <a:sym typeface="Symbol" pitchFamily="18" charset="2"/>
              </a:rPr>
              <a:t></a:t>
            </a:r>
            <a:r>
              <a:rPr lang="en-US" baseline="-25000" dirty="0" err="1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i="1" dirty="0">
                <a:sym typeface="Wingdings" pitchFamily="2" charset="2"/>
              </a:rPr>
              <a:t>   </a:t>
            </a:r>
            <a:r>
              <a:rPr lang="en-US" i="1" dirty="0"/>
              <a:t>L</a:t>
            </a:r>
            <a:r>
              <a:rPr lang="en-US" i="1" baseline="-25000" dirty="0"/>
              <a:t>o</a:t>
            </a:r>
            <a:r>
              <a:rPr lang="en-US" dirty="0"/>
              <a:t>=</a:t>
            </a:r>
            <a:r>
              <a:rPr lang="en-US" i="1" dirty="0" err="1"/>
              <a:t>L</a:t>
            </a:r>
            <a:r>
              <a:rPr lang="en-US" i="1" baseline="-25000" dirty="0" err="1"/>
              <a:t>r</a:t>
            </a:r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64886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Wingdings" pitchFamily="2" charset="2"/>
              </a:rPr>
              <a:t> In absence of attenuation, provides for the radiance of a distant object.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1" name="Picture 10" descr="Leistungsdichte.pr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7013"/>
            <a:ext cx="2514600" cy="170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340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The Physical foundation: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>
                <a:latin typeface="Comic Sans MS" pitchFamily="66" charset="0"/>
              </a:rPr>
              <a:t>Light can be modeled as varying electrical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/>
              <a:t>(</a:t>
            </a:r>
            <a:r>
              <a:rPr lang="en-US" sz="2400" b="1" dirty="0" err="1"/>
              <a:t>x</a:t>
            </a:r>
            <a:r>
              <a:rPr lang="en-US" sz="2400" dirty="0" err="1"/>
              <a:t>,t</a:t>
            </a:r>
            <a:r>
              <a:rPr lang="en-US" sz="2400" dirty="0"/>
              <a:t>)) </a:t>
            </a:r>
            <a:r>
              <a:rPr lang="en-US" sz="2400" dirty="0">
                <a:latin typeface="Comic Sans MS" pitchFamily="66" charset="0"/>
              </a:rPr>
              <a:t>and magnetic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/>
              <a:t>(</a:t>
            </a:r>
            <a:r>
              <a:rPr lang="en-US" sz="2400" b="1" dirty="0" err="1"/>
              <a:t>x</a:t>
            </a:r>
            <a:r>
              <a:rPr lang="en-US" sz="2400" dirty="0" err="1"/>
              <a:t>,t</a:t>
            </a:r>
            <a:r>
              <a:rPr lang="en-US" sz="2400" dirty="0"/>
              <a:t>)</a:t>
            </a:r>
            <a:r>
              <a:rPr lang="en-US" sz="2400" dirty="0">
                <a:latin typeface="Comic Sans MS" pitchFamily="66" charset="0"/>
              </a:rPr>
              <a:t>) fields oscillating in time and space related to each other through Maxwell’s equations.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>
                <a:latin typeface="Comic Sans MS" pitchFamily="66" charset="0"/>
              </a:rPr>
              <a:t>Defining a </a:t>
            </a:r>
            <a:r>
              <a:rPr lang="en-US" sz="2400" dirty="0" err="1">
                <a:latin typeface="Comic Sans MS" pitchFamily="66" charset="0"/>
              </a:rPr>
              <a:t>Poynting</a:t>
            </a:r>
            <a:r>
              <a:rPr lang="en-US" sz="2400" dirty="0">
                <a:latin typeface="Comic Sans MS" pitchFamily="66" charset="0"/>
              </a:rPr>
              <a:t> vector: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latin typeface="Symbol" pitchFamily="18" charset="2"/>
              </a:rPr>
              <a:t>m</a:t>
            </a:r>
            <a:r>
              <a:rPr lang="en-US" sz="2400" i="1" baseline="-25000" dirty="0"/>
              <a:t>o</a:t>
            </a:r>
            <a:endParaRPr lang="en-US" sz="2400" dirty="0"/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provides </a:t>
            </a:r>
            <a:r>
              <a:rPr lang="en-US" sz="2400" dirty="0">
                <a:latin typeface="Comic Sans MS" pitchFamily="66" charset="0"/>
              </a:rPr>
              <a:t>the instantaneous power per unit area perpendicular to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i="1" dirty="0">
                <a:latin typeface="Symbol" pitchFamily="18" charset="2"/>
              </a:rPr>
              <a:t>m</a:t>
            </a:r>
            <a:r>
              <a:rPr lang="en-US" sz="2400" i="1" baseline="-25000" dirty="0">
                <a:latin typeface="Comic Sans MS" pitchFamily="66" charset="0"/>
              </a:rPr>
              <a:t>o</a:t>
            </a:r>
            <a:r>
              <a:rPr lang="en-US" sz="2400" dirty="0">
                <a:latin typeface="Comic Sans MS" pitchFamily="66" charset="0"/>
              </a:rPr>
              <a:t> is the permeability). 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time-averaged magnitude of </a:t>
            </a:r>
            <a:r>
              <a:rPr lang="en-US" sz="2400" i="1" smtClean="0">
                <a:solidFill>
                  <a:srgbClr val="FF0000"/>
                </a:solidFill>
                <a:latin typeface="Times"/>
              </a:rPr>
              <a:t>S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irradiance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>
                <a:latin typeface="Comic Sans MS" pitchFamily="66" charset="0"/>
              </a:rPr>
              <a:t>Light is polarized (what does it mean?).</a:t>
            </a:r>
          </a:p>
        </p:txBody>
      </p:sp>
      <p:pic>
        <p:nvPicPr>
          <p:cNvPr id="9" name="Picture 8" descr="circular_polariza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7251"/>
            <a:ext cx="3276600" cy="27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8915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Extraterrestrial Solar Radiation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81200" y="3733800"/>
            <a:ext cx="47067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" pitchFamily="18" charset="0"/>
              </a:rPr>
              <a:t>http://rredc.nrel.gov/solar/standards/am0/NewAM0.xls</a:t>
            </a:r>
            <a:endParaRPr lang="en-US">
              <a:latin typeface="Times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676400" y="3276600"/>
            <a:ext cx="6769100" cy="368300"/>
            <a:chOff x="1080" y="2928"/>
            <a:chExt cx="4264" cy="232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648" y="2928"/>
              <a:ext cx="2696" cy="232"/>
            </a:xfrm>
            <a:prstGeom prst="rightArrow">
              <a:avLst>
                <a:gd name="adj1" fmla="val 100000"/>
                <a:gd name="adj2" fmla="val 106254"/>
              </a:avLst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106"/>
                  </a:solidFill>
                  <a:latin typeface="Book Antiqua" pitchFamily="18" charset="0"/>
                </a:rPr>
                <a:t>Infrared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688" y="2928"/>
              <a:ext cx="960" cy="22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Book Antiqua" pitchFamily="18" charset="0"/>
                </a:rPr>
                <a:t>Visible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080" y="2928"/>
              <a:ext cx="608" cy="232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106"/>
                  </a:solidFill>
                  <a:latin typeface="Book Antiqua" pitchFamily="18" charset="0"/>
                </a:rPr>
                <a:t>UV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66800" y="533400"/>
            <a:ext cx="6629400" cy="2743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6559550" cy="279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114800"/>
            <a:ext cx="518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The Solar ‘Constant’ is 1366.1 Wm</a:t>
            </a:r>
            <a:r>
              <a:rPr lang="en-US" sz="2000" b="1" baseline="30000" dirty="0">
                <a:solidFill>
                  <a:schemeClr val="tx2"/>
                </a:solidFill>
                <a:latin typeface="Comic Sans MS" pitchFamily="66" charset="0"/>
              </a:rPr>
              <a:t>-2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342900" lvl="3"/>
            <a:endParaRPr lang="en-US" sz="2000" dirty="0" smtClean="0">
              <a:latin typeface="Comic Sans MS" pitchFamily="66" charset="0"/>
            </a:endParaRPr>
          </a:p>
          <a:p>
            <a:pPr marL="342900" lvl="3"/>
            <a:r>
              <a:rPr lang="en-US" sz="2000" dirty="0" smtClean="0">
                <a:latin typeface="Comic Sans MS" pitchFamily="66" charset="0"/>
              </a:rPr>
              <a:t>Amount </a:t>
            </a:r>
            <a:r>
              <a:rPr lang="en-US" sz="2000" dirty="0">
                <a:latin typeface="Comic Sans MS" pitchFamily="66" charset="0"/>
              </a:rPr>
              <a:t>of solar radiation on a surface perpendicular to the solar beam, at the outer limit of earth’s atmosphere, at the mean sun-earth distance.  </a:t>
            </a:r>
          </a:p>
          <a:p>
            <a:pPr marL="342900" lvl="3"/>
            <a:endParaRPr lang="en-US" sz="2000" dirty="0">
              <a:latin typeface="Comic Sans MS" pitchFamily="66" charset="0"/>
            </a:endParaRPr>
          </a:p>
          <a:p>
            <a:pPr marL="342900" lvl="3"/>
            <a:r>
              <a:rPr lang="en-US" sz="2000" dirty="0">
                <a:latin typeface="Comic Sans MS" pitchFamily="66" charset="0"/>
              </a:rPr>
              <a:t>Yearly </a:t>
            </a:r>
            <a:r>
              <a:rPr lang="en-US" sz="2000" dirty="0" smtClean="0">
                <a:latin typeface="Comic Sans MS" pitchFamily="66" charset="0"/>
              </a:rPr>
              <a:t>fluctuation (sun </a:t>
            </a:r>
            <a:r>
              <a:rPr lang="en-US" sz="2000" dirty="0">
                <a:latin typeface="Comic Sans MS" pitchFamily="66" charset="0"/>
              </a:rPr>
              <a:t>spot </a:t>
            </a:r>
            <a:r>
              <a:rPr lang="en-US" sz="2000" dirty="0" smtClean="0">
                <a:latin typeface="Comic Sans MS" pitchFamily="66" charset="0"/>
              </a:rPr>
              <a:t>cycle):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2971800" y="1143000"/>
            <a:ext cx="11906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91000" y="838200"/>
            <a:ext cx="3180678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Times" pitchFamily="18" charset="0"/>
              </a:rPr>
              <a:t>Fraunhofer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lines</a:t>
            </a:r>
          </a:p>
          <a:p>
            <a:pPr algn="ctr"/>
            <a:r>
              <a:rPr lang="en-US" sz="1600" dirty="0">
                <a:latin typeface="Book Antiqua" pitchFamily="18" charset="0"/>
              </a:rPr>
              <a:t>(absorption in sun’s atmosphere)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850" y="4038600"/>
            <a:ext cx="38671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521918" y="6581001"/>
            <a:ext cx="3622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http://</a:t>
            </a:r>
            <a:r>
              <a:rPr lang="en-US" sz="1200" dirty="0"/>
              <a:t>en.wikipedia.org/wiki/Image:Solar-cycle-data.png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25" y="1752600"/>
            <a:ext cx="8258404" cy="49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43000" y="228600"/>
            <a:ext cx="685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Radiation on the Earth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38201" y="7848600"/>
            <a:ext cx="227177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" pitchFamily="18" charset="0"/>
              </a:rPr>
              <a:t>Kirk 1994, Fig. 2.1, p. 27</a:t>
            </a:r>
            <a:endParaRPr lang="en-US" sz="2800" baseline="30000">
              <a:latin typeface="Times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70201" y="2693989"/>
            <a:ext cx="4621213" cy="15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921001" y="3773489"/>
            <a:ext cx="4621213" cy="15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934201" y="2819402"/>
            <a:ext cx="295275" cy="917575"/>
          </a:xfrm>
          <a:prstGeom prst="upDownArrow">
            <a:avLst>
              <a:gd name="adj1" fmla="val 50000"/>
              <a:gd name="adj2" fmla="val 621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48201" y="3200401"/>
            <a:ext cx="1875835" cy="46166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Book Antiqua" pitchFamily="18" charset="0"/>
              </a:rPr>
              <a:t>Atmosphere</a:t>
            </a:r>
            <a:endParaRPr lang="en-US">
              <a:latin typeface="Book Antiqua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762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The atmosphere attenuates the amount of radiation impinging on earth’s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4824"/>
            <a:ext cx="9144000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Transmission through the atmosphere depends on: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</a:t>
            </a:r>
            <a:r>
              <a:rPr lang="en-US" sz="2200" b="1" dirty="0" smtClean="0">
                <a:latin typeface="Comic Sans MS" pitchFamily="66" charset="0"/>
              </a:rPr>
              <a:t>Solar zenith angle (latitude, season, time of day)  </a:t>
            </a:r>
            <a:r>
              <a:rPr lang="en-US" sz="2200" b="1" dirty="0" smtClean="0">
                <a:latin typeface="Comic Sans MS" pitchFamily="66" charset="0"/>
                <a:sym typeface="Wingdings" pitchFamily="2" charset="2"/>
              </a:rPr>
              <a:t> why?</a:t>
            </a:r>
            <a:endParaRPr lang="en-US" sz="2200" b="1" dirty="0" smtClean="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</a:t>
            </a:r>
            <a:r>
              <a:rPr lang="en-US" sz="2200" b="1" dirty="0" smtClean="0">
                <a:latin typeface="Comic Sans MS" pitchFamily="66" charset="0"/>
              </a:rPr>
              <a:t>Cloud cover</a:t>
            </a:r>
            <a:endParaRPr lang="en-US" sz="2200" dirty="0" smtClean="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Atmospheric pressure (air mass)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Water vapor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Atmospheric turbidity </a:t>
            </a:r>
            <a:r>
              <a:rPr lang="en-US" sz="2200" dirty="0" smtClean="0">
                <a:latin typeface="Comic Sans MS" pitchFamily="66" charset="0"/>
              </a:rPr>
              <a:t>(Aerosols)</a:t>
            </a:r>
            <a:endParaRPr lang="en-US" sz="2200" dirty="0" smtClean="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</a:t>
            </a:r>
            <a:r>
              <a:rPr lang="en-US" sz="2200" b="1" dirty="0" smtClean="0">
                <a:latin typeface="Comic Sans MS" pitchFamily="66" charset="0"/>
              </a:rPr>
              <a:t>Column ozone (important for UV-B)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Comic Sans MS" pitchFamily="66" charset="0"/>
              </a:rPr>
              <a:t> Ground </a:t>
            </a:r>
            <a:r>
              <a:rPr lang="en-US" sz="2200" dirty="0" err="1" smtClean="0">
                <a:latin typeface="Comic Sans MS" pitchFamily="66" charset="0"/>
              </a:rPr>
              <a:t>albedo</a:t>
            </a:r>
            <a:r>
              <a:rPr lang="en-US" sz="2200" dirty="0" smtClean="0">
                <a:latin typeface="Comic Sans MS" pitchFamily="66" charset="0"/>
              </a:rPr>
              <a:t> (how much light is reflected from the ground) also affects the incident irradiance.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Midsummer Solar Irradiance at 45°N (midday)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about 400 W m</a:t>
            </a:r>
            <a:r>
              <a:rPr lang="en-US" sz="2200" baseline="30000" dirty="0" smtClean="0">
                <a:latin typeface="Comic Sans MS" pitchFamily="66" charset="0"/>
              </a:rPr>
              <a:t>-2 </a:t>
            </a:r>
            <a:r>
              <a:rPr lang="en-US" sz="2200" dirty="0" smtClean="0">
                <a:latin typeface="Comic Sans MS" pitchFamily="66" charset="0"/>
              </a:rPr>
              <a:t> (PAR, energy units)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1900 µmol m</a:t>
            </a:r>
            <a:r>
              <a:rPr lang="en-US" sz="2200" baseline="30000" dirty="0" smtClean="0">
                <a:latin typeface="Comic Sans MS" pitchFamily="66" charset="0"/>
              </a:rPr>
              <a:t>-2 </a:t>
            </a:r>
            <a:r>
              <a:rPr lang="en-US" sz="2200" dirty="0" smtClean="0">
                <a:latin typeface="Comic Sans MS" pitchFamily="66" charset="0"/>
              </a:rPr>
              <a:t>s</a:t>
            </a:r>
            <a:r>
              <a:rPr lang="en-US" sz="2200" baseline="30000" dirty="0" smtClean="0">
                <a:latin typeface="Comic Sans MS" pitchFamily="66" charset="0"/>
              </a:rPr>
              <a:t>-1  </a:t>
            </a:r>
            <a:r>
              <a:rPr lang="en-US" sz="2200" dirty="0" smtClean="0">
                <a:latin typeface="Comic Sans MS" pitchFamily="66" charset="0"/>
              </a:rPr>
              <a:t>(PAR, quanta)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Midwinter Solar Irradiance at 45°N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Comic Sans MS" pitchFamily="66" charset="0"/>
              </a:rPr>
              <a:t>  about 130 W m</a:t>
            </a:r>
            <a:r>
              <a:rPr lang="en-US" sz="2200" baseline="30000" dirty="0" smtClean="0">
                <a:latin typeface="Comic Sans MS" pitchFamily="66" charset="0"/>
              </a:rPr>
              <a:t>-2</a:t>
            </a:r>
            <a:r>
              <a:rPr lang="en-US" sz="2200" dirty="0" smtClean="0">
                <a:latin typeface="Comic Sans MS" pitchFamily="66" charset="0"/>
              </a:rPr>
              <a:t>;  600 µmol m</a:t>
            </a:r>
            <a:r>
              <a:rPr lang="en-US" sz="2200" baseline="30000" dirty="0" smtClean="0">
                <a:latin typeface="Comic Sans MS" pitchFamily="66" charset="0"/>
              </a:rPr>
              <a:t>-2 </a:t>
            </a:r>
            <a:r>
              <a:rPr lang="en-US" sz="2200" dirty="0" smtClean="0">
                <a:latin typeface="Comic Sans MS" pitchFamily="66" charset="0"/>
              </a:rPr>
              <a:t>s</a:t>
            </a:r>
            <a:r>
              <a:rPr lang="en-US" sz="2200" baseline="30000" dirty="0" smtClean="0">
                <a:latin typeface="Comic Sans MS" pitchFamily="66" charset="0"/>
              </a:rPr>
              <a:t>-1</a:t>
            </a:r>
            <a:endParaRPr lang="en-US" sz="2200" baseline="30000" dirty="0">
              <a:latin typeface="Comic Sans MS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0600" y="228600"/>
            <a:ext cx="685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Radiation on the Earth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Radiometry</a:t>
            </a:r>
          </a:p>
          <a:p>
            <a:pPr algn="ctr"/>
            <a:endParaRPr lang="en-US" sz="2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science of measuring electromagnetic energy.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Detectors: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Thermal-instrument response is proportional to energy (absorbed and converted to heat)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Quantum-response is proportional to number of photons (photoelectric devices).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Calibration of radiometric instrument is non trivial </a:t>
            </a:r>
            <a:r>
              <a:rPr lang="en-US" sz="2400" dirty="0" smtClean="0">
                <a:latin typeface="Comic Sans MS" pitchFamily="66" charset="0"/>
              </a:rPr>
              <a:t>(~2-3% accuracy (1% @ NIST), </a:t>
            </a:r>
            <a:r>
              <a:rPr lang="en-US" sz="2400" dirty="0" smtClean="0">
                <a:latin typeface="Comic Sans MS" pitchFamily="66" charset="0"/>
              </a:rPr>
              <a:t>precision ~0.1%).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How do we measure spectrally resolved radiation?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For years it was easier to define the </a:t>
            </a:r>
            <a:r>
              <a:rPr lang="en-US" sz="2400" i="1" dirty="0" err="1" smtClean="0">
                <a:latin typeface="Comic Sans MS" pitchFamily="66" charset="0"/>
              </a:rPr>
              <a:t>euphotic</a:t>
            </a:r>
            <a:r>
              <a:rPr lang="en-US" sz="2400" i="1" dirty="0" smtClean="0">
                <a:latin typeface="Comic Sans MS" pitchFamily="66" charset="0"/>
              </a:rPr>
              <a:t> depth</a:t>
            </a:r>
            <a:r>
              <a:rPr lang="en-US" sz="2400" dirty="0" smtClean="0">
                <a:latin typeface="Comic Sans MS" pitchFamily="66" charset="0"/>
              </a:rPr>
              <a:t> by a % of surface light rather than a </a:t>
            </a:r>
            <a:r>
              <a:rPr lang="en-US" sz="2400" dirty="0" err="1" smtClean="0">
                <a:latin typeface="Comic Sans MS" pitchFamily="66" charset="0"/>
              </a:rPr>
              <a:t>constant</a:t>
            </a:r>
            <a:r>
              <a:rPr lang="en-US" sz="2400" i="1" dirty="0" err="1" smtClean="0">
                <a:latin typeface="Comic Sans MS" pitchFamily="66" charset="0"/>
              </a:rPr>
              <a:t>isolume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Typical 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3200" i="1" baseline="-250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Spectrum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for summer in Halifax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76400" y="990600"/>
            <a:ext cx="6324600" cy="289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828800" y="1143000"/>
            <a:ext cx="6184900" cy="2565400"/>
            <a:chOff x="512" y="880"/>
            <a:chExt cx="4904" cy="228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960" y="2528"/>
              <a:ext cx="3152" cy="264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106"/>
                  </a:solidFill>
                  <a:latin typeface="Book Antiqua" pitchFamily="18" charset="0"/>
                </a:rPr>
                <a:t>Visible or PAR</a:t>
              </a:r>
              <a:endParaRPr lang="en-US">
                <a:latin typeface="Book Antiqua" pitchFamily="18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512" y="880"/>
              <a:ext cx="4904" cy="2288"/>
              <a:chOff x="512" y="880"/>
              <a:chExt cx="4904" cy="2288"/>
            </a:xfrm>
          </p:grpSpPr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4504" y="2504"/>
                <a:ext cx="912" cy="288"/>
              </a:xfrm>
              <a:prstGeom prst="rect">
                <a:avLst/>
              </a:prstGeom>
              <a:solidFill>
                <a:srgbClr val="0000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512" y="880"/>
                <a:ext cx="4120" cy="2288"/>
                <a:chOff x="768" y="1104"/>
                <a:chExt cx="4120" cy="2288"/>
              </a:xfrm>
            </p:grpSpPr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6" y="2760"/>
                  <a:ext cx="624" cy="26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Book Antiqua" pitchFamily="18" charset="0"/>
                    </a:rPr>
                    <a:t>UVA</a:t>
                  </a:r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10" name="Rectangle 11"/>
                <p:cNvSpPr>
                  <a:spLocks noChangeArrowheads="1"/>
                </p:cNvSpPr>
                <p:nvPr/>
              </p:nvSpPr>
              <p:spPr bwMode="auto">
                <a:xfrm>
                  <a:off x="1352" y="2760"/>
                  <a:ext cx="352" cy="26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Book Antiqua" pitchFamily="18" charset="0"/>
                    </a:rPr>
                    <a:t>UVB</a:t>
                  </a:r>
                  <a:endParaRPr lang="en-US">
                    <a:latin typeface="Book Antiqua" pitchFamily="18" charset="0"/>
                  </a:endParaRPr>
                </a:p>
              </p:txBody>
            </p:sp>
            <p:pic>
              <p:nvPicPr>
                <p:cNvPr id="11" name="Picture 1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68" y="1104"/>
                  <a:ext cx="4120" cy="2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-</a:t>
            </a:r>
            <a:r>
              <a:rPr lang="en-US" sz="2800" dirty="0">
                <a:latin typeface="Comic Sans MS" pitchFamily="66" charset="0"/>
              </a:rPr>
              <a:t>Visible: 400 to 700 </a:t>
            </a:r>
            <a:r>
              <a:rPr lang="en-US" sz="2800" dirty="0" smtClean="0">
                <a:latin typeface="Comic Sans MS" pitchFamily="66" charset="0"/>
              </a:rPr>
              <a:t>nm (or PAR)</a:t>
            </a:r>
            <a:endParaRPr lang="en-US" sz="2800" dirty="0">
              <a:latin typeface="Comic Sans MS" pitchFamily="66" charset="0"/>
            </a:endParaRPr>
          </a:p>
          <a:p>
            <a:pPr marL="750888" lvl="3" indent="-293688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About </a:t>
            </a:r>
            <a:r>
              <a:rPr lang="en-US" sz="2400" dirty="0">
                <a:latin typeface="Comic Sans MS" pitchFamily="66" charset="0"/>
              </a:rPr>
              <a:t>45% </a:t>
            </a:r>
            <a:r>
              <a:rPr lang="en-US" sz="2400" dirty="0" smtClean="0">
                <a:latin typeface="Comic Sans MS" pitchFamily="66" charset="0"/>
              </a:rPr>
              <a:t>of incident solar radiation is PAR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mic Sans MS" pitchFamily="66" charset="0"/>
              </a:rPr>
              <a:t>-</a:t>
            </a:r>
            <a:r>
              <a:rPr lang="en-US" sz="2800" dirty="0">
                <a:latin typeface="Comic Sans MS" pitchFamily="66" charset="0"/>
              </a:rPr>
              <a:t>Ultraviolet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UVA 315 (or 320) to 400 nm, UVB 280 to 320 nm, UVC 200 to 280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09600"/>
            <a:ext cx="4581525" cy="4224338"/>
            <a:chOff x="26" y="528"/>
            <a:chExt cx="2886" cy="26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" y="528"/>
              <a:ext cx="2886" cy="2661"/>
              <a:chOff x="26" y="528"/>
              <a:chExt cx="2886" cy="2661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" y="528"/>
                <a:ext cx="2886" cy="2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84" y="2976"/>
                <a:ext cx="225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 b="1">
                  <a:latin typeface="Helvetica" pitchFamily="34" charset="0"/>
                </a:endParaRPr>
              </a:p>
            </p:txBody>
          </p:sp>
        </p:grpSp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504" y="704"/>
              <a:ext cx="360" cy="360"/>
            </a:xfrm>
            <a:prstGeom prst="ellipse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28" y="734"/>
              <a:ext cx="312" cy="292"/>
            </a:xfrm>
            <a:prstGeom prst="ellips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272" y="821"/>
              <a:ext cx="120" cy="1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780" y="833"/>
              <a:ext cx="71" cy="9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688" y="656"/>
              <a:ext cx="0" cy="440"/>
            </a:xfrm>
            <a:prstGeom prst="line">
              <a:avLst/>
            </a:prstGeom>
            <a:noFill/>
            <a:ln w="28575">
              <a:solidFill>
                <a:srgbClr val="0001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540250" y="609600"/>
            <a:ext cx="4603750" cy="4222750"/>
            <a:chOff x="2906" y="529"/>
            <a:chExt cx="2900" cy="2660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906" y="529"/>
              <a:ext cx="2900" cy="2660"/>
              <a:chOff x="2906" y="529"/>
              <a:chExt cx="2900" cy="2660"/>
            </a:xfrm>
          </p:grpSpPr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3264" y="2976"/>
                <a:ext cx="2064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 b="1">
                  <a:latin typeface="Helvetica" pitchFamily="34" charset="0"/>
                </a:endParaRPr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06" y="529"/>
                <a:ext cx="2900" cy="24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3384" y="760"/>
              <a:ext cx="368" cy="360"/>
            </a:xfrm>
            <a:prstGeom prst="ellipse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3416" y="798"/>
              <a:ext cx="312" cy="292"/>
            </a:xfrm>
            <a:prstGeom prst="ellips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160" y="885"/>
              <a:ext cx="120" cy="1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3620" y="801"/>
              <a:ext cx="71" cy="9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3568" y="728"/>
              <a:ext cx="0" cy="440"/>
            </a:xfrm>
            <a:prstGeom prst="line">
              <a:avLst/>
            </a:prstGeom>
            <a:noFill/>
            <a:ln w="28575">
              <a:solidFill>
                <a:srgbClr val="0001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3400" y="4419600"/>
            <a:ext cx="3429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Equator — March 21 – noon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2184 µmol m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PAR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562600" y="4419600"/>
            <a:ext cx="30975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60°N — March 21 — noon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901 µmol m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PAR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0" y="52883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Direct and diffuse light don’t have the same spectra.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Sun angle effects.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905000" y="0"/>
            <a:ext cx="5035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Examples: Vernal Equinox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Some relations to </a:t>
            </a:r>
            <a:r>
              <a:rPr lang="en-US" sz="2800" b="1" dirty="0">
                <a:latin typeface="Comic Sans MS" pitchFamily="66" charset="0"/>
              </a:rPr>
              <a:t>phytoplankton</a:t>
            </a:r>
            <a:r>
              <a:rPr lang="en-US" sz="2800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What type of irradiance do phytoplankton experience?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How should the </a:t>
            </a:r>
            <a:r>
              <a:rPr lang="en-US" sz="2800" dirty="0" err="1">
                <a:latin typeface="Comic Sans MS" pitchFamily="66" charset="0"/>
              </a:rPr>
              <a:t>euphotic</a:t>
            </a:r>
            <a:r>
              <a:rPr lang="en-US" sz="2800" dirty="0">
                <a:latin typeface="Comic Sans MS" pitchFamily="66" charset="0"/>
              </a:rPr>
              <a:t> depth be defined?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How is PAR computed?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362200" y="5486400"/>
          <a:ext cx="4267200" cy="1006475"/>
        </p:xfrm>
        <a:graphic>
          <a:graphicData uri="http://schemas.openxmlformats.org/presentationml/2006/ole">
            <p:oleObj spid="_x0000_s5122" name="Equation" r:id="rId4" imgW="2044440" imgH="482400" progId="Equation.3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Irradiance is often measured in units of energy [w/m</a:t>
            </a:r>
            <a:r>
              <a:rPr lang="en-US" sz="2400" baseline="30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]. Phytoplankton care about number of photons in wavelength they absorb: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7526" y="7391400"/>
            <a:ext cx="6035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h</a:t>
            </a:r>
            <a:r>
              <a:rPr lang="en-US"/>
              <a:t> is Plank’s constant, 6.026x10</a:t>
            </a:r>
            <a:r>
              <a:rPr lang="en-US" baseline="30000"/>
              <a:t>-34</a:t>
            </a:r>
            <a:r>
              <a:rPr lang="en-US"/>
              <a:t> m</a:t>
            </a:r>
            <a:r>
              <a:rPr lang="en-US" baseline="30000"/>
              <a:t>2</a:t>
            </a:r>
            <a:r>
              <a:rPr lang="en-US"/>
              <a:t> Kg s</a:t>
            </a:r>
            <a:r>
              <a:rPr lang="en-US" baseline="30000"/>
              <a:t>-1</a:t>
            </a:r>
            <a:r>
              <a:rPr lang="en-US"/>
              <a:t>.</a:t>
            </a:r>
            <a:endParaRPr lang="en-US" baseline="30000"/>
          </a:p>
          <a:p>
            <a:endParaRPr lang="en-US"/>
          </a:p>
          <a:p>
            <a:r>
              <a:rPr lang="en-US"/>
              <a:t>But not all photons are equal</a:t>
            </a:r>
            <a:r>
              <a:rPr lang="en-US">
                <a:sym typeface="Wingdings" pitchFamily="2" charset="2"/>
              </a:rPr>
              <a:t>. Phytoplankton absorb certain wavelength preferably.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8600"/>
            <a:ext cx="914400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r>
              <a:rPr lang="en-US" sz="3200" dirty="0" smtClean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Comic Sans MS" pitchFamily="66" charset="0"/>
              </a:rPr>
              <a:t>Light is measured in different ways depending on application (e.g. heating rate vs. photosynthesis).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Comic Sans MS" pitchFamily="66" charset="0"/>
              </a:rPr>
              <a:t>Definitions, nomenclature, and units insure we compare similar quantities.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Comic Sans MS" pitchFamily="66" charset="0"/>
              </a:rPr>
              <a:t>Measuring ambient light is not trivial.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85800"/>
            <a:ext cx="673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Separating light into its spectral components: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971800"/>
            <a:ext cx="34671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033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Diffraction grating: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6000" y="2286000"/>
            <a:ext cx="105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Prism: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019802"/>
            <a:ext cx="5687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http://</a:t>
            </a:r>
            <a:r>
              <a:rPr lang="en-US" sz="1400"/>
              <a:t>commons.wikimedia.org/wiki/Image:Diffraction_grating_principle.png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895600"/>
            <a:ext cx="5181600" cy="30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819400" y="1524000"/>
            <a:ext cx="2739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Spectrometers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" y="8682040"/>
            <a:ext cx="3821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http://www.abdn.ac.uk/~u20lm5/px2013/app2.htm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46062" y="1524000"/>
            <a:ext cx="569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omic Sans MS" pitchFamily="66" charset="0"/>
              </a:rPr>
              <a:t>Angle and solid </a:t>
            </a:r>
            <a:r>
              <a:rPr lang="en-US" sz="2800" dirty="0">
                <a:latin typeface="Comic Sans MS" pitchFamily="66" charset="0"/>
              </a:rPr>
              <a:t>angle review: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17476" y="5416550"/>
            <a:ext cx="2677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Symbol" pitchFamily="18" charset="2"/>
              <a:buChar char="q"/>
            </a:pPr>
            <a:r>
              <a:rPr lang="en-US"/>
              <a:t>= arc-length/radius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/>
              <a:t> or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>
                <a:latin typeface="Monotype Corsiva" pitchFamily="66" charset="0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r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516439" y="5418138"/>
            <a:ext cx="2190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Symbol" pitchFamily="18" charset="2"/>
              <a:buNone/>
            </a:pP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= Area/radius</a:t>
            </a:r>
            <a:r>
              <a:rPr lang="en-US" baseline="30000" dirty="0"/>
              <a:t>2</a:t>
            </a:r>
            <a:endParaRPr lang="en-US" dirty="0"/>
          </a:p>
          <a:p>
            <a:pPr algn="ctr" eaLnBrk="1" hangingPunct="1">
              <a:buFont typeface="Symbol" pitchFamily="18" charset="2"/>
              <a:buNone/>
            </a:pPr>
            <a:r>
              <a:rPr lang="en-US" dirty="0"/>
              <a:t> or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 dirty="0"/>
              <a:t>A =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r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4" y="2362200"/>
            <a:ext cx="626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28600"/>
            <a:ext cx="4180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Geometrical foundation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617220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Units ?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47798" y="368300"/>
            <a:ext cx="49530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Computing solid angles: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447799" y="2009775"/>
            <a:ext cx="3429000" cy="3505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14400" y="1600200"/>
            <a:ext cx="4524375" cy="3671888"/>
            <a:chOff x="1296" y="1758"/>
            <a:chExt cx="2850" cy="2313"/>
          </a:xfrm>
        </p:grpSpPr>
        <p:sp>
          <p:nvSpPr>
            <p:cNvPr id="5" name="Arc 8"/>
            <p:cNvSpPr>
              <a:spLocks noChangeAspect="1"/>
            </p:cNvSpPr>
            <p:nvPr/>
          </p:nvSpPr>
          <p:spPr bwMode="auto">
            <a:xfrm>
              <a:off x="2640" y="2016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02" y="3159"/>
              <a:ext cx="1872" cy="768"/>
            </a:xfrm>
            <a:custGeom>
              <a:avLst/>
              <a:gdLst>
                <a:gd name="T0" fmla="*/ 0 w 1824"/>
                <a:gd name="T1" fmla="*/ 655 h 720"/>
                <a:gd name="T2" fmla="*/ 202 w 1824"/>
                <a:gd name="T3" fmla="*/ 765 h 720"/>
                <a:gd name="T4" fmla="*/ 607 w 1824"/>
                <a:gd name="T5" fmla="*/ 819 h 720"/>
                <a:gd name="T6" fmla="*/ 1163 w 1824"/>
                <a:gd name="T7" fmla="*/ 765 h 720"/>
                <a:gd name="T8" fmla="*/ 1669 w 1824"/>
                <a:gd name="T9" fmla="*/ 492 h 720"/>
                <a:gd name="T10" fmla="*/ 1871 w 1824"/>
                <a:gd name="T11" fmla="*/ 109 h 720"/>
                <a:gd name="T12" fmla="*/ 1921 w 1824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4"/>
                <a:gd name="T22" fmla="*/ 0 h 720"/>
                <a:gd name="T23" fmla="*/ 1824 w 1824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4" h="720">
                  <a:moveTo>
                    <a:pt x="0" y="576"/>
                  </a:moveTo>
                  <a:cubicBezTo>
                    <a:pt x="48" y="612"/>
                    <a:pt x="96" y="648"/>
                    <a:pt x="192" y="672"/>
                  </a:cubicBezTo>
                  <a:cubicBezTo>
                    <a:pt x="288" y="696"/>
                    <a:pt x="424" y="720"/>
                    <a:pt x="576" y="720"/>
                  </a:cubicBezTo>
                  <a:cubicBezTo>
                    <a:pt x="728" y="720"/>
                    <a:pt x="936" y="720"/>
                    <a:pt x="1104" y="672"/>
                  </a:cubicBezTo>
                  <a:cubicBezTo>
                    <a:pt x="1272" y="624"/>
                    <a:pt x="1472" y="528"/>
                    <a:pt x="1584" y="432"/>
                  </a:cubicBezTo>
                  <a:cubicBezTo>
                    <a:pt x="1696" y="336"/>
                    <a:pt x="1736" y="168"/>
                    <a:pt x="1776" y="96"/>
                  </a:cubicBezTo>
                  <a:cubicBezTo>
                    <a:pt x="1816" y="24"/>
                    <a:pt x="1808" y="24"/>
                    <a:pt x="18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720" y="2016"/>
              <a:ext cx="872" cy="1728"/>
            </a:xfrm>
            <a:custGeom>
              <a:avLst/>
              <a:gdLst>
                <a:gd name="T0" fmla="*/ 872 w 872"/>
                <a:gd name="T1" fmla="*/ 0 h 1728"/>
                <a:gd name="T2" fmla="*/ 680 w 872"/>
                <a:gd name="T3" fmla="*/ 48 h 1728"/>
                <a:gd name="T4" fmla="*/ 536 w 872"/>
                <a:gd name="T5" fmla="*/ 96 h 1728"/>
                <a:gd name="T6" fmla="*/ 344 w 872"/>
                <a:gd name="T7" fmla="*/ 240 h 1728"/>
                <a:gd name="T8" fmla="*/ 200 w 872"/>
                <a:gd name="T9" fmla="*/ 432 h 1728"/>
                <a:gd name="T10" fmla="*/ 56 w 872"/>
                <a:gd name="T11" fmla="*/ 720 h 1728"/>
                <a:gd name="T12" fmla="*/ 8 w 872"/>
                <a:gd name="T13" fmla="*/ 1008 h 1728"/>
                <a:gd name="T14" fmla="*/ 8 w 872"/>
                <a:gd name="T15" fmla="*/ 1296 h 1728"/>
                <a:gd name="T16" fmla="*/ 56 w 872"/>
                <a:gd name="T17" fmla="*/ 1584 h 1728"/>
                <a:gd name="T18" fmla="*/ 152 w 872"/>
                <a:gd name="T19" fmla="*/ 1728 h 1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2"/>
                <a:gd name="T31" fmla="*/ 0 h 1728"/>
                <a:gd name="T32" fmla="*/ 872 w 872"/>
                <a:gd name="T33" fmla="*/ 1728 h 17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2" h="1728">
                  <a:moveTo>
                    <a:pt x="872" y="0"/>
                  </a:moveTo>
                  <a:cubicBezTo>
                    <a:pt x="804" y="16"/>
                    <a:pt x="736" y="32"/>
                    <a:pt x="680" y="48"/>
                  </a:cubicBezTo>
                  <a:cubicBezTo>
                    <a:pt x="624" y="64"/>
                    <a:pt x="592" y="64"/>
                    <a:pt x="536" y="96"/>
                  </a:cubicBezTo>
                  <a:cubicBezTo>
                    <a:pt x="480" y="128"/>
                    <a:pt x="400" y="184"/>
                    <a:pt x="344" y="240"/>
                  </a:cubicBezTo>
                  <a:cubicBezTo>
                    <a:pt x="288" y="296"/>
                    <a:pt x="248" y="352"/>
                    <a:pt x="200" y="432"/>
                  </a:cubicBezTo>
                  <a:cubicBezTo>
                    <a:pt x="152" y="512"/>
                    <a:pt x="88" y="624"/>
                    <a:pt x="56" y="720"/>
                  </a:cubicBezTo>
                  <a:cubicBezTo>
                    <a:pt x="24" y="816"/>
                    <a:pt x="16" y="912"/>
                    <a:pt x="8" y="1008"/>
                  </a:cubicBezTo>
                  <a:cubicBezTo>
                    <a:pt x="0" y="1104"/>
                    <a:pt x="0" y="1200"/>
                    <a:pt x="8" y="1296"/>
                  </a:cubicBezTo>
                  <a:cubicBezTo>
                    <a:pt x="16" y="1392"/>
                    <a:pt x="32" y="1512"/>
                    <a:pt x="56" y="1584"/>
                  </a:cubicBezTo>
                  <a:cubicBezTo>
                    <a:pt x="80" y="1656"/>
                    <a:pt x="116" y="1692"/>
                    <a:pt x="152" y="1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2622" y="175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610" y="31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470" y="3159"/>
              <a:ext cx="115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3504" y="225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296" y="31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2743199" y="2578102"/>
            <a:ext cx="1143000" cy="1506538"/>
            <a:chOff x="2448" y="2374"/>
            <a:chExt cx="720" cy="949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448" y="33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3024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2544" y="2374"/>
              <a:ext cx="515" cy="949"/>
              <a:chOff x="2544" y="2374"/>
              <a:chExt cx="515" cy="949"/>
            </a:xfrm>
          </p:grpSpPr>
          <p:sp>
            <p:nvSpPr>
              <p:cNvPr id="17" name="Rectangle 20"/>
              <p:cNvSpPr>
                <a:spLocks noChangeAspect="1" noChangeArrowheads="1"/>
              </p:cNvSpPr>
              <p:nvPr/>
            </p:nvSpPr>
            <p:spPr bwMode="auto">
              <a:xfrm rot="-2498013">
                <a:off x="2961" y="2374"/>
                <a:ext cx="98" cy="13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2610" y="2400"/>
                <a:ext cx="318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2571" y="2688"/>
                <a:ext cx="20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>
                    <a:latin typeface="Symbol" pitchFamily="18" charset="2"/>
                  </a:rPr>
                  <a:t>q</a:t>
                </a:r>
              </a:p>
            </p:txBody>
          </p:sp>
          <p:sp>
            <p:nvSpPr>
              <p:cNvPr id="21" name="Text Box 24"/>
              <p:cNvSpPr txBox="1">
                <a:spLocks noChangeArrowheads="1"/>
              </p:cNvSpPr>
              <p:nvPr/>
            </p:nvSpPr>
            <p:spPr bwMode="auto">
              <a:xfrm>
                <a:off x="2544" y="3090"/>
                <a:ext cx="1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2880" y="2688"/>
                <a:ext cx="1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/>
                  <a:t>r</a:t>
                </a:r>
              </a:p>
            </p:txBody>
          </p:sp>
        </p:grpSp>
      </p:grp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3033713" y="2436814"/>
            <a:ext cx="471487" cy="209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>
            <a:off x="3028950" y="2798765"/>
            <a:ext cx="657225" cy="103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2971799" y="2417763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81400" y="2654301"/>
            <a:ext cx="445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d</a:t>
            </a:r>
            <a:r>
              <a:rPr lang="en-US" sz="2000">
                <a:latin typeface="Symbol" pitchFamily="18" charset="2"/>
              </a:rPr>
              <a:t>f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657600" y="2349501"/>
            <a:ext cx="445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d</a:t>
            </a:r>
            <a:r>
              <a:rPr lang="en-US" sz="2000">
                <a:latin typeface="Symbol" pitchFamily="18" charset="2"/>
              </a:rPr>
              <a:t>q</a:t>
            </a: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5410204" y="1358901"/>
            <a:ext cx="1487488" cy="1223963"/>
            <a:chOff x="4512" y="1654"/>
            <a:chExt cx="937" cy="771"/>
          </a:xfrm>
        </p:grpSpPr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 rot="-2397453">
              <a:off x="4512" y="1872"/>
              <a:ext cx="240" cy="3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646" y="1654"/>
              <a:ext cx="4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 d</a:t>
              </a:r>
              <a:r>
                <a:rPr lang="en-US">
                  <a:latin typeface="Symbol" pitchFamily="18" charset="2"/>
                </a:rPr>
                <a:t>q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646" y="2134"/>
              <a:ext cx="8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 sin</a:t>
              </a:r>
              <a:r>
                <a:rPr lang="en-US">
                  <a:latin typeface="Symbol" pitchFamily="18" charset="2"/>
                </a:rPr>
                <a:t>q</a:t>
              </a:r>
              <a:r>
                <a:rPr lang="en-US"/>
                <a:t> d</a:t>
              </a:r>
              <a:r>
                <a:rPr lang="en-US">
                  <a:latin typeface="Symbol" pitchFamily="18" charset="2"/>
                </a:rPr>
                <a:t>f</a:t>
              </a:r>
            </a:p>
          </p:txBody>
        </p:sp>
      </p:grp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5715000" y="3076576"/>
            <a:ext cx="1568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d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= dA/r</a:t>
            </a:r>
            <a:r>
              <a:rPr lang="en-US" baseline="30000"/>
              <a:t>2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5022849" y="4483101"/>
            <a:ext cx="2775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d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= r</a:t>
            </a:r>
            <a:r>
              <a:rPr lang="en-US" baseline="30000"/>
              <a:t>2</a:t>
            </a:r>
            <a:r>
              <a:rPr lang="en-US"/>
              <a:t> sin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d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d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/r</a:t>
            </a:r>
            <a:r>
              <a:rPr lang="en-US" baseline="30000"/>
              <a:t>2</a:t>
            </a:r>
            <a:endParaRPr lang="en-US">
              <a:latin typeface="Symbol" pitchFamily="18" charset="2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584324" y="5737226"/>
            <a:ext cx="2400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/>
              <a:t>-zenith angle</a:t>
            </a:r>
          </a:p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-azimuthal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505200" y="2286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Radiance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" name="Picture 6" descr="Mob_L_sen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990600"/>
            <a:ext cx="56388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705599" y="4800600"/>
            <a:ext cx="2438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[L]=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(W 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sr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Comic Sans MS" pitchFamily="66" charset="0"/>
              </a:rPr>
              <a:t>All other radiometric quantities can be derived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from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228600" y="4495800"/>
          <a:ext cx="6400800" cy="838200"/>
        </p:xfrm>
        <a:graphic>
          <a:graphicData uri="http://schemas.openxmlformats.org/presentationml/2006/ole">
            <p:oleObj spid="_x0000_s1026" name="Equation" r:id="rId5" imgW="3301920" imgH="43164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486400" y="3276600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Gershun’s</a:t>
            </a:r>
            <a:r>
              <a:rPr lang="en-US" sz="2800" dirty="0" smtClean="0">
                <a:latin typeface="Comic Sans MS" pitchFamily="66" charset="0"/>
              </a:rPr>
              <a:t> tube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19400" y="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(plane) Irradiance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8" descr="Mob_E_sen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85800"/>
            <a:ext cx="4876800" cy="33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i="1" dirty="0">
                <a:latin typeface="Comic Sans MS" pitchFamily="66" charset="0"/>
              </a:rPr>
              <a:t>Downward irradiance</a:t>
            </a:r>
            <a:r>
              <a:rPr lang="en-US" sz="2000" dirty="0">
                <a:latin typeface="Comic Sans MS" pitchFamily="66" charset="0"/>
              </a:rPr>
              <a:t> is the downward component of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Comic Sans MS" pitchFamily="66" charset="0"/>
              </a:rPr>
              <a:t> vector, weighted by its angle to the detector (effective area over which the light is spread).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0" y="5105400"/>
          <a:ext cx="6707188" cy="838200"/>
        </p:xfrm>
        <a:graphic>
          <a:graphicData uri="http://schemas.openxmlformats.org/presentationml/2006/ole">
            <p:oleObj spid="_x0000_s2050" name="Equation" r:id="rId5" imgW="3860640" imgH="482400" progId="Equation.3">
              <p:embed/>
            </p:oleObj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0" y="4191000"/>
          <a:ext cx="2928937" cy="838200"/>
        </p:xfrm>
        <a:graphic>
          <a:graphicData uri="http://schemas.openxmlformats.org/presentationml/2006/ole">
            <p:oleObj spid="_x0000_s2051" name="Equation" r:id="rId6" imgW="1511280" imgH="43164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989" y="8458202"/>
            <a:ext cx="629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Cosine response to wide vs. narrow beams.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00200" y="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Net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(vector) irradiance 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52800" y="3581400"/>
            <a:ext cx="3276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962400" y="2209800"/>
            <a:ext cx="914400" cy="1295400"/>
            <a:chOff x="3936" y="1200"/>
            <a:chExt cx="576" cy="816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3936" y="12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128" y="12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320" y="12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512" y="12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62400" y="3810000"/>
            <a:ext cx="914400" cy="304800"/>
            <a:chOff x="3936" y="2208"/>
            <a:chExt cx="576" cy="192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3936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128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432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4512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-1387475" y="49942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28600" y="2209800"/>
            <a:ext cx="3307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Comic Sans MS" pitchFamily="66" charset="0"/>
              </a:rPr>
              <a:t>Describes net flux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04800" y="1295401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3340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56388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9436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2484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81000" y="137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0" y="4343400"/>
          <a:ext cx="8875568" cy="1143000"/>
        </p:xfrm>
        <a:graphic>
          <a:graphicData uri="http://schemas.openxmlformats.org/presentationml/2006/ole">
            <p:oleObj spid="_x0000_s3074" name="Equation" r:id="rId4" imgW="3746160" imgH="482400" progId="Equation.3">
              <p:embed/>
            </p:oleObj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5715000"/>
            <a:ext cx="3579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When will we use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Mob_Eo_sen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14400"/>
            <a:ext cx="4876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743200" y="228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Scalar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irradiance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6019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Comic Sans MS" pitchFamily="66" charset="0"/>
              </a:rPr>
              <a:t>Downward scalar irradiance has the same effective area for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Comic Sans MS" pitchFamily="66" charset="0"/>
              </a:rPr>
              <a:t> in any direction. No </a:t>
            </a:r>
            <a:r>
              <a:rPr lang="en-US" sz="2400" dirty="0" err="1">
                <a:latin typeface="Comic Sans MS" pitchFamily="66" charset="0"/>
              </a:rPr>
              <a:t>cos</a:t>
            </a:r>
            <a:r>
              <a:rPr lang="en-US" sz="2400" dirty="0" err="1">
                <a:latin typeface="Symbol" pitchFamily="18" charset="2"/>
              </a:rPr>
              <a:t>q</a:t>
            </a:r>
            <a:r>
              <a:rPr lang="en-US" sz="2400" dirty="0">
                <a:latin typeface="Comic Sans MS" pitchFamily="66" charset="0"/>
              </a:rPr>
              <a:t> factor.</a:t>
            </a:r>
          </a:p>
        </p:txBody>
      </p:sp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0" y="5105400"/>
          <a:ext cx="6324600" cy="957263"/>
        </p:xfrm>
        <a:graphic>
          <a:graphicData uri="http://schemas.openxmlformats.org/presentationml/2006/ole">
            <p:oleObj spid="_x0000_s4099" name="Equation" r:id="rId5" imgW="3187440" imgH="482400" progId="Equation.3">
              <p:embed/>
            </p:oleObj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0" y="4267200"/>
          <a:ext cx="3005137" cy="838200"/>
        </p:xfrm>
        <a:graphic>
          <a:graphicData uri="http://schemas.openxmlformats.org/presentationml/2006/ole">
            <p:oleObj spid="_x0000_s4100" name="Equation" r:id="rId6" imgW="1549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1118</Words>
  <Application>Microsoft Office PowerPoint</Application>
  <PresentationFormat>On-screen Show (4:3)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 Boss</dc:creator>
  <cp:lastModifiedBy>Emmanuel Boss</cp:lastModifiedBy>
  <cp:revision>3</cp:revision>
  <dcterms:created xsi:type="dcterms:W3CDTF">2011-07-06T09:04:18Z</dcterms:created>
  <dcterms:modified xsi:type="dcterms:W3CDTF">2011-07-07T15:02:14Z</dcterms:modified>
</cp:coreProperties>
</file>