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84" r:id="rId4"/>
    <p:sldId id="285" r:id="rId5"/>
    <p:sldId id="302" r:id="rId6"/>
    <p:sldId id="294" r:id="rId7"/>
    <p:sldId id="296" r:id="rId8"/>
    <p:sldId id="293" r:id="rId9"/>
    <p:sldId id="290" r:id="rId10"/>
    <p:sldId id="301" r:id="rId11"/>
    <p:sldId id="291" r:id="rId12"/>
    <p:sldId id="304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75" autoAdjust="0"/>
    <p:restoredTop sz="94660"/>
  </p:normalViewPr>
  <p:slideViewPr>
    <p:cSldViewPr>
      <p:cViewPr varScale="1">
        <p:scale>
          <a:sx n="58" d="100"/>
          <a:sy n="58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046DF-89A1-4C6A-A7E6-ABA712BBEFC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25B54-4D6F-4B1A-B012-A783F9345A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E3E7B-1D41-469D-B3F4-7714AF1C94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E3E7B-1D41-469D-B3F4-7714AF1C94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E3E7B-1D41-469D-B3F4-7714AF1C94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E3E7B-1D41-469D-B3F4-7714AF1C94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25B54-4D6F-4B1A-B012-A783F9345A1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E3E7B-1D41-469D-B3F4-7714AF1C943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E3E7B-1D41-469D-B3F4-7714AF1C94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4D0778-4974-4C38-9D2E-4B7C36EB15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97D6F-B92D-4116-AA4E-57997FB52CF9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14754-3329-4102-946B-4E3EA0AC7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Scattering and attenuation and tracking </a:t>
            </a:r>
            <a:r>
              <a:rPr lang="en-US" sz="3600" dirty="0" smtClean="0">
                <a:solidFill>
                  <a:srgbClr val="FF0000"/>
                </a:solidFill>
              </a:rPr>
              <a:t>uncertainties </a:t>
            </a:r>
            <a:r>
              <a:rPr lang="en-US" sz="3600" dirty="0" smtClean="0">
                <a:solidFill>
                  <a:srgbClr val="FF0000"/>
                </a:solidFill>
              </a:rPr>
              <a:t>for cal/</a:t>
            </a:r>
            <a:r>
              <a:rPr lang="en-US" sz="3600" dirty="0" err="1" smtClean="0">
                <a:solidFill>
                  <a:srgbClr val="FF0000"/>
                </a:solidFill>
              </a:rPr>
              <a:t>val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93225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Issues with the VSF:</a:t>
            </a:r>
          </a:p>
          <a:p>
            <a:endParaRPr lang="en-US" sz="2400" dirty="0" smtClean="0"/>
          </a:p>
          <a:p>
            <a:r>
              <a:rPr lang="en-US" sz="2400" dirty="0" smtClean="0"/>
              <a:t>Fundamental in-situ IOP (as important as absorption!).</a:t>
            </a:r>
          </a:p>
          <a:p>
            <a:endParaRPr lang="en-US" sz="2400" dirty="0" smtClean="0"/>
          </a:p>
          <a:p>
            <a:r>
              <a:rPr lang="en-US" sz="2400" dirty="0" smtClean="0"/>
              <a:t>No commercial sensor for full </a:t>
            </a:r>
            <a:r>
              <a:rPr lang="en-US" sz="2400" dirty="0" smtClean="0"/>
              <a:t>(bench-top exist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smtClean="0"/>
              <a:t>Issues of packaging (in-situ </a:t>
            </a:r>
            <a:r>
              <a:rPr lang="en-US" sz="2400" dirty="0" err="1" smtClean="0"/>
              <a:t>undistrubed</a:t>
            </a:r>
            <a:r>
              <a:rPr lang="en-US" sz="2400" dirty="0" smtClean="0"/>
              <a:t> vs. handled samples)</a:t>
            </a:r>
            <a:endParaRPr lang="en-US" sz="2400" dirty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048000"/>
            <a:ext cx="4261332" cy="361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905000" y="3352800"/>
            <a:ext cx="3124200" cy="1524000"/>
            <a:chOff x="1200" y="2112"/>
            <a:chExt cx="1968" cy="960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200" y="2112"/>
              <a:ext cx="1104" cy="960"/>
              <a:chOff x="1200" y="2112"/>
              <a:chExt cx="1104" cy="960"/>
            </a:xfrm>
          </p:grpSpPr>
          <p:sp>
            <p:nvSpPr>
              <p:cNvPr id="102422" name="Oval 22"/>
              <p:cNvSpPr>
                <a:spLocks noChangeArrowheads="1"/>
              </p:cNvSpPr>
              <p:nvPr/>
            </p:nvSpPr>
            <p:spPr bwMode="auto">
              <a:xfrm rot="19408341" flipH="1">
                <a:off x="1200" y="2112"/>
                <a:ext cx="480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23" name="Line 23"/>
              <p:cNvSpPr>
                <a:spLocks noChangeShapeType="1"/>
              </p:cNvSpPr>
              <p:nvPr/>
            </p:nvSpPr>
            <p:spPr bwMode="auto">
              <a:xfrm flipH="1" flipV="1">
                <a:off x="1620" y="2112"/>
                <a:ext cx="684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24" name="Line 24"/>
              <p:cNvSpPr>
                <a:spLocks noChangeShapeType="1"/>
              </p:cNvSpPr>
              <p:nvPr/>
            </p:nvSpPr>
            <p:spPr bwMode="auto">
              <a:xfrm flipH="1" flipV="1">
                <a:off x="1260" y="2448"/>
                <a:ext cx="96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25" name="Line 25"/>
              <p:cNvSpPr>
                <a:spLocks noChangeShapeType="1"/>
              </p:cNvSpPr>
              <p:nvPr/>
            </p:nvSpPr>
            <p:spPr bwMode="auto">
              <a:xfrm flipH="1" flipV="1">
                <a:off x="1440" y="2256"/>
                <a:ext cx="816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26" name="Text Box 26"/>
            <p:cNvSpPr txBox="1">
              <a:spLocks noChangeArrowheads="1"/>
            </p:cNvSpPr>
            <p:nvPr/>
          </p:nvSpPr>
          <p:spPr bwMode="auto">
            <a:xfrm>
              <a:off x="2304" y="2688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Symbol" pitchFamily="18" charset="2"/>
                </a:rPr>
                <a:t>F</a:t>
              </a:r>
              <a:r>
                <a:rPr lang="en-US" baseline="-25000"/>
                <a:t>b</a:t>
              </a:r>
              <a:r>
                <a:rPr lang="en-US"/>
                <a:t> (</a:t>
              </a:r>
              <a:r>
                <a:rPr lang="en-US">
                  <a:latin typeface="Symbol" pitchFamily="18" charset="2"/>
                </a:rPr>
                <a:t>q</a:t>
              </a:r>
              <a:r>
                <a:rPr lang="en-US"/>
                <a:t>)</a:t>
              </a:r>
              <a:endParaRPr lang="en-US" baseline="-25000"/>
            </a:p>
          </p:txBody>
        </p:sp>
      </p:grpSp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dirty="0"/>
              <a:t>Volume Scattering Measurements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181600" y="2362200"/>
            <a:ext cx="3962400" cy="37338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omic Sans MS" pitchFamily="66" charset="0"/>
              </a:rPr>
              <a:t>Detected flux measurement must  correct for 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attenuated </a:t>
            </a:r>
            <a:r>
              <a:rPr lang="en-US" sz="2400" dirty="0">
                <a:solidFill>
                  <a:srgbClr val="0070C0"/>
                </a:solidFill>
                <a:latin typeface="Comic Sans MS" pitchFamily="66" charset="0"/>
              </a:rPr>
              <a:t>flux along </a:t>
            </a:r>
            <a:r>
              <a:rPr lang="en-US" sz="2400" dirty="0" err="1" smtClean="0">
                <a:solidFill>
                  <a:srgbClr val="0070C0"/>
                </a:solidFill>
                <a:latin typeface="Comic Sans MS" pitchFamily="66" charset="0"/>
              </a:rPr>
              <a:t>pathlength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 inner-filter effect</a:t>
            </a:r>
            <a:r>
              <a:rPr lang="en-US" sz="24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Comic Sans MS" pitchFamily="66" charset="0"/>
              </a:rPr>
              <a:t>x</a:t>
            </a:r>
          </a:p>
          <a:p>
            <a:r>
              <a:rPr lang="en-US" sz="2400" dirty="0">
                <a:latin typeface="Comic Sans MS" pitchFamily="66" charset="0"/>
              </a:rPr>
              <a:t> Define shape of detection area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Calibration </a:t>
            </a:r>
            <a:r>
              <a:rPr lang="en-US" sz="2000" dirty="0" smtClean="0">
                <a:latin typeface="Comic Sans MS" pitchFamily="66" charset="0"/>
              </a:rPr>
              <a:t>with known </a:t>
            </a:r>
            <a:r>
              <a:rPr lang="en-US" sz="2000" dirty="0">
                <a:latin typeface="Comic Sans MS" pitchFamily="66" charset="0"/>
              </a:rPr>
              <a:t>substance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mathematically</a:t>
            </a:r>
            <a:endParaRPr lang="en-US" sz="20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457200" y="16764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>
                <a:latin typeface="Symbol" pitchFamily="18" charset="2"/>
              </a:rPr>
              <a:t>b(q)</a:t>
            </a:r>
            <a:r>
              <a:rPr lang="en-US" sz="2800" b="0">
                <a:latin typeface="Comic Sans MS" pitchFamily="66" charset="0"/>
              </a:rPr>
              <a:t> = (-1/x d</a:t>
            </a:r>
            <a:r>
              <a:rPr lang="en-US" sz="2800" b="0">
                <a:latin typeface="Symbol" pitchFamily="18" charset="2"/>
              </a:rPr>
              <a:t>W</a:t>
            </a:r>
            <a:r>
              <a:rPr lang="en-US" sz="2800" b="0">
                <a:latin typeface="Comic Sans MS" pitchFamily="66" charset="0"/>
              </a:rPr>
              <a:t>)</a:t>
            </a:r>
            <a:r>
              <a:rPr lang="en-US" sz="2800" b="0">
                <a:latin typeface="Symbol" pitchFamily="18" charset="2"/>
              </a:rPr>
              <a:t> </a:t>
            </a:r>
            <a:r>
              <a:rPr lang="en-US" sz="2800" b="0">
                <a:latin typeface="Comic Sans MS" pitchFamily="66" charset="0"/>
              </a:rPr>
              <a:t>ln[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b</a:t>
            </a:r>
            <a:r>
              <a:rPr lang="en-US" sz="2800" b="0">
                <a:latin typeface="Comic Sans MS" pitchFamily="66" charset="0"/>
              </a:rPr>
              <a:t>(</a:t>
            </a:r>
            <a:r>
              <a:rPr lang="en-US" sz="2800" b="0">
                <a:latin typeface="Symbol" pitchFamily="18" charset="2"/>
              </a:rPr>
              <a:t>q</a:t>
            </a:r>
            <a:r>
              <a:rPr lang="en-US" sz="2800" b="0">
                <a:latin typeface="Comic Sans MS" pitchFamily="66" charset="0"/>
              </a:rPr>
              <a:t>)/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o</a:t>
            </a:r>
            <a:r>
              <a:rPr lang="en-US" sz="2800" b="0">
                <a:latin typeface="Comic Sans MS" pitchFamily="66" charset="0"/>
              </a:rPr>
              <a:t>]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04800" y="4267200"/>
            <a:ext cx="1462088" cy="2286000"/>
            <a:chOff x="192" y="2688"/>
            <a:chExt cx="921" cy="1440"/>
          </a:xfrm>
        </p:grpSpPr>
        <p:sp>
          <p:nvSpPr>
            <p:cNvPr id="102409" name="Text Box 9"/>
            <p:cNvSpPr txBox="1">
              <a:spLocks noChangeArrowheads="1"/>
            </p:cNvSpPr>
            <p:nvPr/>
          </p:nvSpPr>
          <p:spPr bwMode="auto">
            <a:xfrm>
              <a:off x="672" y="2688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Symbol" pitchFamily="18" charset="2"/>
                </a:rPr>
                <a:t>F</a:t>
              </a:r>
              <a:r>
                <a:rPr lang="en-US" baseline="-25000"/>
                <a:t>o</a:t>
              </a:r>
            </a:p>
          </p:txBody>
        </p:sp>
        <p:sp>
          <p:nvSpPr>
            <p:cNvPr id="102410" name="Litebulb"/>
            <p:cNvSpPr>
              <a:spLocks noEditPoints="1" noChangeArrowheads="1"/>
            </p:cNvSpPr>
            <p:nvPr/>
          </p:nvSpPr>
          <p:spPr bwMode="auto">
            <a:xfrm>
              <a:off x="816" y="3120"/>
              <a:ext cx="297" cy="399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11" name="Line 11"/>
            <p:cNvSpPr>
              <a:spLocks noChangeShapeType="1"/>
            </p:cNvSpPr>
            <p:nvPr/>
          </p:nvSpPr>
          <p:spPr bwMode="auto">
            <a:xfrm rot="14548487">
              <a:off x="528" y="3408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12" name="Text Box 12"/>
            <p:cNvSpPr txBox="1">
              <a:spLocks noChangeArrowheads="1"/>
            </p:cNvSpPr>
            <p:nvPr/>
          </p:nvSpPr>
          <p:spPr bwMode="auto">
            <a:xfrm>
              <a:off x="192" y="3840"/>
              <a:ext cx="7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>
                  <a:latin typeface="Comic Sans MS" pitchFamily="66" charset="0"/>
                </a:rPr>
                <a:t>source</a:t>
              </a:r>
            </a:p>
          </p:txBody>
        </p:sp>
      </p:grp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1219200" y="4876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752600" y="3352800"/>
            <a:ext cx="1752600" cy="1524000"/>
            <a:chOff x="1104" y="2112"/>
            <a:chExt cx="1104" cy="960"/>
          </a:xfrm>
        </p:grpSpPr>
        <p:sp>
          <p:nvSpPr>
            <p:cNvPr id="102415" name="Line 15"/>
            <p:cNvSpPr>
              <a:spLocks noChangeShapeType="1"/>
            </p:cNvSpPr>
            <p:nvPr/>
          </p:nvSpPr>
          <p:spPr bwMode="auto">
            <a:xfrm flipV="1">
              <a:off x="1152" y="2256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16" name="Oval 16"/>
            <p:cNvSpPr>
              <a:spLocks noChangeArrowheads="1"/>
            </p:cNvSpPr>
            <p:nvPr/>
          </p:nvSpPr>
          <p:spPr bwMode="auto">
            <a:xfrm rot="2191659">
              <a:off x="1728" y="2112"/>
              <a:ext cx="480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7" name="Line 17"/>
            <p:cNvSpPr>
              <a:spLocks noChangeShapeType="1"/>
            </p:cNvSpPr>
            <p:nvPr/>
          </p:nvSpPr>
          <p:spPr bwMode="auto">
            <a:xfrm flipV="1">
              <a:off x="1104" y="2112"/>
              <a:ext cx="684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18" name="Line 18"/>
            <p:cNvSpPr>
              <a:spLocks noChangeShapeType="1"/>
            </p:cNvSpPr>
            <p:nvPr/>
          </p:nvSpPr>
          <p:spPr bwMode="auto">
            <a:xfrm flipV="1">
              <a:off x="1188" y="2448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733800" y="4876800"/>
            <a:ext cx="1751013" cy="1752600"/>
            <a:chOff x="2352" y="3072"/>
            <a:chExt cx="1103" cy="1104"/>
          </a:xfrm>
        </p:grpSpPr>
        <p:sp>
          <p:nvSpPr>
            <p:cNvPr id="102428" name="Text Box 28"/>
            <p:cNvSpPr txBox="1">
              <a:spLocks noChangeArrowheads="1"/>
            </p:cNvSpPr>
            <p:nvPr/>
          </p:nvSpPr>
          <p:spPr bwMode="auto">
            <a:xfrm>
              <a:off x="2544" y="3888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>
                  <a:latin typeface="Comic Sans MS" pitchFamily="66" charset="0"/>
                </a:rPr>
                <a:t>detector</a:t>
              </a:r>
            </a:p>
          </p:txBody>
        </p:sp>
        <p:sp>
          <p:nvSpPr>
            <p:cNvPr id="102429" name="AutoShape 29"/>
            <p:cNvSpPr>
              <a:spLocks noChangeArrowheads="1"/>
            </p:cNvSpPr>
            <p:nvPr/>
          </p:nvSpPr>
          <p:spPr bwMode="auto">
            <a:xfrm rot="8213897">
              <a:off x="2352" y="3072"/>
              <a:ext cx="86" cy="28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0" name="Line 30"/>
            <p:cNvSpPr>
              <a:spLocks noChangeShapeType="1"/>
            </p:cNvSpPr>
            <p:nvPr/>
          </p:nvSpPr>
          <p:spPr bwMode="auto">
            <a:xfrm flipH="1" flipV="1">
              <a:off x="2496" y="340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828800" y="3962400"/>
            <a:ext cx="1676400" cy="1676400"/>
            <a:chOff x="1152" y="2496"/>
            <a:chExt cx="1056" cy="1056"/>
          </a:xfrm>
        </p:grpSpPr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296" y="2784"/>
              <a:ext cx="768" cy="768"/>
              <a:chOff x="1296" y="2784"/>
              <a:chExt cx="768" cy="768"/>
            </a:xfrm>
          </p:grpSpPr>
          <p:sp>
            <p:nvSpPr>
              <p:cNvPr id="102433" name="Arc 33"/>
              <p:cNvSpPr>
                <a:spLocks/>
              </p:cNvSpPr>
              <p:nvPr/>
            </p:nvSpPr>
            <p:spPr bwMode="auto">
              <a:xfrm rot="8087338">
                <a:off x="1296" y="2784"/>
                <a:ext cx="768" cy="7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FF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34" name="Rectangle 34"/>
              <p:cNvSpPr>
                <a:spLocks noChangeArrowheads="1"/>
              </p:cNvSpPr>
              <p:nvPr/>
            </p:nvSpPr>
            <p:spPr bwMode="auto">
              <a:xfrm>
                <a:off x="1560" y="3144"/>
                <a:ext cx="2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Symbol" pitchFamily="18" charset="2"/>
                  </a:rPr>
                  <a:t>q</a:t>
                </a:r>
              </a:p>
            </p:txBody>
          </p:sp>
        </p:grpSp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1152" y="2496"/>
              <a:ext cx="1056" cy="576"/>
              <a:chOff x="1152" y="2496"/>
              <a:chExt cx="1056" cy="576"/>
            </a:xfrm>
          </p:grpSpPr>
          <p:sp>
            <p:nvSpPr>
              <p:cNvPr id="102436" name="Line 36"/>
              <p:cNvSpPr>
                <a:spLocks noChangeShapeType="1"/>
              </p:cNvSpPr>
              <p:nvPr/>
            </p:nvSpPr>
            <p:spPr bwMode="auto">
              <a:xfrm flipV="1">
                <a:off x="1152" y="249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37" name="Line 37"/>
              <p:cNvSpPr>
                <a:spLocks noChangeShapeType="1"/>
              </p:cNvSpPr>
              <p:nvPr/>
            </p:nvSpPr>
            <p:spPr bwMode="auto">
              <a:xfrm>
                <a:off x="1680" y="2496"/>
                <a:ext cx="528" cy="528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419" name="Freeform 19"/>
          <p:cNvSpPr>
            <a:spLocks/>
          </p:cNvSpPr>
          <p:nvPr/>
        </p:nvSpPr>
        <p:spPr bwMode="auto">
          <a:xfrm>
            <a:off x="2286000" y="3505200"/>
            <a:ext cx="838200" cy="838200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288" y="0"/>
              </a:cxn>
              <a:cxn ang="0">
                <a:pos x="528" y="384"/>
              </a:cxn>
              <a:cxn ang="0">
                <a:pos x="240" y="528"/>
              </a:cxn>
              <a:cxn ang="0">
                <a:pos x="0" y="384"/>
              </a:cxn>
            </a:cxnLst>
            <a:rect l="0" t="0" r="r" b="b"/>
            <a:pathLst>
              <a:path w="528" h="528">
                <a:moveTo>
                  <a:pt x="0" y="384"/>
                </a:moveTo>
                <a:lnTo>
                  <a:pt x="288" y="0"/>
                </a:lnTo>
                <a:lnTo>
                  <a:pt x="528" y="384"/>
                </a:lnTo>
                <a:lnTo>
                  <a:pt x="240" y="528"/>
                </a:lnTo>
                <a:lnTo>
                  <a:pt x="0" y="384"/>
                </a:lnTo>
                <a:close/>
              </a:path>
            </a:pathLst>
          </a:custGeom>
          <a:solidFill>
            <a:srgbClr val="00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043" y="304800"/>
            <a:ext cx="8652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Most often backscattering in inferred from one angle in the back direction. Why:</a:t>
            </a:r>
            <a:endParaRPr lang="en-US" sz="2400" dirty="0"/>
          </a:p>
        </p:txBody>
      </p:sp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828800"/>
            <a:ext cx="823912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5257800"/>
            <a:ext cx="6952129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5867400"/>
            <a:ext cx="30255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8600" y="6248400"/>
            <a:ext cx="24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Boss and </a:t>
            </a:r>
            <a:r>
              <a:rPr lang="en-US" dirty="0" err="1" smtClean="0"/>
              <a:t>Pegau</a:t>
            </a:r>
            <a:r>
              <a:rPr lang="en-US" dirty="0" smtClean="0"/>
              <a:t>, 2001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5159" y="3807334"/>
            <a:ext cx="3951641" cy="305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04800"/>
            <a:ext cx="84201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838200" y="0"/>
            <a:ext cx="6899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does it agree with other data and theory?</a:t>
            </a:r>
            <a:endParaRPr lang="en-US" sz="2400" dirty="0"/>
          </a:p>
        </p:txBody>
      </p:sp>
      <p:pic>
        <p:nvPicPr>
          <p:cNvPr id="11162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943600"/>
            <a:ext cx="403411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6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4038600"/>
            <a:ext cx="4022481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6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" y="5029200"/>
            <a:ext cx="384048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85800"/>
            <a:ext cx="9144000" cy="184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228600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Bottom line: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048000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 (2005):</a:t>
            </a:r>
            <a:endParaRPr lang="en-US" dirty="0"/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10000"/>
            <a:ext cx="3014662" cy="285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2590800"/>
            <a:ext cx="30384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4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72175" y="4038600"/>
            <a:ext cx="31718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295400"/>
            <a:ext cx="63777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85800" y="457200"/>
            <a:ext cx="4887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Sullivan and </a:t>
            </a:r>
            <a:r>
              <a:rPr lang="en-US" sz="2400" dirty="0" err="1" smtClean="0"/>
              <a:t>Twardowski</a:t>
            </a:r>
            <a:r>
              <a:rPr lang="en-US" sz="2400" dirty="0" smtClean="0"/>
              <a:t> (2009):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6096000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Consistency from 90-&gt;150degrees (except for one study…).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81000"/>
            <a:ext cx="3477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Whitmire</a:t>
            </a:r>
            <a:r>
              <a:rPr lang="en-US" sz="2400" dirty="0" smtClean="0"/>
              <a:t> et al. (2010):</a:t>
            </a:r>
            <a:endParaRPr lang="en-US" sz="2400" dirty="0"/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1" y="457199"/>
            <a:ext cx="4714794" cy="596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1371600"/>
            <a:ext cx="3283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Phytoplankton cultures (6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):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How should we go ahead and characterize the uncertainty in a backscattering sensor?</a:t>
            </a: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600200" y="1600200"/>
          <a:ext cx="5723467" cy="609600"/>
        </p:xfrm>
        <a:graphic>
          <a:graphicData uri="http://schemas.openxmlformats.org/presentationml/2006/ole">
            <p:oleObj spid="_x0000_s63490" name="Equation" r:id="rId4" imgW="2145960" imgH="2286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33528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Dark value is system dependent (due to impedance of circuit) .</a:t>
            </a:r>
          </a:p>
          <a:p>
            <a:endParaRPr lang="en-US" sz="2400" dirty="0" smtClean="0"/>
          </a:p>
          <a:p>
            <a:r>
              <a:rPr lang="en-US" sz="2400" dirty="0" smtClean="0"/>
              <a:t>Current reported uncertainty: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slope </a:t>
            </a:r>
            <a:r>
              <a:rPr lang="en-US" sz="3200" i="1" dirty="0" smtClean="0">
                <a:latin typeface="Comic Sans MS"/>
                <a:cs typeface="Times New Roman" pitchFamily="18" charset="0"/>
              </a:rPr>
              <a:t>×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1 count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667000"/>
            <a:ext cx="6859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Signal and Dark values are measured in counts.</a:t>
            </a:r>
            <a:endParaRPr lang="en-US" sz="2400" dirty="0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743200" y="5334000"/>
          <a:ext cx="3386138" cy="644525"/>
        </p:xfrm>
        <a:graphic>
          <a:graphicData uri="http://schemas.openxmlformats.org/presentationml/2006/ole">
            <p:oleObj spid="_x0000_s63491" name="Equation" r:id="rId5" imgW="1269720" imgH="241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096000"/>
            <a:ext cx="7181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Uncertainty in </a:t>
            </a:r>
            <a:r>
              <a:rPr lang="en-US" sz="2800" dirty="0" smtClean="0">
                <a:latin typeface="Symbol" pitchFamily="18" charset="2"/>
              </a:rPr>
              <a:t>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/>
              <a:t> ~10%. Uncertainty in </a:t>
            </a:r>
            <a:r>
              <a:rPr lang="en-US" sz="2800" i="1" dirty="0" smtClean="0">
                <a:latin typeface="Symbol" pitchFamily="18" charset="2"/>
              </a:rPr>
              <a:t>b</a:t>
            </a:r>
            <a:r>
              <a:rPr lang="en-US" sz="2800" dirty="0" smtClean="0">
                <a:latin typeface="Symbol" pitchFamily="18" charset="2"/>
              </a:rPr>
              <a:t>?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hase-function-bea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53" y="914400"/>
            <a:ext cx="9987508" cy="59436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5800" y="228600"/>
            <a:ext cx="78197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Calibration is done with 2</a:t>
            </a:r>
            <a:r>
              <a:rPr lang="en-US" sz="2800" dirty="0" smtClean="0">
                <a:latin typeface="Symbol" pitchFamily="18" charset="2"/>
              </a:rPr>
              <a:t>m</a:t>
            </a:r>
            <a:r>
              <a:rPr lang="en-US" sz="2800" dirty="0" smtClean="0"/>
              <a:t>m NIST traceable </a:t>
            </a:r>
          </a:p>
          <a:p>
            <a:r>
              <a:rPr lang="en-US" sz="2800" dirty="0" smtClean="0"/>
              <a:t>polystyrene beads, whose phase function is: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352800" y="1371600"/>
            <a:ext cx="228600" cy="441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29200" y="1371600"/>
            <a:ext cx="228600" cy="441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04800"/>
            <a:ext cx="7197967" cy="534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2" y="5714999"/>
            <a:ext cx="845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Normalized source output for MISC’s bb9 (solid line) vs. that provided by </a:t>
            </a:r>
            <a:r>
              <a:rPr lang="en-US" i="1" dirty="0" err="1" smtClean="0"/>
              <a:t>WETLabs</a:t>
            </a:r>
            <a:r>
              <a:rPr lang="en-US" i="1" dirty="0" smtClean="0"/>
              <a:t> (dashed line).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6488668"/>
            <a:ext cx="665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Currently, slope calculations assume wavelength is constant…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28600"/>
            <a:ext cx="8098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is the wavelength distribution for the b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sensors?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9" name="AutoShape 59"/>
          <p:cNvSpPr>
            <a:spLocks noChangeArrowheads="1"/>
          </p:cNvSpPr>
          <p:nvPr/>
        </p:nvSpPr>
        <p:spPr bwMode="auto">
          <a:xfrm>
            <a:off x="1981200" y="3886200"/>
            <a:ext cx="3048000" cy="990600"/>
          </a:xfrm>
          <a:prstGeom prst="cube">
            <a:avLst>
              <a:gd name="adj" fmla="val 25000"/>
            </a:avLst>
          </a:pr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Comic Sans MS" pitchFamily="66" charset="0"/>
              </a:rPr>
              <a:t>Beam Attenuation </a:t>
            </a:r>
            <a:br>
              <a:rPr lang="en-US">
                <a:latin typeface="Comic Sans MS" pitchFamily="66" charset="0"/>
              </a:rPr>
            </a:br>
            <a:r>
              <a:rPr lang="en-US">
                <a:latin typeface="Comic Sans MS" pitchFamily="66" charset="0"/>
              </a:rPr>
              <a:t>Measurement Reality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9906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o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5105400" y="4495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t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971800" y="3276600"/>
            <a:ext cx="51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chemeClr val="accent2"/>
                </a:solidFill>
              </a:rPr>
              <a:t>a</a:t>
            </a:r>
            <a:endParaRPr lang="en-US" b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4038600" y="3276600"/>
            <a:ext cx="53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rgbClr val="FF0000"/>
                </a:solidFill>
              </a:rPr>
              <a:t>b</a:t>
            </a:r>
            <a:endParaRPr lang="en-US" b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78" name="AutoShape 58"/>
          <p:cNvSpPr>
            <a:spLocks noChangeAspect="1" noChangeArrowheads="1"/>
          </p:cNvSpPr>
          <p:nvPr/>
        </p:nvSpPr>
        <p:spPr bwMode="auto">
          <a:xfrm>
            <a:off x="928688" y="4191000"/>
            <a:ext cx="747712" cy="369888"/>
          </a:xfrm>
          <a:prstGeom prst="rightArrow">
            <a:avLst>
              <a:gd name="adj1" fmla="val 50000"/>
              <a:gd name="adj2" fmla="val 5053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224088" y="3962400"/>
            <a:ext cx="823912" cy="533400"/>
            <a:chOff x="1401" y="2496"/>
            <a:chExt cx="519" cy="336"/>
          </a:xfrm>
        </p:grpSpPr>
        <p:sp>
          <p:nvSpPr>
            <p:cNvPr id="30787" name="AutoShape 67"/>
            <p:cNvSpPr>
              <a:spLocks noChangeAspect="1" noChangeArrowheads="1"/>
            </p:cNvSpPr>
            <p:nvPr/>
          </p:nvSpPr>
          <p:spPr bwMode="auto">
            <a:xfrm>
              <a:off x="1401" y="2656"/>
              <a:ext cx="357" cy="176"/>
            </a:xfrm>
            <a:prstGeom prst="rightArrow">
              <a:avLst>
                <a:gd name="adj1" fmla="val 50000"/>
                <a:gd name="adj2" fmla="val 5071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1" name="Line 61"/>
            <p:cNvSpPr>
              <a:spLocks noChangeShapeType="1"/>
            </p:cNvSpPr>
            <p:nvPr/>
          </p:nvSpPr>
          <p:spPr bwMode="auto">
            <a:xfrm flipV="1">
              <a:off x="1488" y="2496"/>
              <a:ext cx="432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85" name="Line 65"/>
            <p:cNvSpPr>
              <a:spLocks noChangeShapeType="1"/>
            </p:cNvSpPr>
            <p:nvPr/>
          </p:nvSpPr>
          <p:spPr bwMode="auto">
            <a:xfrm flipH="1">
              <a:off x="1680" y="2784"/>
              <a:ext cx="96" cy="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4"/>
          <p:cNvGrpSpPr>
            <a:grpSpLocks/>
          </p:cNvGrpSpPr>
          <p:nvPr/>
        </p:nvGrpSpPr>
        <p:grpSpPr bwMode="auto">
          <a:xfrm>
            <a:off x="3352800" y="3886200"/>
            <a:ext cx="1371600" cy="609600"/>
            <a:chOff x="2112" y="2448"/>
            <a:chExt cx="864" cy="384"/>
          </a:xfrm>
        </p:grpSpPr>
        <p:grpSp>
          <p:nvGrpSpPr>
            <p:cNvPr id="4" name="Group 83"/>
            <p:cNvGrpSpPr>
              <a:grpSpLocks/>
            </p:cNvGrpSpPr>
            <p:nvPr/>
          </p:nvGrpSpPr>
          <p:grpSpPr bwMode="auto">
            <a:xfrm>
              <a:off x="2112" y="2448"/>
              <a:ext cx="480" cy="384"/>
              <a:chOff x="2112" y="2448"/>
              <a:chExt cx="480" cy="384"/>
            </a:xfrm>
          </p:grpSpPr>
          <p:sp>
            <p:nvSpPr>
              <p:cNvPr id="30788" name="AutoShape 68"/>
              <p:cNvSpPr>
                <a:spLocks noChangeAspect="1" noChangeArrowheads="1"/>
              </p:cNvSpPr>
              <p:nvPr/>
            </p:nvSpPr>
            <p:spPr bwMode="auto">
              <a:xfrm>
                <a:off x="2208" y="2675"/>
                <a:ext cx="294" cy="145"/>
              </a:xfrm>
              <a:prstGeom prst="rightArrow">
                <a:avLst>
                  <a:gd name="adj1" fmla="val 50000"/>
                  <a:gd name="adj2" fmla="val 5069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3" name="Line 63"/>
              <p:cNvSpPr>
                <a:spLocks noChangeShapeType="1"/>
              </p:cNvSpPr>
              <p:nvPr/>
            </p:nvSpPr>
            <p:spPr bwMode="auto">
              <a:xfrm>
                <a:off x="2112" y="2736"/>
                <a:ext cx="48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84" name="Line 64"/>
              <p:cNvSpPr>
                <a:spLocks noChangeShapeType="1"/>
              </p:cNvSpPr>
              <p:nvPr/>
            </p:nvSpPr>
            <p:spPr bwMode="auto">
              <a:xfrm flipV="1">
                <a:off x="2208" y="2448"/>
                <a:ext cx="48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86" name="Line 66"/>
            <p:cNvSpPr>
              <a:spLocks noChangeShapeType="1"/>
            </p:cNvSpPr>
            <p:nvPr/>
          </p:nvSpPr>
          <p:spPr bwMode="auto">
            <a:xfrm flipV="1">
              <a:off x="2688" y="2592"/>
              <a:ext cx="288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89" name="AutoShape 69"/>
          <p:cNvSpPr>
            <a:spLocks noChangeArrowheads="1"/>
          </p:cNvSpPr>
          <p:nvPr/>
        </p:nvSpPr>
        <p:spPr bwMode="auto">
          <a:xfrm rot="5400000">
            <a:off x="5551487" y="4125913"/>
            <a:ext cx="136525" cy="457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5"/>
          <p:cNvGrpSpPr>
            <a:grpSpLocks/>
          </p:cNvGrpSpPr>
          <p:nvPr/>
        </p:nvGrpSpPr>
        <p:grpSpPr bwMode="auto">
          <a:xfrm>
            <a:off x="4800600" y="4191000"/>
            <a:ext cx="533400" cy="247650"/>
            <a:chOff x="3024" y="2640"/>
            <a:chExt cx="336" cy="156"/>
          </a:xfrm>
        </p:grpSpPr>
        <p:sp>
          <p:nvSpPr>
            <p:cNvPr id="30780" name="AutoShape 60"/>
            <p:cNvSpPr>
              <a:spLocks noChangeAspect="1" noChangeArrowheads="1"/>
            </p:cNvSpPr>
            <p:nvPr/>
          </p:nvSpPr>
          <p:spPr bwMode="auto">
            <a:xfrm>
              <a:off x="3093" y="2679"/>
              <a:ext cx="236" cy="117"/>
            </a:xfrm>
            <a:prstGeom prst="rightArrow">
              <a:avLst>
                <a:gd name="adj1" fmla="val 50000"/>
                <a:gd name="adj2" fmla="val 5042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0" name="Line 70"/>
            <p:cNvSpPr>
              <a:spLocks noChangeShapeType="1"/>
            </p:cNvSpPr>
            <p:nvPr/>
          </p:nvSpPr>
          <p:spPr bwMode="auto">
            <a:xfrm flipV="1">
              <a:off x="3024" y="2640"/>
              <a:ext cx="33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91" name="Line 71"/>
          <p:cNvSpPr>
            <a:spLocks noChangeShapeType="1"/>
          </p:cNvSpPr>
          <p:nvPr/>
        </p:nvSpPr>
        <p:spPr bwMode="auto">
          <a:xfrm>
            <a:off x="1981200" y="5105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2" name="Text Box 72"/>
          <p:cNvSpPr txBox="1">
            <a:spLocks noChangeArrowheads="1"/>
          </p:cNvSpPr>
          <p:nvPr/>
        </p:nvSpPr>
        <p:spPr bwMode="auto">
          <a:xfrm>
            <a:off x="3217863" y="499903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x</a:t>
            </a:r>
          </a:p>
        </p:txBody>
      </p:sp>
      <p:sp>
        <p:nvSpPr>
          <p:cNvPr id="30793" name="Rectangle 73"/>
          <p:cNvSpPr>
            <a:spLocks noChangeArrowheads="1"/>
          </p:cNvSpPr>
          <p:nvPr/>
        </p:nvSpPr>
        <p:spPr bwMode="auto">
          <a:xfrm>
            <a:off x="457200" y="1676400"/>
            <a:ext cx="34290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>
                <a:latin typeface="Comic Sans MS" pitchFamily="66" charset="0"/>
              </a:rPr>
              <a:t>c = (-1/x)</a:t>
            </a:r>
            <a:r>
              <a:rPr lang="en-US" sz="2800" b="0">
                <a:latin typeface="Symbol" pitchFamily="18" charset="2"/>
              </a:rPr>
              <a:t> </a:t>
            </a:r>
            <a:r>
              <a:rPr lang="en-US" sz="2800" b="0">
                <a:latin typeface="Comic Sans MS" pitchFamily="66" charset="0"/>
              </a:rPr>
              <a:t>ln(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t</a:t>
            </a:r>
            <a:r>
              <a:rPr lang="en-US" sz="2800" b="0">
                <a:latin typeface="Comic Sans MS" pitchFamily="66" charset="0"/>
              </a:rPr>
              <a:t>/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o</a:t>
            </a:r>
            <a:r>
              <a:rPr lang="en-US" sz="2800" b="0">
                <a:latin typeface="Comic Sans MS" pitchFamily="66" charset="0"/>
              </a:rPr>
              <a:t>)</a:t>
            </a:r>
          </a:p>
        </p:txBody>
      </p:sp>
      <p:sp>
        <p:nvSpPr>
          <p:cNvPr id="30794" name="Rectangle 74"/>
          <p:cNvSpPr>
            <a:spLocks noChangeArrowheads="1"/>
          </p:cNvSpPr>
          <p:nvPr/>
        </p:nvSpPr>
        <p:spPr bwMode="auto">
          <a:xfrm>
            <a:off x="5105400" y="5410200"/>
            <a:ext cx="3733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b="0">
                <a:latin typeface="Comic Sans MS" pitchFamily="66" charset="0"/>
              </a:rPr>
              <a:t>Detected flux (</a:t>
            </a:r>
            <a:r>
              <a:rPr lang="en-US" b="0">
                <a:latin typeface="Symbol" pitchFamily="18" charset="2"/>
              </a:rPr>
              <a:t>F</a:t>
            </a:r>
            <a:r>
              <a:rPr lang="en-US" b="0" baseline="-25000">
                <a:latin typeface="Comic Sans MS" pitchFamily="66" charset="0"/>
              </a:rPr>
              <a:t>t</a:t>
            </a:r>
            <a:r>
              <a:rPr lang="en-US" b="0">
                <a:latin typeface="Comic Sans MS" pitchFamily="66" charset="0"/>
              </a:rPr>
              <a:t>) measurement must  </a:t>
            </a:r>
            <a:r>
              <a:rPr lang="en-US">
                <a:latin typeface="Comic Sans MS" pitchFamily="66" charset="0"/>
              </a:rPr>
              <a:t>exclude</a:t>
            </a:r>
            <a:r>
              <a:rPr lang="en-US" b="0">
                <a:latin typeface="Comic Sans MS" pitchFamily="66" charset="0"/>
              </a:rPr>
              <a:t> scattered flux</a:t>
            </a:r>
          </a:p>
        </p:txBody>
      </p:sp>
      <p:sp>
        <p:nvSpPr>
          <p:cNvPr id="30795" name="Line 75"/>
          <p:cNvSpPr>
            <a:spLocks noChangeShapeType="1"/>
          </p:cNvSpPr>
          <p:nvPr/>
        </p:nvSpPr>
        <p:spPr bwMode="auto">
          <a:xfrm flipH="1">
            <a:off x="5638800" y="3581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6" name="Text Box 76"/>
          <p:cNvSpPr txBox="1">
            <a:spLocks noChangeArrowheads="1"/>
          </p:cNvSpPr>
          <p:nvPr/>
        </p:nvSpPr>
        <p:spPr bwMode="auto">
          <a:xfrm>
            <a:off x="5791200" y="2971800"/>
            <a:ext cx="144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detector</a:t>
            </a:r>
          </a:p>
        </p:txBody>
      </p:sp>
      <p:sp>
        <p:nvSpPr>
          <p:cNvPr id="30798" name="Litebulb"/>
          <p:cNvSpPr>
            <a:spLocks noEditPoints="1" noChangeArrowheads="1"/>
          </p:cNvSpPr>
          <p:nvPr/>
        </p:nvSpPr>
        <p:spPr bwMode="auto">
          <a:xfrm>
            <a:off x="138113" y="4114800"/>
            <a:ext cx="471487" cy="6334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0" name="Line 80"/>
          <p:cNvSpPr>
            <a:spLocks noChangeShapeType="1"/>
          </p:cNvSpPr>
          <p:nvPr/>
        </p:nvSpPr>
        <p:spPr bwMode="auto">
          <a:xfrm flipH="1">
            <a:off x="457200" y="3276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1" name="Text Box 81"/>
          <p:cNvSpPr txBox="1">
            <a:spLocks noChangeArrowheads="1"/>
          </p:cNvSpPr>
          <p:nvPr/>
        </p:nvSpPr>
        <p:spPr bwMode="auto">
          <a:xfrm>
            <a:off x="457200" y="2819400"/>
            <a:ext cx="112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381000"/>
            <a:ext cx="5044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about the angle distribution?</a:t>
            </a:r>
            <a:endParaRPr lang="en-US" sz="2400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834" y="838200"/>
            <a:ext cx="7197686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95400" y="6248400"/>
            <a:ext cx="6056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Currently, slope calculations assume angle is constant…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762000"/>
            <a:ext cx="7391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Issues with scattering:</a:t>
            </a:r>
          </a:p>
          <a:p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‘Attenuation’ along the path (---).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Knowledge of geometry and wavelength.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calibration.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Conversion from angle(s) to backscattering involve significant uncertainties.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1981200" y="3886200"/>
            <a:ext cx="3048000" cy="990600"/>
          </a:xfrm>
          <a:prstGeom prst="cube">
            <a:avLst>
              <a:gd name="adj" fmla="val 25000"/>
            </a:avLst>
          </a:pr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AutoShape 3"/>
          <p:cNvSpPr>
            <a:spLocks noChangeAspect="1" noChangeArrowheads="1"/>
          </p:cNvSpPr>
          <p:nvPr/>
        </p:nvSpPr>
        <p:spPr bwMode="auto">
          <a:xfrm>
            <a:off x="2224088" y="4216400"/>
            <a:ext cx="566737" cy="279400"/>
          </a:xfrm>
          <a:prstGeom prst="rightArrow">
            <a:avLst>
              <a:gd name="adj1" fmla="val 50000"/>
              <a:gd name="adj2" fmla="val 507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Beam Attenuation </a:t>
            </a:r>
            <a:br>
              <a:rPr lang="en-US">
                <a:latin typeface="Comic Sans MS" pitchFamily="66" charset="0"/>
              </a:rPr>
            </a:br>
            <a:r>
              <a:rPr lang="en-US">
                <a:latin typeface="Comic Sans MS" pitchFamily="66" charset="0"/>
              </a:rPr>
              <a:t>Measurement Reality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906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o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5105400" y="4495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t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971800" y="3276600"/>
            <a:ext cx="51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chemeClr val="accent2"/>
                </a:solidFill>
              </a:rPr>
              <a:t>a</a:t>
            </a:r>
            <a:endParaRPr lang="en-US" b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038600" y="3276600"/>
            <a:ext cx="53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rgbClr val="FF0000"/>
                </a:solidFill>
              </a:rPr>
              <a:t>b</a:t>
            </a:r>
            <a:endParaRPr lang="en-US" b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620" name="AutoShape 12"/>
          <p:cNvSpPr>
            <a:spLocks noChangeAspect="1" noChangeArrowheads="1"/>
          </p:cNvSpPr>
          <p:nvPr/>
        </p:nvSpPr>
        <p:spPr bwMode="auto">
          <a:xfrm>
            <a:off x="928688" y="4191000"/>
            <a:ext cx="747712" cy="369888"/>
          </a:xfrm>
          <a:prstGeom prst="rightArrow">
            <a:avLst>
              <a:gd name="adj1" fmla="val 50000"/>
              <a:gd name="adj2" fmla="val 5053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AutoShape 13"/>
          <p:cNvSpPr>
            <a:spLocks noChangeAspect="1" noChangeArrowheads="1"/>
          </p:cNvSpPr>
          <p:nvPr/>
        </p:nvSpPr>
        <p:spPr bwMode="auto">
          <a:xfrm>
            <a:off x="4910138" y="4252913"/>
            <a:ext cx="374650" cy="185737"/>
          </a:xfrm>
          <a:prstGeom prst="rightArrow">
            <a:avLst>
              <a:gd name="adj1" fmla="val 50000"/>
              <a:gd name="adj2" fmla="val 504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AutoShape 14"/>
          <p:cNvSpPr>
            <a:spLocks noChangeAspect="1" noChangeArrowheads="1"/>
          </p:cNvSpPr>
          <p:nvPr/>
        </p:nvSpPr>
        <p:spPr bwMode="auto">
          <a:xfrm>
            <a:off x="3505200" y="4246563"/>
            <a:ext cx="466725" cy="230187"/>
          </a:xfrm>
          <a:prstGeom prst="rightArrow">
            <a:avLst>
              <a:gd name="adj1" fmla="val 50000"/>
              <a:gd name="adj2" fmla="val 5069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 flipV="1">
            <a:off x="2362200" y="3962400"/>
            <a:ext cx="6858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>
            <a:off x="3352800" y="4343400"/>
            <a:ext cx="7620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 flipV="1">
            <a:off x="3505200" y="3886200"/>
            <a:ext cx="76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auto">
          <a:xfrm flipH="1">
            <a:off x="2667000" y="4419600"/>
            <a:ext cx="152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 flipV="1">
            <a:off x="4267200" y="4114800"/>
            <a:ext cx="457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8" name="AutoShape 20"/>
          <p:cNvSpPr>
            <a:spLocks noChangeArrowheads="1"/>
          </p:cNvSpPr>
          <p:nvPr/>
        </p:nvSpPr>
        <p:spPr bwMode="auto">
          <a:xfrm rot="5400000">
            <a:off x="5551487" y="4125913"/>
            <a:ext cx="136525" cy="457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29" name="Line 21"/>
          <p:cNvSpPr>
            <a:spLocks noChangeShapeType="1"/>
          </p:cNvSpPr>
          <p:nvPr/>
        </p:nvSpPr>
        <p:spPr bwMode="auto">
          <a:xfrm flipV="1">
            <a:off x="4800600" y="41910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>
            <a:off x="1981200" y="5105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3217863" y="499903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x</a:t>
            </a:r>
          </a:p>
        </p:txBody>
      </p:sp>
      <p:sp>
        <p:nvSpPr>
          <p:cNvPr id="68632" name="Rectangle 24"/>
          <p:cNvSpPr>
            <a:spLocks noChangeArrowheads="1"/>
          </p:cNvSpPr>
          <p:nvPr/>
        </p:nvSpPr>
        <p:spPr bwMode="auto">
          <a:xfrm>
            <a:off x="457200" y="16764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>
                <a:latin typeface="Comic Sans MS" pitchFamily="66" charset="0"/>
              </a:rPr>
              <a:t>c = (-1/x)</a:t>
            </a:r>
            <a:r>
              <a:rPr lang="en-US" sz="2800" b="0">
                <a:latin typeface="Symbol" pitchFamily="18" charset="2"/>
              </a:rPr>
              <a:t> </a:t>
            </a:r>
            <a:r>
              <a:rPr lang="en-US" sz="2800" b="0">
                <a:latin typeface="Comic Sans MS" pitchFamily="66" charset="0"/>
              </a:rPr>
              <a:t>ln(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t</a:t>
            </a:r>
            <a:r>
              <a:rPr lang="en-US" sz="2800" b="0">
                <a:latin typeface="Comic Sans MS" pitchFamily="66" charset="0"/>
              </a:rPr>
              <a:t>/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o</a:t>
            </a:r>
            <a:r>
              <a:rPr lang="en-US" sz="2800" b="0">
                <a:latin typeface="Comic Sans MS" pitchFamily="66" charset="0"/>
              </a:rPr>
              <a:t>)</a:t>
            </a:r>
          </a:p>
        </p:txBody>
      </p:sp>
      <p:sp>
        <p:nvSpPr>
          <p:cNvPr id="68633" name="Rectangle 25"/>
          <p:cNvSpPr>
            <a:spLocks noChangeArrowheads="1"/>
          </p:cNvSpPr>
          <p:nvPr/>
        </p:nvSpPr>
        <p:spPr bwMode="auto">
          <a:xfrm>
            <a:off x="4876800" y="1905000"/>
            <a:ext cx="403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b="0">
                <a:latin typeface="Comic Sans MS" pitchFamily="66" charset="0"/>
              </a:rPr>
              <a:t>The size of the detector acceptance angle (FOV) determines the retrieved value of c</a:t>
            </a:r>
          </a:p>
        </p:txBody>
      </p:sp>
      <p:sp>
        <p:nvSpPr>
          <p:cNvPr id="68636" name="Litebulb"/>
          <p:cNvSpPr>
            <a:spLocks noEditPoints="1" noChangeArrowheads="1"/>
          </p:cNvSpPr>
          <p:nvPr/>
        </p:nvSpPr>
        <p:spPr bwMode="auto">
          <a:xfrm>
            <a:off x="138113" y="4114800"/>
            <a:ext cx="471487" cy="6334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7" name="Line 29"/>
          <p:cNvSpPr>
            <a:spLocks noChangeShapeType="1"/>
          </p:cNvSpPr>
          <p:nvPr/>
        </p:nvSpPr>
        <p:spPr bwMode="auto">
          <a:xfrm flipH="1">
            <a:off x="457200" y="3276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8" name="Text Box 30"/>
          <p:cNvSpPr txBox="1">
            <a:spLocks noChangeArrowheads="1"/>
          </p:cNvSpPr>
          <p:nvPr/>
        </p:nvSpPr>
        <p:spPr bwMode="auto">
          <a:xfrm>
            <a:off x="457200" y="2819400"/>
            <a:ext cx="112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source</a:t>
            </a:r>
          </a:p>
        </p:txBody>
      </p:sp>
      <p:sp>
        <p:nvSpPr>
          <p:cNvPr id="68639" name="AutoShape 31"/>
          <p:cNvSpPr>
            <a:spLocks noChangeArrowheads="1"/>
          </p:cNvSpPr>
          <p:nvPr/>
        </p:nvSpPr>
        <p:spPr bwMode="auto">
          <a:xfrm rot="5400000">
            <a:off x="5482431" y="4099719"/>
            <a:ext cx="274638" cy="4572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40" name="Rectangle 32"/>
          <p:cNvSpPr>
            <a:spLocks noChangeArrowheads="1"/>
          </p:cNvSpPr>
          <p:nvPr/>
        </p:nvSpPr>
        <p:spPr bwMode="auto">
          <a:xfrm>
            <a:off x="2895600" y="5565775"/>
            <a:ext cx="624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b="0" dirty="0">
                <a:latin typeface="Comic Sans MS" pitchFamily="66" charset="0"/>
              </a:rPr>
              <a:t>The larger the detector acceptance angle, the more scattered flux detected as </a:t>
            </a:r>
            <a:r>
              <a:rPr lang="en-US" b="0" dirty="0">
                <a:latin typeface="Symbol" pitchFamily="18" charset="2"/>
              </a:rPr>
              <a:t>F</a:t>
            </a:r>
            <a:r>
              <a:rPr lang="en-US" b="0" baseline="-25000" dirty="0">
                <a:latin typeface="Comic Sans MS" pitchFamily="66" charset="0"/>
              </a:rPr>
              <a:t>t</a:t>
            </a:r>
            <a:r>
              <a:rPr lang="en-US" b="0" dirty="0">
                <a:latin typeface="Comic Sans MS" pitchFamily="66" charset="0"/>
              </a:rPr>
              <a:t>, </a:t>
            </a:r>
            <a:r>
              <a:rPr lang="en-US" b="0" dirty="0" smtClean="0">
                <a:latin typeface="Comic Sans MS" pitchFamily="66" charset="0"/>
              </a:rPr>
              <a:t>the </a:t>
            </a:r>
            <a:r>
              <a:rPr lang="en-US" b="0" dirty="0">
                <a:latin typeface="Comic Sans MS" pitchFamily="66" charset="0"/>
              </a:rPr>
              <a:t>smaller the estimated value of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9" grpId="0" animBg="1"/>
      <p:bldP spid="6864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Ex. transmissometer/c-meter</a:t>
            </a:r>
          </a:p>
        </p:txBody>
      </p:sp>
      <p:pic>
        <p:nvPicPr>
          <p:cNvPr id="75790" name="Picture 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733800" y="3810000"/>
            <a:ext cx="5334000" cy="3009900"/>
          </a:xfrm>
          <a:noFill/>
          <a:ln/>
        </p:spPr>
      </p:pic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57200" y="1828800"/>
            <a:ext cx="272061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u="sng" dirty="0">
                <a:latin typeface="Comic Sans MS" pitchFamily="66" charset="0"/>
              </a:rPr>
              <a:t>FOV	% b detected</a:t>
            </a:r>
          </a:p>
          <a:p>
            <a:r>
              <a:rPr lang="en-US" sz="2000" b="0" dirty="0">
                <a:latin typeface="Comic Sans MS" pitchFamily="66" charset="0"/>
              </a:rPr>
              <a:t>0.018</a:t>
            </a:r>
            <a:r>
              <a:rPr lang="en-US" sz="2000" b="0" baseline="30000" dirty="0">
                <a:latin typeface="Comic Sans MS" pitchFamily="66" charset="0"/>
              </a:rPr>
              <a:t>o</a:t>
            </a:r>
            <a:r>
              <a:rPr lang="en-US" sz="2000" b="0" dirty="0">
                <a:latin typeface="Comic Sans MS" pitchFamily="66" charset="0"/>
              </a:rPr>
              <a:t>		   &lt;1</a:t>
            </a:r>
          </a:p>
          <a:p>
            <a:r>
              <a:rPr lang="en-US" sz="2000" b="0" dirty="0">
                <a:latin typeface="Comic Sans MS" pitchFamily="66" charset="0"/>
              </a:rPr>
              <a:t>0.7</a:t>
            </a:r>
            <a:r>
              <a:rPr lang="en-US" sz="2000" b="0" baseline="30000" dirty="0">
                <a:latin typeface="Comic Sans MS" pitchFamily="66" charset="0"/>
              </a:rPr>
              <a:t>o</a:t>
            </a:r>
            <a:r>
              <a:rPr lang="en-US" sz="2000" b="0" dirty="0">
                <a:latin typeface="Comic Sans MS" pitchFamily="66" charset="0"/>
              </a:rPr>
              <a:t>		~  5</a:t>
            </a:r>
          </a:p>
          <a:p>
            <a:r>
              <a:rPr lang="en-US" sz="2000" b="0" dirty="0">
                <a:latin typeface="Comic Sans MS" pitchFamily="66" charset="0"/>
              </a:rPr>
              <a:t>0.86</a:t>
            </a:r>
            <a:r>
              <a:rPr lang="en-US" sz="2000" b="0" baseline="30000" dirty="0">
                <a:latin typeface="Comic Sans MS" pitchFamily="66" charset="0"/>
              </a:rPr>
              <a:t>o</a:t>
            </a:r>
            <a:r>
              <a:rPr lang="en-US" sz="2000" b="0" dirty="0">
                <a:latin typeface="Comic Sans MS" pitchFamily="66" charset="0"/>
              </a:rPr>
              <a:t>		~  7</a:t>
            </a:r>
          </a:p>
          <a:p>
            <a:r>
              <a:rPr lang="en-US" sz="2000" b="0" dirty="0">
                <a:latin typeface="Comic Sans MS" pitchFamily="66" charset="0"/>
              </a:rPr>
              <a:t>1.5</a:t>
            </a:r>
            <a:r>
              <a:rPr lang="en-US" sz="2000" b="0" baseline="30000" dirty="0">
                <a:latin typeface="Comic Sans MS" pitchFamily="66" charset="0"/>
              </a:rPr>
              <a:t>o</a:t>
            </a:r>
            <a:r>
              <a:rPr lang="en-US" sz="2000" b="0" dirty="0">
                <a:latin typeface="Comic Sans MS" pitchFamily="66" charset="0"/>
              </a:rPr>
              <a:t>		~</a:t>
            </a:r>
            <a:r>
              <a:rPr lang="en-US" sz="2000" b="0" dirty="0" smtClean="0">
                <a:latin typeface="Comic Sans MS" pitchFamily="66" charset="0"/>
              </a:rPr>
              <a:t>14</a:t>
            </a:r>
            <a:endParaRPr lang="en-US" sz="2000" b="0" dirty="0">
              <a:latin typeface="Comic Sans MS" pitchFamily="66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6019800" y="2936875"/>
            <a:ext cx="2743200" cy="1939925"/>
            <a:chOff x="3792" y="1850"/>
            <a:chExt cx="1728" cy="1222"/>
          </a:xfrm>
        </p:grpSpPr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3974" y="1850"/>
              <a:ext cx="154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Lar</a:t>
              </a:r>
              <a:r>
                <a:rPr lang="en-US" sz="2000" b="0" dirty="0" smtClean="0">
                  <a:latin typeface="Comic Sans MS" pitchFamily="66" charset="0"/>
                </a:rPr>
                <a:t>ge </a:t>
              </a:r>
              <a:r>
                <a:rPr lang="en-US" sz="2000" b="0" dirty="0">
                  <a:latin typeface="Comic Sans MS" pitchFamily="66" charset="0"/>
                </a:rPr>
                <a:t>d</a:t>
              </a:r>
              <a:r>
                <a:rPr lang="en-US" sz="2000" b="0" dirty="0">
                  <a:latin typeface="Symbol" pitchFamily="18" charset="2"/>
                </a:rPr>
                <a:t>b</a:t>
              </a:r>
              <a:r>
                <a:rPr lang="en-US" sz="2000" b="0" dirty="0">
                  <a:latin typeface="Comic Sans MS" pitchFamily="66" charset="0"/>
                </a:rPr>
                <a:t>/</a:t>
              </a:r>
              <a:r>
                <a:rPr lang="en-US" sz="2000" b="0" dirty="0" err="1">
                  <a:latin typeface="Comic Sans MS" pitchFamily="66" charset="0"/>
                </a:rPr>
                <a:t>d</a:t>
              </a:r>
              <a:r>
                <a:rPr lang="en-US" sz="2000" b="0" dirty="0" err="1">
                  <a:latin typeface="Symbol" pitchFamily="18" charset="2"/>
                </a:rPr>
                <a:t>q</a:t>
              </a:r>
              <a:r>
                <a:rPr lang="en-US" sz="2000" b="0" dirty="0">
                  <a:latin typeface="Comic Sans MS" pitchFamily="66" charset="0"/>
                </a:rPr>
                <a:t> in near forward angles</a:t>
              </a:r>
            </a:p>
          </p:txBody>
        </p:sp>
        <p:sp>
          <p:nvSpPr>
            <p:cNvPr id="75796" name="Line 20"/>
            <p:cNvSpPr>
              <a:spLocks noChangeShapeType="1"/>
            </p:cNvSpPr>
            <p:nvPr/>
          </p:nvSpPr>
          <p:spPr bwMode="auto">
            <a:xfrm flipH="1">
              <a:off x="3792" y="2256"/>
              <a:ext cx="528" cy="8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304800" y="3505200"/>
            <a:ext cx="34083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Direct impact on accuracy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of measured beam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7437" y="914400"/>
            <a:ext cx="6647363" cy="5073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590800" y="381000"/>
            <a:ext cx="418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VSF measurements with LISST-</a:t>
            </a:r>
            <a:r>
              <a:rPr lang="en-US" dirty="0" err="1" smtClean="0"/>
              <a:t>Floc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6324600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Boss et al., 2009a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  <a:r>
              <a:rPr lang="en-US" sz="2400" dirty="0" smtClean="0"/>
              <a:t>nstrumental and sample considerations affecting our measurements, beam-attenuation acceptance-angle example:</a:t>
            </a:r>
            <a:endParaRPr lang="en-US" sz="24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1371600"/>
            <a:ext cx="1344613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Acceptance </a:t>
            </a:r>
          </a:p>
          <a:p>
            <a:pPr algn="ctr"/>
            <a:r>
              <a:rPr lang="en-US" sz="1600" u="sng" dirty="0"/>
              <a:t>Angles</a:t>
            </a:r>
          </a:p>
          <a:p>
            <a:pPr algn="ctr"/>
            <a:r>
              <a:rPr lang="en-US" sz="1600" dirty="0" smtClean="0"/>
              <a:t>0.93</a:t>
            </a:r>
            <a:r>
              <a:rPr lang="en-US" sz="1600" dirty="0" smtClean="0">
                <a:sym typeface="Symbol" pitchFamily="18" charset="2"/>
              </a:rPr>
              <a:t></a:t>
            </a:r>
            <a:endParaRPr lang="en-US" sz="1600" dirty="0"/>
          </a:p>
          <a:p>
            <a:pPr algn="ctr"/>
            <a:r>
              <a:rPr lang="en-US" sz="1600" dirty="0"/>
              <a:t>0.0269</a:t>
            </a:r>
            <a:r>
              <a:rPr lang="en-US" sz="1600" dirty="0">
                <a:sym typeface="Symbol" pitchFamily="18" charset="2"/>
              </a:rPr>
              <a:t></a:t>
            </a:r>
          </a:p>
          <a:p>
            <a:pPr algn="ctr"/>
            <a:r>
              <a:rPr lang="en-US" sz="1600" dirty="0"/>
              <a:t>0.0045</a:t>
            </a:r>
            <a:r>
              <a:rPr lang="en-US" sz="1600" dirty="0">
                <a:sym typeface="Symbol" pitchFamily="18" charset="2"/>
              </a:rPr>
              <a:t>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6488668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Boss et al., 2009a</a:t>
            </a:r>
            <a:endParaRPr lang="en-US" dirty="0"/>
          </a:p>
        </p:txBody>
      </p:sp>
      <p:pic>
        <p:nvPicPr>
          <p:cNvPr id="757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371600"/>
            <a:ext cx="7356184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3124200"/>
            <a:ext cx="7282286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483139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Issues with attenuation:</a:t>
            </a:r>
          </a:p>
          <a:p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Magnitude depends on the acceptance angle.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Because of that -&gt; size filter</a:t>
            </a:r>
            <a:r>
              <a:rPr lang="en-US" sz="2400" dirty="0" smtClean="0"/>
              <a:t>.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Does not need other corrections (+++).</a:t>
            </a:r>
          </a:p>
          <a:p>
            <a:pPr marL="342900" indent="-342900">
              <a:buAutoNum type="arabicPeriod"/>
            </a:pP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Path-length </a:t>
            </a:r>
            <a:r>
              <a:rPr lang="en-US" sz="2400" dirty="0" smtClean="0"/>
              <a:t>need to be adjusted to </a:t>
            </a:r>
            <a:r>
              <a:rPr lang="en-US" sz="2400" dirty="0" smtClean="0"/>
              <a:t>environment.</a:t>
            </a:r>
          </a:p>
          <a:p>
            <a:pPr marL="342900" indent="-342900"/>
            <a:r>
              <a:rPr lang="en-US" sz="2400" dirty="0" smtClean="0">
                <a:solidFill>
                  <a:srgbClr val="FF0000"/>
                </a:solidFill>
              </a:rPr>
              <a:t>		Recent analysis: </a:t>
            </a:r>
            <a:r>
              <a:rPr lang="en-US" sz="2400" dirty="0" err="1" smtClean="0">
                <a:solidFill>
                  <a:srgbClr val="FF0000"/>
                </a:solidFill>
              </a:rPr>
              <a:t>Leymarie</a:t>
            </a:r>
            <a:r>
              <a:rPr lang="en-US" sz="2400" dirty="0" smtClean="0">
                <a:solidFill>
                  <a:srgbClr val="FF0000"/>
                </a:solidFill>
              </a:rPr>
              <a:t> et al., 2010 (AO)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905000"/>
            <a:ext cx="4114800" cy="3167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Scattering Measurement Theory</a:t>
            </a:r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2286000" y="3886200"/>
            <a:ext cx="1371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27" name="Freeform 7"/>
          <p:cNvSpPr>
            <a:spLocks/>
          </p:cNvSpPr>
          <p:nvPr/>
        </p:nvSpPr>
        <p:spPr bwMode="auto">
          <a:xfrm>
            <a:off x="2743200" y="1676400"/>
            <a:ext cx="1600200" cy="4648200"/>
          </a:xfrm>
          <a:custGeom>
            <a:avLst/>
            <a:gdLst/>
            <a:ahLst/>
            <a:cxnLst>
              <a:cxn ang="0">
                <a:pos x="0" y="1296"/>
              </a:cxn>
              <a:cxn ang="0">
                <a:pos x="0" y="2928"/>
              </a:cxn>
              <a:cxn ang="0">
                <a:pos x="1008" y="1440"/>
              </a:cxn>
              <a:cxn ang="0">
                <a:pos x="1008" y="0"/>
              </a:cxn>
              <a:cxn ang="0">
                <a:pos x="0" y="1296"/>
              </a:cxn>
            </a:cxnLst>
            <a:rect l="0" t="0" r="r" b="b"/>
            <a:pathLst>
              <a:path w="1008" h="2928">
                <a:moveTo>
                  <a:pt x="0" y="1296"/>
                </a:moveTo>
                <a:lnTo>
                  <a:pt x="0" y="2928"/>
                </a:lnTo>
                <a:lnTo>
                  <a:pt x="1008" y="1440"/>
                </a:lnTo>
                <a:lnTo>
                  <a:pt x="1008" y="0"/>
                </a:lnTo>
                <a:lnTo>
                  <a:pt x="0" y="1296"/>
                </a:lnTo>
                <a:close/>
              </a:path>
            </a:pathLst>
          </a:cu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28" name="Freeform 8"/>
          <p:cNvSpPr>
            <a:spLocks/>
          </p:cNvSpPr>
          <p:nvPr/>
        </p:nvSpPr>
        <p:spPr bwMode="auto">
          <a:xfrm>
            <a:off x="2895600" y="1695450"/>
            <a:ext cx="1600200" cy="4648200"/>
          </a:xfrm>
          <a:custGeom>
            <a:avLst/>
            <a:gdLst/>
            <a:ahLst/>
            <a:cxnLst>
              <a:cxn ang="0">
                <a:pos x="0" y="1296"/>
              </a:cxn>
              <a:cxn ang="0">
                <a:pos x="0" y="2928"/>
              </a:cxn>
              <a:cxn ang="0">
                <a:pos x="1008" y="1440"/>
              </a:cxn>
              <a:cxn ang="0">
                <a:pos x="1008" y="0"/>
              </a:cxn>
              <a:cxn ang="0">
                <a:pos x="0" y="1296"/>
              </a:cxn>
            </a:cxnLst>
            <a:rect l="0" t="0" r="r" b="b"/>
            <a:pathLst>
              <a:path w="1008" h="2928">
                <a:moveTo>
                  <a:pt x="0" y="1296"/>
                </a:moveTo>
                <a:lnTo>
                  <a:pt x="0" y="2928"/>
                </a:lnTo>
                <a:lnTo>
                  <a:pt x="1008" y="1440"/>
                </a:lnTo>
                <a:lnTo>
                  <a:pt x="1008" y="0"/>
                </a:lnTo>
                <a:lnTo>
                  <a:pt x="0" y="1296"/>
                </a:lnTo>
                <a:close/>
              </a:path>
            </a:pathLst>
          </a:cu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2743200" y="3733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4343400" y="167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>
            <a:off x="2743200" y="632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2" name="Freeform 12"/>
          <p:cNvSpPr>
            <a:spLocks/>
          </p:cNvSpPr>
          <p:nvPr/>
        </p:nvSpPr>
        <p:spPr bwMode="auto">
          <a:xfrm>
            <a:off x="3429000" y="4572000"/>
            <a:ext cx="152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" y="144"/>
              </a:cxn>
              <a:cxn ang="0">
                <a:pos x="96" y="0"/>
              </a:cxn>
              <a:cxn ang="0">
                <a:pos x="0" y="144"/>
              </a:cxn>
            </a:cxnLst>
            <a:rect l="0" t="0" r="r" b="b"/>
            <a:pathLst>
              <a:path w="96" h="144">
                <a:moveTo>
                  <a:pt x="0" y="144"/>
                </a:moveTo>
                <a:lnTo>
                  <a:pt x="96" y="144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3" name="Freeform 13"/>
          <p:cNvSpPr>
            <a:spLocks/>
          </p:cNvSpPr>
          <p:nvPr/>
        </p:nvSpPr>
        <p:spPr bwMode="auto">
          <a:xfrm rot="-10787173">
            <a:off x="3886200" y="2971800"/>
            <a:ext cx="152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" y="144"/>
              </a:cxn>
              <a:cxn ang="0">
                <a:pos x="96" y="0"/>
              </a:cxn>
              <a:cxn ang="0">
                <a:pos x="0" y="144"/>
              </a:cxn>
            </a:cxnLst>
            <a:rect l="0" t="0" r="r" b="b"/>
            <a:pathLst>
              <a:path w="96" h="144">
                <a:moveTo>
                  <a:pt x="0" y="144"/>
                </a:moveTo>
                <a:lnTo>
                  <a:pt x="96" y="144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4" name="Freeform 14"/>
          <p:cNvSpPr>
            <a:spLocks/>
          </p:cNvSpPr>
          <p:nvPr/>
        </p:nvSpPr>
        <p:spPr bwMode="auto">
          <a:xfrm>
            <a:off x="2743200" y="6096000"/>
            <a:ext cx="152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" y="144"/>
              </a:cxn>
              <a:cxn ang="0">
                <a:pos x="96" y="0"/>
              </a:cxn>
              <a:cxn ang="0">
                <a:pos x="0" y="144"/>
              </a:cxn>
            </a:cxnLst>
            <a:rect l="0" t="0" r="r" b="b"/>
            <a:pathLst>
              <a:path w="96" h="144">
                <a:moveTo>
                  <a:pt x="0" y="144"/>
                </a:moveTo>
                <a:lnTo>
                  <a:pt x="96" y="144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solidFill>
            <a:srgbClr val="00FF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5" name="Freeform 15"/>
          <p:cNvSpPr>
            <a:spLocks/>
          </p:cNvSpPr>
          <p:nvPr/>
        </p:nvSpPr>
        <p:spPr bwMode="auto">
          <a:xfrm>
            <a:off x="3581400" y="2971800"/>
            <a:ext cx="457200" cy="1828800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0" y="480"/>
              </a:cxn>
              <a:cxn ang="0">
                <a:pos x="0" y="1152"/>
              </a:cxn>
              <a:cxn ang="0">
                <a:pos x="288" y="672"/>
              </a:cxn>
              <a:cxn ang="0">
                <a:pos x="288" y="0"/>
              </a:cxn>
            </a:cxnLst>
            <a:rect l="0" t="0" r="r" b="b"/>
            <a:pathLst>
              <a:path w="288" h="1152">
                <a:moveTo>
                  <a:pt x="288" y="0"/>
                </a:moveTo>
                <a:lnTo>
                  <a:pt x="0" y="480"/>
                </a:lnTo>
                <a:lnTo>
                  <a:pt x="0" y="1152"/>
                </a:lnTo>
                <a:lnTo>
                  <a:pt x="288" y="672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 flipH="1" flipV="1">
            <a:off x="3429000" y="3733800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>
            <a:off x="3810000" y="38862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8" name="Line 18"/>
          <p:cNvSpPr>
            <a:spLocks noChangeShapeType="1"/>
          </p:cNvSpPr>
          <p:nvPr/>
        </p:nvSpPr>
        <p:spPr bwMode="auto">
          <a:xfrm flipV="1">
            <a:off x="3733800" y="3657600"/>
            <a:ext cx="5334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9" name="Freeform 19"/>
          <p:cNvSpPr>
            <a:spLocks/>
          </p:cNvSpPr>
          <p:nvPr/>
        </p:nvSpPr>
        <p:spPr bwMode="auto">
          <a:xfrm>
            <a:off x="3429000" y="2971800"/>
            <a:ext cx="457200" cy="1828800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0" y="480"/>
              </a:cxn>
              <a:cxn ang="0">
                <a:pos x="0" y="1152"/>
              </a:cxn>
              <a:cxn ang="0">
                <a:pos x="288" y="672"/>
              </a:cxn>
              <a:cxn ang="0">
                <a:pos x="288" y="0"/>
              </a:cxn>
            </a:cxnLst>
            <a:rect l="0" t="0" r="r" b="b"/>
            <a:pathLst>
              <a:path w="288" h="1152">
                <a:moveTo>
                  <a:pt x="288" y="0"/>
                </a:moveTo>
                <a:lnTo>
                  <a:pt x="0" y="480"/>
                </a:lnTo>
                <a:lnTo>
                  <a:pt x="0" y="1152"/>
                </a:lnTo>
                <a:lnTo>
                  <a:pt x="288" y="672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5181600" y="3657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t</a:t>
            </a:r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4953000" y="2971800"/>
            <a:ext cx="51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chemeClr val="accent2"/>
                </a:solidFill>
              </a:rPr>
              <a:t>a</a:t>
            </a:r>
            <a:endParaRPr lang="en-US" b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4724400" y="2209800"/>
            <a:ext cx="3935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rgbClr val="FF0000"/>
                </a:solidFill>
              </a:rPr>
              <a:t>b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Scattered Radiant Flux</a:t>
            </a: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1371600" y="3657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o</a:t>
            </a:r>
          </a:p>
        </p:txBody>
      </p: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0" y="1447800"/>
            <a:ext cx="3962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latin typeface="Comic Sans MS" pitchFamily="66" charset="0"/>
              </a:rPr>
              <a:t>b = fractional scatterance </a:t>
            </a:r>
          </a:p>
          <a:p>
            <a:r>
              <a:rPr lang="en-US" b="0">
                <a:latin typeface="Comic Sans MS" pitchFamily="66" charset="0"/>
              </a:rPr>
              <a:t>     per unit distance </a:t>
            </a:r>
          </a:p>
        </p:txBody>
      </p:sp>
      <p:sp>
        <p:nvSpPr>
          <p:cNvPr id="81948" name="Rectangle 28"/>
          <p:cNvSpPr>
            <a:spLocks noChangeArrowheads="1"/>
          </p:cNvSpPr>
          <p:nvPr/>
        </p:nvSpPr>
        <p:spPr bwMode="auto">
          <a:xfrm>
            <a:off x="4724400" y="4419600"/>
            <a:ext cx="4114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>
                <a:latin typeface="Comic Sans MS" pitchFamily="66" charset="0"/>
              </a:rPr>
              <a:t>b = (-1/x)</a:t>
            </a:r>
            <a:r>
              <a:rPr lang="en-US" sz="2800" b="0">
                <a:latin typeface="Symbol" pitchFamily="18" charset="2"/>
              </a:rPr>
              <a:t> </a:t>
            </a:r>
            <a:r>
              <a:rPr lang="en-US" sz="2800" b="0">
                <a:latin typeface="Comic Sans MS" pitchFamily="66" charset="0"/>
              </a:rPr>
              <a:t>ln [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t</a:t>
            </a:r>
            <a:r>
              <a:rPr lang="en-US" sz="2800" b="0">
                <a:latin typeface="Comic Sans MS" pitchFamily="66" charset="0"/>
              </a:rPr>
              <a:t> /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o</a:t>
            </a:r>
            <a:r>
              <a:rPr lang="en-US" sz="2800" b="0">
                <a:latin typeface="Comic Sans MS" pitchFamily="66" charset="0"/>
              </a:rPr>
              <a:t>] – </a:t>
            </a:r>
          </a:p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>
                <a:latin typeface="Comic Sans MS" pitchFamily="66" charset="0"/>
              </a:rPr>
              <a:t>     (-1/x)</a:t>
            </a:r>
            <a:r>
              <a:rPr lang="en-US" sz="2800" b="0">
                <a:latin typeface="Symbol" pitchFamily="18" charset="2"/>
              </a:rPr>
              <a:t> </a:t>
            </a:r>
            <a:r>
              <a:rPr lang="en-US" sz="2800" b="0">
                <a:latin typeface="Comic Sans MS" pitchFamily="66" charset="0"/>
              </a:rPr>
              <a:t>ln [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a</a:t>
            </a:r>
            <a:r>
              <a:rPr lang="en-US" sz="2800" b="0">
                <a:latin typeface="Comic Sans MS" pitchFamily="66" charset="0"/>
              </a:rPr>
              <a:t> /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o</a:t>
            </a:r>
            <a:r>
              <a:rPr lang="en-US" sz="2800" b="0">
                <a:latin typeface="Comic Sans MS" pitchFamily="66" charset="0"/>
              </a:rPr>
              <a:t>]</a:t>
            </a: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4953000" y="5940425"/>
            <a:ext cx="22098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 dirty="0">
                <a:latin typeface="Comic Sans MS" pitchFamily="66" charset="0"/>
              </a:rPr>
              <a:t> =  c - 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8" grpId="0" autoUpdateAnimBg="0"/>
      <p:bldP spid="8194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24" name="Picture 12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447800" y="2438400"/>
            <a:ext cx="6248400" cy="3944938"/>
          </a:xfrm>
          <a:noFill/>
          <a:ln/>
        </p:spPr>
      </p:pic>
      <p:sp>
        <p:nvSpPr>
          <p:cNvPr id="166929" name="Rectangle 17"/>
          <p:cNvSpPr>
            <a:spLocks noChangeArrowheads="1"/>
          </p:cNvSpPr>
          <p:nvPr/>
        </p:nvSpPr>
        <p:spPr bwMode="auto">
          <a:xfrm>
            <a:off x="0" y="1524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 b="0">
                <a:solidFill>
                  <a:schemeClr val="tx2"/>
                </a:solidFill>
                <a:latin typeface="Comic Sans MS" pitchFamily="66" charset="0"/>
              </a:rPr>
              <a:t>Volume Scattering Function (</a:t>
            </a:r>
            <a:r>
              <a:rPr lang="en-US" sz="4400" b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en-US" sz="4400" b="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66931" name="Litebulb"/>
          <p:cNvSpPr>
            <a:spLocks noEditPoints="1" noChangeArrowheads="1"/>
          </p:cNvSpPr>
          <p:nvPr/>
        </p:nvSpPr>
        <p:spPr bwMode="auto">
          <a:xfrm>
            <a:off x="2805113" y="4419600"/>
            <a:ext cx="471487" cy="63341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1447800" y="3429000"/>
            <a:ext cx="112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source</a:t>
            </a:r>
          </a:p>
        </p:txBody>
      </p:sp>
      <p:sp>
        <p:nvSpPr>
          <p:cNvPr id="166935" name="Text Box 23"/>
          <p:cNvSpPr txBox="1">
            <a:spLocks noChangeArrowheads="1"/>
          </p:cNvSpPr>
          <p:nvPr/>
        </p:nvSpPr>
        <p:spPr bwMode="auto">
          <a:xfrm>
            <a:off x="7239000" y="2438400"/>
            <a:ext cx="144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Comic Sans MS" pitchFamily="66" charset="0"/>
              </a:rPr>
              <a:t>detector</a:t>
            </a:r>
          </a:p>
        </p:txBody>
      </p:sp>
      <p:sp>
        <p:nvSpPr>
          <p:cNvPr id="166937" name="Text Box 25"/>
          <p:cNvSpPr txBox="1">
            <a:spLocks noChangeArrowheads="1"/>
          </p:cNvSpPr>
          <p:nvPr/>
        </p:nvSpPr>
        <p:spPr bwMode="auto">
          <a:xfrm>
            <a:off x="35052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F</a:t>
            </a:r>
            <a:r>
              <a:rPr lang="en-US" baseline="-25000"/>
              <a:t>o</a:t>
            </a:r>
          </a:p>
        </p:txBody>
      </p:sp>
      <p:sp>
        <p:nvSpPr>
          <p:cNvPr id="166938" name="Text Box 26"/>
          <p:cNvSpPr txBox="1">
            <a:spLocks noChangeArrowheads="1"/>
          </p:cNvSpPr>
          <p:nvPr/>
        </p:nvSpPr>
        <p:spPr bwMode="auto">
          <a:xfrm>
            <a:off x="7086600" y="2884488"/>
            <a:ext cx="1036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rgbClr val="FF0000"/>
                </a:solidFill>
              </a:rPr>
              <a:t>b</a:t>
            </a:r>
            <a:r>
              <a:rPr lang="en-US">
                <a:solidFill>
                  <a:srgbClr val="FF0000"/>
                </a:solidFill>
              </a:rPr>
              <a:t>/</a:t>
            </a:r>
            <a:r>
              <a:rPr lang="en-US">
                <a:solidFill>
                  <a:srgbClr val="FF0000"/>
                </a:solidFill>
                <a:latin typeface="Symbol" pitchFamily="18" charset="2"/>
              </a:rPr>
              <a:t>DW</a:t>
            </a:r>
            <a:endParaRPr lang="en-US" b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166939" name="AutoShape 27"/>
          <p:cNvSpPr>
            <a:spLocks noChangeAspect="1" noChangeArrowheads="1"/>
          </p:cNvSpPr>
          <p:nvPr/>
        </p:nvSpPr>
        <p:spPr bwMode="auto">
          <a:xfrm rot="-2633954">
            <a:off x="3505200" y="3886200"/>
            <a:ext cx="566738" cy="279400"/>
          </a:xfrm>
          <a:prstGeom prst="rightArrow">
            <a:avLst>
              <a:gd name="adj1" fmla="val 50000"/>
              <a:gd name="adj2" fmla="val 507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41" name="AutoShape 29"/>
          <p:cNvSpPr>
            <a:spLocks noChangeAspect="1" noChangeArrowheads="1"/>
          </p:cNvSpPr>
          <p:nvPr/>
        </p:nvSpPr>
        <p:spPr bwMode="auto">
          <a:xfrm>
            <a:off x="5715000" y="3505200"/>
            <a:ext cx="374650" cy="185738"/>
          </a:xfrm>
          <a:prstGeom prst="rightArrow">
            <a:avLst>
              <a:gd name="adj1" fmla="val 50000"/>
              <a:gd name="adj2" fmla="val 504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42" name="AutoShape 30"/>
          <p:cNvSpPr>
            <a:spLocks noChangeAspect="1" noChangeArrowheads="1"/>
          </p:cNvSpPr>
          <p:nvPr/>
        </p:nvSpPr>
        <p:spPr bwMode="auto">
          <a:xfrm>
            <a:off x="4724400" y="3429000"/>
            <a:ext cx="466725" cy="230188"/>
          </a:xfrm>
          <a:prstGeom prst="rightArrow">
            <a:avLst>
              <a:gd name="adj1" fmla="val 50000"/>
              <a:gd name="adj2" fmla="val 5069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43" name="Text Box 31"/>
          <p:cNvSpPr txBox="1">
            <a:spLocks noChangeArrowheads="1"/>
          </p:cNvSpPr>
          <p:nvPr/>
        </p:nvSpPr>
        <p:spPr bwMode="auto">
          <a:xfrm>
            <a:off x="5181600" y="3505200"/>
            <a:ext cx="519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Symbol" pitchFamily="18" charset="2"/>
              </a:rPr>
              <a:t>F</a:t>
            </a:r>
            <a:r>
              <a:rPr lang="en-US" baseline="-25000">
                <a:solidFill>
                  <a:schemeClr val="accent2"/>
                </a:solidFill>
              </a:rPr>
              <a:t>a</a:t>
            </a:r>
            <a:endParaRPr lang="en-US" b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6944" name="Rectangle 32"/>
          <p:cNvSpPr>
            <a:spLocks noChangeArrowheads="1"/>
          </p:cNvSpPr>
          <p:nvPr/>
        </p:nvSpPr>
        <p:spPr bwMode="auto">
          <a:xfrm>
            <a:off x="304800" y="12192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en-US" sz="2800" b="0">
                <a:latin typeface="Symbol" pitchFamily="18" charset="2"/>
              </a:rPr>
              <a:t>b(q)</a:t>
            </a:r>
            <a:r>
              <a:rPr lang="en-US" sz="2800" b="0">
                <a:latin typeface="Comic Sans MS" pitchFamily="66" charset="0"/>
              </a:rPr>
              <a:t> = (-1/x d</a:t>
            </a:r>
            <a:r>
              <a:rPr lang="en-US" sz="2800" b="0">
                <a:latin typeface="Symbol" pitchFamily="18" charset="2"/>
              </a:rPr>
              <a:t>W</a:t>
            </a:r>
            <a:r>
              <a:rPr lang="en-US" sz="2800" b="0">
                <a:latin typeface="Comic Sans MS" pitchFamily="66" charset="0"/>
              </a:rPr>
              <a:t>)</a:t>
            </a:r>
            <a:r>
              <a:rPr lang="en-US" sz="2800" b="0">
                <a:latin typeface="Symbol" pitchFamily="18" charset="2"/>
              </a:rPr>
              <a:t> </a:t>
            </a:r>
            <a:r>
              <a:rPr lang="en-US" sz="2800" b="0">
                <a:latin typeface="Comic Sans MS" pitchFamily="66" charset="0"/>
              </a:rPr>
              <a:t>ln[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b</a:t>
            </a:r>
            <a:r>
              <a:rPr lang="en-US" sz="2800" b="0">
                <a:latin typeface="Comic Sans MS" pitchFamily="66" charset="0"/>
              </a:rPr>
              <a:t>(</a:t>
            </a:r>
            <a:r>
              <a:rPr lang="en-US" sz="2800" b="0">
                <a:latin typeface="Symbol" pitchFamily="18" charset="2"/>
              </a:rPr>
              <a:t>q</a:t>
            </a:r>
            <a:r>
              <a:rPr lang="en-US" sz="2800" b="0">
                <a:latin typeface="Comic Sans MS" pitchFamily="66" charset="0"/>
              </a:rPr>
              <a:t>)/</a:t>
            </a:r>
            <a:r>
              <a:rPr lang="en-US" sz="2800" b="0">
                <a:latin typeface="Symbol" pitchFamily="18" charset="2"/>
              </a:rPr>
              <a:t>F</a:t>
            </a:r>
            <a:r>
              <a:rPr lang="en-US" sz="2800" b="0" baseline="-25000">
                <a:latin typeface="Comic Sans MS" pitchFamily="66" charset="0"/>
              </a:rPr>
              <a:t>o</a:t>
            </a:r>
            <a:r>
              <a:rPr lang="en-US" sz="2800" b="0">
                <a:latin typeface="Comic Sans MS" pitchFamily="66" charset="0"/>
              </a:rPr>
              <a:t>]</a:t>
            </a:r>
          </a:p>
        </p:txBody>
      </p:sp>
      <p:sp>
        <p:nvSpPr>
          <p:cNvPr id="166945" name="Rectangle 33"/>
          <p:cNvSpPr>
            <a:spLocks noChangeArrowheads="1"/>
          </p:cNvSpPr>
          <p:nvPr/>
        </p:nvSpPr>
        <p:spPr bwMode="auto">
          <a:xfrm>
            <a:off x="381000" y="18288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endParaRPr lang="en-US" sz="2800" b="0">
              <a:latin typeface="Comic Sans MS" pitchFamily="66" charset="0"/>
            </a:endParaRPr>
          </a:p>
        </p:txBody>
      </p:sp>
      <p:sp>
        <p:nvSpPr>
          <p:cNvPr id="166946" name="Text Box 34"/>
          <p:cNvSpPr txBox="1">
            <a:spLocks noChangeArrowheads="1"/>
          </p:cNvSpPr>
          <p:nvPr/>
        </p:nvSpPr>
        <p:spPr bwMode="auto">
          <a:xfrm>
            <a:off x="381000" y="1752600"/>
            <a:ext cx="1304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chemeClr val="tx2"/>
                </a:solidFill>
              </a:rPr>
              <a:t>b=</a:t>
            </a:r>
            <a:r>
              <a:rPr lang="en-US" sz="2800" b="0">
                <a:solidFill>
                  <a:schemeClr val="tx2"/>
                </a:solidFill>
                <a:sym typeface="Symbol" pitchFamily="18" charset="2"/>
              </a:rPr>
              <a:t></a:t>
            </a:r>
            <a:r>
              <a:rPr lang="en-US" sz="2800" b="0">
                <a:solidFill>
                  <a:schemeClr val="tx2"/>
                </a:solidFill>
                <a:latin typeface="Symbol" pitchFamily="18" charset="2"/>
                <a:sym typeface="Symbol" pitchFamily="18" charset="2"/>
              </a:rPr>
              <a:t>b</a:t>
            </a:r>
            <a:r>
              <a:rPr lang="en-US" sz="2800" b="0">
                <a:solidFill>
                  <a:schemeClr val="tx2"/>
                </a:solidFill>
                <a:sym typeface="Symbol" pitchFamily="18" charset="2"/>
              </a:rPr>
              <a:t>d</a:t>
            </a:r>
            <a:r>
              <a:rPr lang="en-US" sz="2800" b="0">
                <a:solidFill>
                  <a:schemeClr val="tx2"/>
                </a:solidFill>
                <a:latin typeface="Symbol" pitchFamily="18" charset="2"/>
                <a:sym typeface="Symbol" pitchFamily="18" charset="2"/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44" grpId="0" autoUpdateAnimBg="0"/>
      <p:bldP spid="1669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6646</TotalTime>
  <Words>566</Words>
  <Application>Microsoft Office PowerPoint</Application>
  <PresentationFormat>On-screen Show (4:3)</PresentationFormat>
  <Paragraphs>145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Slide 1</vt:lpstr>
      <vt:lpstr>Beam Attenuation  Measurement Reality</vt:lpstr>
      <vt:lpstr>Beam Attenuation  Measurement Reality</vt:lpstr>
      <vt:lpstr>Ex. transmissometer/c-meter</vt:lpstr>
      <vt:lpstr>Slide 5</vt:lpstr>
      <vt:lpstr>Slide 6</vt:lpstr>
      <vt:lpstr>Slide 7</vt:lpstr>
      <vt:lpstr>Scattering Measurement Theory</vt:lpstr>
      <vt:lpstr>Slide 9</vt:lpstr>
      <vt:lpstr>Slide 10</vt:lpstr>
      <vt:lpstr>Volume Scattering Measurements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Emmanuel Boss</dc:creator>
  <cp:lastModifiedBy>Emmanuel Boss</cp:lastModifiedBy>
  <cp:revision>44</cp:revision>
  <dcterms:created xsi:type="dcterms:W3CDTF">2011-06-03T14:04:24Z</dcterms:created>
  <dcterms:modified xsi:type="dcterms:W3CDTF">2011-07-15T14:28:27Z</dcterms:modified>
</cp:coreProperties>
</file>