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wmf" ContentType="image/x-wmf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comments/comment4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5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3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78" r:id="rId10"/>
    <p:sldId id="291" r:id="rId11"/>
    <p:sldId id="264" r:id="rId12"/>
    <p:sldId id="265" r:id="rId13"/>
    <p:sldId id="266" r:id="rId14"/>
    <p:sldId id="279" r:id="rId15"/>
    <p:sldId id="280" r:id="rId16"/>
    <p:sldId id="281" r:id="rId17"/>
    <p:sldId id="267" r:id="rId18"/>
    <p:sldId id="282" r:id="rId19"/>
    <p:sldId id="292" r:id="rId20"/>
    <p:sldId id="268" r:id="rId21"/>
    <p:sldId id="269" r:id="rId22"/>
    <p:sldId id="270" r:id="rId23"/>
    <p:sldId id="271" r:id="rId24"/>
    <p:sldId id="272" r:id="rId25"/>
    <p:sldId id="273" r:id="rId26"/>
    <p:sldId id="283" r:id="rId27"/>
    <p:sldId id="284" r:id="rId28"/>
    <p:sldId id="274" r:id="rId29"/>
    <p:sldId id="288" r:id="rId30"/>
    <p:sldId id="285" r:id="rId31"/>
    <p:sldId id="287" r:id="rId32"/>
    <p:sldId id="289" r:id="rId33"/>
    <p:sldId id="290" r:id="rId34"/>
    <p:sldId id="293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nuel Boss" initials="EB" lastIdx="5" clrIdx="0"/>
  <p:cmAuthor id="1" name="Kenneth Voss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heme" Target="theme/theme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7-11T07:01:10.328" idx="1">
    <p:pos x="1862" y="2520"/>
    <p:text>scalar 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7-11T07:02:44.531" idx="2">
    <p:pos x="4197" y="3559"/>
    <p:text>as far as I know, their only utility of PAR is for biology. Short wave radiometers are band radiometers used to measure, in energy unit, a quantity applied physical processes such as heating.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7-11T07:03:21.718" idx="3">
    <p:pos x="2952" y="2355"/>
    <p:text>defining these will be great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7-11T07:04:15.781" idx="4">
    <p:pos x="1502" y="1646"/>
    <p:text>regardless</p:text>
  </p:cm>
  <p:cm authorId="0" dt="2011-07-11T07:04:46.640" idx="5">
    <p:pos x="1491" y="2798"/>
    <p:text>from Curt's book... They will all get Light and Water on CD.</p:tex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B7498-6EAE-6A4D-99ED-961ACFF1982F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B36EB-B35E-B941-B3F3-6553D428B4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2A04DF-4AA8-5F41-B2BC-24E5FD342DF4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24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27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28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29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30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31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32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33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34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35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6EDE1-086A-BF45-8B5F-6A4ACCE70EEE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1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80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9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5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4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2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1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8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3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2A6-2651-0142-A7EA-D60474725864}" type="datetimeFigureOut">
              <a:rPr lang="en-US" smtClean="0"/>
              <a:pPr/>
              <a:t>7/14/11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62801-2905-8C4A-8A36-163E042F9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4" Type="http://schemas.openxmlformats.org/officeDocument/2006/relationships/image" Target="../media/image2.jpeg"/><Relationship Id="rId5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6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eg"/><Relationship Id="rId5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4" Type="http://schemas.openxmlformats.org/officeDocument/2006/relationships/image" Target="../media/image2.jpeg"/><Relationship Id="rId10" Type="http://schemas.openxmlformats.org/officeDocument/2006/relationships/comments" Target="../comments/comment4.xml"/><Relationship Id="rId5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18.jpeg"/><Relationship Id="rId3" Type="http://schemas.openxmlformats.org/officeDocument/2006/relationships/notesSlide" Target="../notesSlides/notesSlide19.xml"/><Relationship Id="rId6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5" Type="http://schemas.openxmlformats.org/officeDocument/2006/relationships/oleObject" Target="../embeddings/oleObject5.bin"/><Relationship Id="rId7" Type="http://schemas.openxmlformats.org/officeDocument/2006/relationships/image" Target="../media/image2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6" Type="http://schemas.openxmlformats.org/officeDocument/2006/relationships/image" Target="../media/image19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eg"/><Relationship Id="rId5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eg"/><Relationship Id="rId5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jpeg"/><Relationship Id="rId5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jpeg"/><Relationship Id="rId5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Relationship Id="rId5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 descr="cover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ctrTitle"/>
          </p:nvPr>
        </p:nvSpPr>
        <p:spPr>
          <a:xfrm>
            <a:off x="2667000" y="1806575"/>
            <a:ext cx="5181600" cy="1470025"/>
          </a:xfrm>
        </p:spPr>
        <p:txBody>
          <a:bodyPr/>
          <a:lstStyle/>
          <a:p>
            <a:pPr algn="l" eaLnBrk="1" hangingPunct="1"/>
            <a:r>
              <a:rPr lang="en-US" sz="3000" dirty="0" smtClean="0">
                <a:solidFill>
                  <a:schemeClr val="bg1"/>
                </a:solidFill>
                <a:latin typeface="Helvetica" charset="0"/>
              </a:rPr>
              <a:t>Radiometric quantities and their measurement</a:t>
            </a:r>
            <a:endParaRPr lang="en-US" sz="30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4341" name="Subtitle 2"/>
          <p:cNvSpPr txBox="1">
            <a:spLocks/>
          </p:cNvSpPr>
          <p:nvPr/>
        </p:nvSpPr>
        <p:spPr bwMode="auto">
          <a:xfrm>
            <a:off x="2819400" y="6096000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Helvetica" charset="0"/>
              </a:rPr>
              <a:t>Ken Voss, Ocean Optics Class, Darling Center, Maine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800" dirty="0" smtClean="0">
                <a:solidFill>
                  <a:schemeClr val="bg1"/>
                </a:solidFill>
                <a:latin typeface="Helvetica" charset="0"/>
              </a:rPr>
              <a:t>Summer, 2011 </a:t>
            </a:r>
            <a:endParaRPr lang="en-US" sz="1800" dirty="0">
              <a:solidFill>
                <a:schemeClr val="bg1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7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64490"/>
            <a:ext cx="894453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 or other broadband (UVA, UVB, etc.)</a:t>
            </a:r>
          </a:p>
          <a:p>
            <a:endParaRPr lang="en-US" sz="2400" dirty="0"/>
          </a:p>
          <a:p>
            <a:r>
              <a:rPr lang="en-US" sz="2000" dirty="0" smtClean="0"/>
              <a:t>PAR: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1) </a:t>
            </a:r>
            <a:r>
              <a:rPr lang="en-US" sz="2000" dirty="0" smtClean="0"/>
              <a:t>photosynthetically</a:t>
            </a:r>
            <a:r>
              <a:rPr lang="en-US" sz="2000" dirty="0" smtClean="0"/>
              <a:t> available radiation, try to count photons in the range</a:t>
            </a:r>
          </a:p>
          <a:p>
            <a:r>
              <a:rPr lang="en-US" sz="2000" dirty="0" smtClean="0"/>
              <a:t>	from 400-700 nm, equal weight to each photon.</a:t>
            </a:r>
          </a:p>
          <a:p>
            <a:endParaRPr lang="en-US" sz="2000" dirty="0"/>
          </a:p>
          <a:p>
            <a:r>
              <a:rPr lang="en-US" sz="2000" dirty="0" smtClean="0"/>
              <a:t>	2) Silicon detector through photoelectric effect, should sort of do this: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Each photon generates one photo-electron (perfect quantum efficiency)</a:t>
            </a:r>
          </a:p>
          <a:p>
            <a:endParaRPr lang="en-US" sz="2000" dirty="0"/>
          </a:p>
          <a:p>
            <a:r>
              <a:rPr lang="en-US" sz="2000" dirty="0" smtClean="0"/>
              <a:t>	3) Problems due to scattering in detector, reabsorption of photo-electrons,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spectrally dependent reflection…break down this relationship  which then</a:t>
            </a:r>
          </a:p>
          <a:p>
            <a:r>
              <a:rPr lang="en-US" sz="2000" dirty="0" smtClean="0"/>
              <a:t>		causes calibration to be difficult (different colored sources).  Physically not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a “nice” measurement, but easy.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16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724479" y="581692"/>
            <a:ext cx="8040852" cy="360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Definition of plane Irradiance :  </a:t>
            </a:r>
          </a:p>
          <a:p>
            <a:pPr eaLnBrk="1" hangingPunct="1"/>
            <a:endParaRPr lang="en-US" sz="3000" dirty="0" smtClean="0">
              <a:latin typeface="Helvetica" charset="0"/>
            </a:endParaRP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r>
              <a:rPr lang="en-US" sz="3000" dirty="0" smtClean="0">
                <a:latin typeface="Helvetica" charset="0"/>
              </a:rPr>
              <a:t>Perfect detector would be a hole, with a detector right behind that collects all the light which passed through the hole:</a:t>
            </a:r>
          </a:p>
          <a:p>
            <a:pPr eaLnBrk="1" hangingPunct="1"/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353978"/>
              </p:ext>
            </p:extLst>
          </p:nvPr>
        </p:nvGraphicFramePr>
        <p:xfrm>
          <a:off x="1081433" y="1325186"/>
          <a:ext cx="67071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Equation" r:id="rId5" imgW="3859881" imgH="482278" progId="Equation.3">
                  <p:embed/>
                </p:oleObj>
              </mc:Choice>
              <mc:Fallback>
                <p:oleObj name="Equation" r:id="rId5" imgW="3859881" imgH="482278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433" y="1325186"/>
                        <a:ext cx="6707188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2634820" y="4834182"/>
            <a:ext cx="843220" cy="104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76774" y="4272008"/>
            <a:ext cx="582967" cy="458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09584" y="4011743"/>
            <a:ext cx="10411" cy="718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249018" y="4272008"/>
            <a:ext cx="510096" cy="458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99487" y="5094446"/>
            <a:ext cx="1145115" cy="145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499487" y="4917467"/>
            <a:ext cx="1145115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65097" y="4567155"/>
            <a:ext cx="1010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</a:t>
            </a:r>
          </a:p>
          <a:p>
            <a:r>
              <a:rPr lang="en-US" dirty="0" smtClean="0"/>
              <a:t>Filter</a:t>
            </a:r>
          </a:p>
          <a:p>
            <a:r>
              <a:rPr lang="en-US" dirty="0" smtClean="0"/>
              <a:t>Detector</a:t>
            </a:r>
          </a:p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531346" y="4730076"/>
            <a:ext cx="968141" cy="52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531346" y="4963186"/>
            <a:ext cx="864041" cy="54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875936" y="5240195"/>
            <a:ext cx="519451" cy="79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43648" y="3586332"/>
            <a:ext cx="476851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Problems:</a:t>
            </a:r>
          </a:p>
          <a:p>
            <a:r>
              <a:rPr lang="en-US" dirty="0" smtClean="0"/>
              <a:t>1) Filter, typically interference filter, has </a:t>
            </a:r>
          </a:p>
          <a:p>
            <a:r>
              <a:rPr lang="en-US" dirty="0" smtClean="0"/>
              <a:t>an angle dependence on spectral transmission</a:t>
            </a:r>
          </a:p>
          <a:p>
            <a:r>
              <a:rPr lang="en-US" dirty="0" smtClean="0"/>
              <a:t>2) Detectors also have angular dependence on </a:t>
            </a:r>
          </a:p>
          <a:p>
            <a:r>
              <a:rPr lang="en-US" dirty="0" smtClean="0"/>
              <a:t>their response</a:t>
            </a:r>
          </a:p>
          <a:p>
            <a:r>
              <a:rPr lang="en-US" dirty="0" smtClean="0"/>
              <a:t>3) Invariably need some sort of window in front </a:t>
            </a:r>
          </a:p>
          <a:p>
            <a:r>
              <a:rPr lang="en-US" dirty="0" smtClean="0"/>
              <a:t>of hole, which then has a reflection/transmission</a:t>
            </a:r>
          </a:p>
          <a:p>
            <a:r>
              <a:rPr lang="en-US" dirty="0" smtClean="0"/>
              <a:t>coefficient which varies with incident angle.</a:t>
            </a:r>
          </a:p>
          <a:p>
            <a:r>
              <a:rPr lang="en-US" dirty="0" smtClean="0"/>
              <a:t>Typically 2-3 decrease with increasing incidence</a:t>
            </a:r>
          </a:p>
          <a:p>
            <a:r>
              <a:rPr lang="en-US" dirty="0" smtClean="0"/>
              <a:t>angle.</a:t>
            </a:r>
            <a:endParaRPr lang="en-US" dirty="0"/>
          </a:p>
        </p:txBody>
      </p:sp>
      <p:graphicFrame>
        <p:nvGraphicFramePr>
          <p:cNvPr id="3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30173"/>
              </p:ext>
            </p:extLst>
          </p:nvPr>
        </p:nvGraphicFramePr>
        <p:xfrm>
          <a:off x="5910263" y="581692"/>
          <a:ext cx="29289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Equation" r:id="rId7" imgW="1510772" imgH="431570" progId="Equation.3">
                  <p:embed/>
                </p:oleObj>
              </mc:Choice>
              <mc:Fallback>
                <p:oleObj name="Equation" r:id="rId7" imgW="1510772" imgH="43157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263" y="581692"/>
                        <a:ext cx="29289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228600" y="685800"/>
            <a:ext cx="874493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Real Irradiance detectors try to enhance response to light at large incidence angles. Typical design shown below: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9192" y="3768647"/>
            <a:ext cx="1280446" cy="2394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40072" y="4008091"/>
            <a:ext cx="28211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61218" y="3768647"/>
            <a:ext cx="0" cy="239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40072" y="3768647"/>
            <a:ext cx="0" cy="239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anual Input 11"/>
          <p:cNvSpPr/>
          <p:nvPr/>
        </p:nvSpPr>
        <p:spPr>
          <a:xfrm>
            <a:off x="2404741" y="3768647"/>
            <a:ext cx="135331" cy="333140"/>
          </a:xfrm>
          <a:prstGeom prst="flowChartManualInpu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Manual Input 18"/>
          <p:cNvSpPr/>
          <p:nvPr/>
        </p:nvSpPr>
        <p:spPr>
          <a:xfrm flipH="1">
            <a:off x="5361218" y="3768647"/>
            <a:ext cx="118264" cy="333140"/>
          </a:xfrm>
          <a:prstGeom prst="flowChartManualInpu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rocess 12"/>
          <p:cNvSpPr/>
          <p:nvPr/>
        </p:nvSpPr>
        <p:spPr>
          <a:xfrm>
            <a:off x="2540072" y="4008091"/>
            <a:ext cx="2821146" cy="93696"/>
          </a:xfrm>
          <a:prstGeom prst="flowChartProces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rocess 13"/>
          <p:cNvSpPr/>
          <p:nvPr/>
        </p:nvSpPr>
        <p:spPr>
          <a:xfrm>
            <a:off x="3404113" y="4008091"/>
            <a:ext cx="1009783" cy="93696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83474" y="2845317"/>
            <a:ext cx="4260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Plastic Diffuser material, raised on edges</a:t>
            </a:r>
          </a:p>
          <a:p>
            <a:r>
              <a:rPr lang="en-US" dirty="0" smtClean="0"/>
              <a:t>to enhance area exposed to large incidence</a:t>
            </a:r>
          </a:p>
          <a:p>
            <a:r>
              <a:rPr lang="en-US" dirty="0" smtClean="0"/>
              <a:t>angles.</a:t>
            </a: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4559638" y="3306982"/>
            <a:ext cx="323836" cy="388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487394" y="4757656"/>
            <a:ext cx="926502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487394" y="5007511"/>
            <a:ext cx="926502" cy="2186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74149" y="4480209"/>
            <a:ext cx="438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Filter, back from diffuser, to reduce variation </a:t>
            </a:r>
            <a:endParaRPr lang="en-US" dirty="0"/>
          </a:p>
          <a:p>
            <a:r>
              <a:rPr lang="en-US" dirty="0" smtClean="0"/>
              <a:t>In angles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59638" y="5351062"/>
            <a:ext cx="101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cxnSp>
        <p:nvCxnSpPr>
          <p:cNvPr id="25" name="Straight Arrow Connector 24"/>
          <p:cNvCxnSpPr>
            <a:endCxn id="20" idx="3"/>
          </p:cNvCxnSpPr>
          <p:nvPr/>
        </p:nvCxnSpPr>
        <p:spPr>
          <a:xfrm flipH="1">
            <a:off x="4413896" y="4684782"/>
            <a:ext cx="343534" cy="95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413896" y="5153260"/>
            <a:ext cx="333124" cy="218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65308" y="4403695"/>
            <a:ext cx="59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</a:t>
            </a:r>
            <a:endParaRPr lang="en-US" dirty="0"/>
          </a:p>
        </p:txBody>
      </p:sp>
      <p:cxnSp>
        <p:nvCxnSpPr>
          <p:cNvPr id="18432" name="Straight Arrow Connector 18431"/>
          <p:cNvCxnSpPr>
            <a:stCxn id="30" idx="3"/>
          </p:cNvCxnSpPr>
          <p:nvPr/>
        </p:nvCxnSpPr>
        <p:spPr>
          <a:xfrm flipV="1">
            <a:off x="2760806" y="4237125"/>
            <a:ext cx="726588" cy="351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ages from cosine collector pape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 t="69648" r="5138" b="7242"/>
          <a:stretch/>
        </p:blipFill>
        <p:spPr>
          <a:xfrm>
            <a:off x="455911" y="825021"/>
            <a:ext cx="6068404" cy="4179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926" y="5340935"/>
            <a:ext cx="463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Zibordi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/>
              <a:t>Bulgarelli</a:t>
            </a:r>
            <a:r>
              <a:rPr lang="en-US" dirty="0" smtClean="0"/>
              <a:t>, AO, pg:5529-5538 (2007)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4982" y="705611"/>
            <a:ext cx="414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this is in air, not water, but is typical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ges from PURU_JGR_052411KJV_W_Fig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8612" r="20250" b="27978"/>
          <a:stretch/>
        </p:blipFill>
        <p:spPr>
          <a:xfrm>
            <a:off x="2995986" y="439929"/>
            <a:ext cx="4841341" cy="5986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680" y="1107267"/>
            <a:ext cx="140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Downwelling</a:t>
            </a:r>
            <a:endParaRPr lang="en-US" dirty="0" smtClean="0"/>
          </a:p>
          <a:p>
            <a:r>
              <a:rPr lang="en-US" dirty="0" smtClean="0"/>
              <a:t>Radiance </a:t>
            </a:r>
          </a:p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2901" y="1313523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81191" y="2648757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4197" y="388629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70336" y="537350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98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63455"/>
            <a:ext cx="381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Upwelling Radiance  distribution</a:t>
            </a:r>
            <a:endParaRPr lang="en-US" dirty="0"/>
          </a:p>
        </p:txBody>
      </p:sp>
      <p:pic>
        <p:nvPicPr>
          <p:cNvPr id="12" name="Picture 5" descr="highchl.pdf                                                    000478BFMacintosh HD                   BA80E318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5407" r="4700" b="3186"/>
          <a:stretch/>
        </p:blipFill>
        <p:spPr>
          <a:xfrm>
            <a:off x="4701023" y="1693466"/>
            <a:ext cx="4138177" cy="3556220"/>
          </a:xfrm>
          <a:prstGeom prst="rect">
            <a:avLst/>
          </a:prstGeom>
        </p:spPr>
      </p:pic>
      <p:pic>
        <p:nvPicPr>
          <p:cNvPr id="13" name="Picture 5" descr="&#10;lowchl.pdf                                                     000478BFMacintosh HD                   BA80E318: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37163" r="3929" b="4558"/>
          <a:stretch/>
        </p:blipFill>
        <p:spPr>
          <a:xfrm>
            <a:off x="0" y="1693467"/>
            <a:ext cx="4425297" cy="3556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6618" y="1204968"/>
            <a:ext cx="91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dirty="0" smtClean="0"/>
              <a:t>Chl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33088" y="1454645"/>
            <a:ext cx="96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dirty="0" smtClean="0"/>
              <a:t>Chl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95688" y="5601469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Error due to cosine collector much more significant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313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1301" y="955289"/>
            <a:ext cx="7236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Should mention one more factor: Immersion coefficient, 30-40% correction.</a:t>
            </a:r>
          </a:p>
          <a:p>
            <a:endParaRPr lang="en-US" dirty="0"/>
          </a:p>
          <a:p>
            <a:r>
              <a:rPr lang="en-US" dirty="0" smtClean="0"/>
              <a:t>Cosine collector efficiency different when operating in air or water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22604" y="2214534"/>
            <a:ext cx="586171" cy="15414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808775" y="1878012"/>
            <a:ext cx="0" cy="23832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60746" y="2756827"/>
            <a:ext cx="266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(in air, hopefully)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11153" y="2605334"/>
            <a:ext cx="1746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medium</a:t>
            </a:r>
          </a:p>
          <a:p>
            <a:r>
              <a:rPr lang="en-US" dirty="0" smtClean="0"/>
              <a:t>Air or water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75912" y="2605334"/>
            <a:ext cx="8466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918664" y="3082979"/>
            <a:ext cx="4559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1301" y="4429069"/>
            <a:ext cx="853915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drew normal incidence, really all over the place.  When in air, larger index of </a:t>
            </a:r>
          </a:p>
          <a:p>
            <a:r>
              <a:rPr lang="en-US" dirty="0" smtClean="0"/>
              <a:t>refraction difference between medium and plastic, harder for light to escape.  In water</a:t>
            </a:r>
          </a:p>
          <a:p>
            <a:r>
              <a:rPr lang="en-US" dirty="0" smtClean="0"/>
              <a:t>more light, after being diffused in detector, can escape….so collection efficiency is less.</a:t>
            </a:r>
          </a:p>
          <a:p>
            <a:r>
              <a:rPr lang="en-US" dirty="0" smtClean="0"/>
              <a:t>Immersion factor corrects for this.  Is spectrally dependent, and collector </a:t>
            </a:r>
          </a:p>
          <a:p>
            <a:r>
              <a:rPr lang="en-US" dirty="0" smtClean="0"/>
              <a:t>design dependent (including plastic), so must be measured.  Paper by Hooker and </a:t>
            </a:r>
            <a:r>
              <a:rPr lang="en-US" dirty="0" smtClean="0"/>
              <a:t>Zibordi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2005.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03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28" descr="C:\My Documents\Document Folder\Research Programs\Hycode\EN358NPRHC89B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 r="48839" b="52425"/>
          <a:stretch/>
        </p:blipFill>
        <p:spPr bwMode="auto">
          <a:xfrm>
            <a:off x="152399" y="457199"/>
            <a:ext cx="8037285" cy="523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8774" y="5796869"/>
            <a:ext cx="526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water station (Data from Marlon Lewis, </a:t>
            </a:r>
            <a:r>
              <a:rPr lang="en-US" dirty="0" smtClean="0"/>
              <a:t>Satlantic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8774" y="5796869"/>
            <a:ext cx="542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water station (Data from Marlon Lewis, </a:t>
            </a:r>
            <a:r>
              <a:rPr lang="en-US" dirty="0" smtClean="0"/>
              <a:t>Satlantic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4" descr="C:\My Documents\Document Folder\Research Programs\Hycode\EN358NPRHC11D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r="48887" b="51154"/>
          <a:stretch/>
        </p:blipFill>
        <p:spPr bwMode="auto">
          <a:xfrm>
            <a:off x="304800" y="673043"/>
            <a:ext cx="7727917" cy="506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31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6952" y="933578"/>
            <a:ext cx="7840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Greatly simplified, but to calibrate this sensor…set up in lab with known source of</a:t>
            </a:r>
          </a:p>
          <a:p>
            <a:r>
              <a:rPr lang="en-US" dirty="0"/>
              <a:t>i</a:t>
            </a:r>
            <a:r>
              <a:rPr lang="en-US" dirty="0" smtClean="0"/>
              <a:t>rradiance:</a:t>
            </a:r>
          </a:p>
          <a:p>
            <a:r>
              <a:rPr lang="en-US" dirty="0" smtClean="0"/>
              <a:t>	</a:t>
            </a:r>
            <a:endParaRPr lang="en-US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181860" y="3419501"/>
            <a:ext cx="227955" cy="2713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46917" y="3213246"/>
            <a:ext cx="1128922" cy="770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09815" y="2431645"/>
            <a:ext cx="792417" cy="857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40075" y="3604046"/>
            <a:ext cx="10312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40075" y="3908002"/>
            <a:ext cx="846692" cy="58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12120" y="4982702"/>
            <a:ext cx="3234797" cy="434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9502" y="2008278"/>
            <a:ext cx="1711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</a:t>
            </a:r>
          </a:p>
          <a:p>
            <a:r>
              <a:rPr lang="en-US" dirty="0" smtClean="0"/>
              <a:t>Source, typically</a:t>
            </a:r>
          </a:p>
          <a:p>
            <a:r>
              <a:rPr lang="en-US" dirty="0" smtClean="0"/>
              <a:t>NIST lamp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37102" y="5482058"/>
            <a:ext cx="386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Specified distance (typically 50 100 cm)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55467" y="268132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60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Introduction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228600" y="685800"/>
            <a:ext cx="84534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Helvetica" charset="0"/>
              </a:rPr>
              <a:t>While the radiance is the fundamental property, for measurements, an irradiance detector is more fundamental, so I will build from irradiance to radiance.</a:t>
            </a:r>
            <a:endParaRPr lang="en-US" dirty="0">
              <a:latin typeface="Helvetica" charset="0"/>
            </a:endParaRP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228600" y="1801933"/>
            <a:ext cx="7086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77933C"/>
                </a:solidFill>
                <a:latin typeface="Helvetica" charset="0"/>
              </a:rPr>
              <a:t>Outline</a:t>
            </a:r>
            <a:endParaRPr lang="en-US" sz="2000" b="1" dirty="0">
              <a:solidFill>
                <a:srgbClr val="77933C"/>
              </a:solidFill>
              <a:latin typeface="Helvetica" charset="0"/>
            </a:endParaRPr>
          </a:p>
        </p:txBody>
      </p:sp>
      <p:sp>
        <p:nvSpPr>
          <p:cNvPr id="18438" name="Title 1"/>
          <p:cNvSpPr txBox="1">
            <a:spLocks/>
          </p:cNvSpPr>
          <p:nvPr/>
        </p:nvSpPr>
        <p:spPr bwMode="auto">
          <a:xfrm>
            <a:off x="990600" y="2514599"/>
            <a:ext cx="6553200" cy="29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AutoNum type="arabicParenR"/>
            </a:pPr>
            <a:r>
              <a:rPr lang="en-US" sz="3200" dirty="0" smtClean="0">
                <a:latin typeface="Helvetica" charset="0"/>
              </a:rPr>
              <a:t>Spectral resolution of Detectors</a:t>
            </a:r>
            <a:endParaRPr lang="en-US" sz="3200" dirty="0" smtClean="0">
              <a:latin typeface="Helvetica" charset="0"/>
            </a:endParaRPr>
          </a:p>
          <a:p>
            <a:pPr eaLnBrk="1" hangingPunct="1">
              <a:buAutoNum type="arabicParenR"/>
            </a:pPr>
            <a:r>
              <a:rPr lang="en-US" sz="3200" dirty="0" smtClean="0">
                <a:latin typeface="Helvetica" charset="0"/>
              </a:rPr>
              <a:t>Plane irradiance measurements</a:t>
            </a:r>
          </a:p>
          <a:p>
            <a:pPr eaLnBrk="1" hangingPunct="1">
              <a:buAutoNum type="arabicParenR"/>
            </a:pPr>
            <a:r>
              <a:rPr lang="en-US" sz="3200" dirty="0" smtClean="0">
                <a:latin typeface="Helvetica" charset="0"/>
              </a:rPr>
              <a:t>Scalar </a:t>
            </a:r>
            <a:r>
              <a:rPr lang="en-US" sz="3200" dirty="0" smtClean="0">
                <a:latin typeface="Helvetica" charset="0"/>
              </a:rPr>
              <a:t>irradiance measurements</a:t>
            </a:r>
          </a:p>
          <a:p>
            <a:pPr eaLnBrk="1" hangingPunct="1">
              <a:buAutoNum type="arabicParenR"/>
            </a:pPr>
            <a:r>
              <a:rPr lang="en-US" sz="3200" dirty="0" smtClean="0">
                <a:latin typeface="Helvetica" charset="0"/>
              </a:rPr>
              <a:t>Radiance </a:t>
            </a:r>
            <a:r>
              <a:rPr lang="en-US" sz="3200" dirty="0" smtClean="0">
                <a:latin typeface="Helvetica" charset="0"/>
              </a:rPr>
              <a:t>and Radiance Distribution measurements</a:t>
            </a: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787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Scalar </a:t>
            </a:r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304800" y="511126"/>
            <a:ext cx="8356430" cy="523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Definition of Scalar Irradiance:</a:t>
            </a: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endParaRPr lang="en-US" sz="3000" dirty="0" smtClean="0">
              <a:latin typeface="Helvetica" charset="0"/>
            </a:endParaRPr>
          </a:p>
          <a:p>
            <a:pPr eaLnBrk="1" hangingPunct="1"/>
            <a:r>
              <a:rPr lang="en-US" sz="3000" dirty="0" smtClean="0">
                <a:latin typeface="Helvetica" charset="0"/>
              </a:rPr>
              <a:t>Want to collect all light coming to a single point, </a:t>
            </a:r>
            <a:r>
              <a:rPr lang="en-US" sz="3000" dirty="0" smtClean="0">
                <a:latin typeface="Helvetica" charset="0"/>
              </a:rPr>
              <a:t>regardless </a:t>
            </a:r>
            <a:r>
              <a:rPr lang="en-US" sz="3000" dirty="0" smtClean="0">
                <a:latin typeface="Helvetica" charset="0"/>
              </a:rPr>
              <a:t>of angle.  Perfect collector would be as shown earlier, with the limit of the radius going to zero:</a:t>
            </a: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r>
              <a:rPr lang="en-US" sz="1800" dirty="0" smtClean="0">
                <a:latin typeface="Helvetica" charset="0"/>
              </a:rPr>
              <a:t>(from </a:t>
            </a:r>
            <a:r>
              <a:rPr lang="en-US" sz="1800" dirty="0" smtClean="0">
                <a:latin typeface="Helvetica" charset="0"/>
              </a:rPr>
              <a:t>Curt’s </a:t>
            </a:r>
            <a:endParaRPr lang="en-US" sz="1800" dirty="0" smtClean="0">
              <a:latin typeface="Helvetica" charset="0"/>
            </a:endParaRPr>
          </a:p>
          <a:p>
            <a:pPr eaLnBrk="1" hangingPunct="1"/>
            <a:r>
              <a:rPr lang="en-US" sz="1800" dirty="0" smtClean="0">
                <a:latin typeface="Helvetica" charset="0"/>
              </a:rPr>
              <a:t>Book)</a:t>
            </a:r>
            <a:endParaRPr lang="en-US" sz="1800" dirty="0" smtClean="0">
              <a:latin typeface="Helvetica" charset="0"/>
            </a:endParaRPr>
          </a:p>
          <a:p>
            <a:pPr eaLnBrk="1" hangingPunct="1"/>
            <a:r>
              <a:rPr lang="en-US" sz="3000" dirty="0" smtClean="0">
                <a:latin typeface="Helvetica" charset="0"/>
              </a:rPr>
              <a:t> 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977725"/>
              </p:ext>
            </p:extLst>
          </p:nvPr>
        </p:nvGraphicFramePr>
        <p:xfrm>
          <a:off x="5559011" y="727587"/>
          <a:ext cx="30051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3" name="Equation" r:id="rId5" imgW="1549354" imgH="431570" progId="Equation.3">
                  <p:embed/>
                </p:oleObj>
              </mc:Choice>
              <mc:Fallback>
                <p:oleObj name="Equation" r:id="rId5" imgW="1549354" imgH="43157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011" y="727587"/>
                        <a:ext cx="30051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927140"/>
              </p:ext>
            </p:extLst>
          </p:nvPr>
        </p:nvGraphicFramePr>
        <p:xfrm>
          <a:off x="582967" y="1336753"/>
          <a:ext cx="63246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4" name="Equation" r:id="rId7" imgW="3186896" imgH="482278" progId="Equation.3">
                  <p:embed/>
                </p:oleObj>
              </mc:Choice>
              <mc:Fallback>
                <p:oleObj name="Equation" r:id="rId7" imgW="3186896" imgH="482278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67" y="1336753"/>
                        <a:ext cx="6324600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Mob_Eo_senso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9268" y="3569110"/>
            <a:ext cx="3977571" cy="269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Scalar 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304800" y="769086"/>
            <a:ext cx="8077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Problems:</a:t>
            </a:r>
          </a:p>
          <a:p>
            <a:pPr eaLnBrk="1" hangingPunct="1"/>
            <a:endParaRPr lang="en-US" sz="3000" dirty="0" smtClean="0">
              <a:latin typeface="Helvetica" charset="0"/>
            </a:endParaRP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ob_Eo_sens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4250" y="2299014"/>
            <a:ext cx="3977571" cy="269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1373622"/>
            <a:ext cx="5465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Would like </a:t>
            </a:r>
            <a:r>
              <a:rPr lang="en-US" dirty="0" smtClean="0"/>
              <a:t>shield </a:t>
            </a:r>
            <a:r>
              <a:rPr lang="en-US" dirty="0" smtClean="0"/>
              <a:t>below the ball to be zero (to measure total), or infinity, to measure </a:t>
            </a:r>
            <a:r>
              <a:rPr lang="en-US" dirty="0" smtClean="0"/>
              <a:t>E</a:t>
            </a:r>
            <a:r>
              <a:rPr lang="en-US" baseline="-25000" dirty="0" smtClean="0"/>
              <a:t>od</a:t>
            </a:r>
            <a:r>
              <a:rPr lang="en-US" dirty="0" smtClean="0"/>
              <a:t>.  If </a:t>
            </a:r>
            <a:r>
              <a:rPr lang="en-US" dirty="0" smtClean="0"/>
              <a:t>you want </a:t>
            </a:r>
            <a:r>
              <a:rPr lang="en-US" dirty="0" smtClean="0"/>
              <a:t>total then how to handle horizon from a combination of </a:t>
            </a:r>
            <a:r>
              <a:rPr lang="en-US" dirty="0" smtClean="0"/>
              <a:t>E</a:t>
            </a:r>
            <a:r>
              <a:rPr lang="en-US" baseline="-25000" dirty="0" smtClean="0"/>
              <a:t>od</a:t>
            </a:r>
            <a:r>
              <a:rPr lang="en-US" dirty="0" smtClean="0"/>
              <a:t> and </a:t>
            </a:r>
            <a:r>
              <a:rPr lang="en-US" dirty="0" smtClean="0"/>
              <a:t>E</a:t>
            </a:r>
            <a:r>
              <a:rPr lang="en-US" baseline="-25000" dirty="0" smtClean="0"/>
              <a:t>ou</a:t>
            </a:r>
            <a:r>
              <a:rPr lang="en-US" dirty="0" smtClean="0"/>
              <a:t> in this </a:t>
            </a:r>
            <a:r>
              <a:rPr lang="en-US" dirty="0" smtClean="0"/>
              <a:t>case?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085641" y="3997680"/>
            <a:ext cx="777145" cy="219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Scalar irradiance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195589"/>
              </p:ext>
            </p:extLst>
          </p:nvPr>
        </p:nvGraphicFramePr>
        <p:xfrm>
          <a:off x="1524000" y="1397000"/>
          <a:ext cx="6095999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d</a:t>
                      </a:r>
                      <a:r>
                        <a:rPr lang="en-US" dirty="0" smtClean="0"/>
                        <a:t>(z)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od</a:t>
                      </a:r>
                      <a:r>
                        <a:rPr lang="en-US" dirty="0" smtClean="0"/>
                        <a:t>(z)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u</a:t>
                      </a:r>
                      <a:r>
                        <a:rPr lang="en-US" dirty="0" smtClean="0"/>
                        <a:t>(z)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ou</a:t>
                      </a:r>
                      <a:r>
                        <a:rPr lang="en-US" dirty="0" smtClean="0"/>
                        <a:t>(z)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</a:t>
                      </a:r>
                      <a:r>
                        <a:rPr lang="en-US" baseline="-25000" dirty="0" smtClean="0"/>
                        <a:t>d</a:t>
                      </a:r>
                      <a:r>
                        <a:rPr lang="en-US" dirty="0" smtClean="0"/>
                        <a:t>(z)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</a:t>
                      </a:r>
                      <a:r>
                        <a:rPr lang="en-US" baseline="-25000" dirty="0" smtClean="0"/>
                        <a:t>u</a:t>
                      </a:r>
                      <a:r>
                        <a:rPr lang="en-US" dirty="0" smtClean="0"/>
                        <a:t>(z)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20.0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24.8m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29.9m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44.8m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0.0658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58514" y="4125113"/>
            <a:ext cx="40190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d</a:t>
            </a:r>
            <a:r>
              <a:rPr lang="en-US" dirty="0" smtClean="0"/>
              <a:t>, </a:t>
            </a:r>
            <a:r>
              <a:rPr lang="en-US" dirty="0" smtClean="0"/>
              <a:t>E</a:t>
            </a:r>
            <a:r>
              <a:rPr lang="en-US" baseline="-25000" dirty="0" smtClean="0"/>
              <a:t>od</a:t>
            </a:r>
            <a:r>
              <a:rPr lang="en-US" dirty="0" smtClean="0"/>
              <a:t>, </a:t>
            </a:r>
            <a:r>
              <a:rPr lang="en-US" dirty="0" smtClean="0"/>
              <a:t>E</a:t>
            </a:r>
            <a:r>
              <a:rPr lang="en-US" baseline="-25000" dirty="0" smtClean="0"/>
              <a:t>u</a:t>
            </a:r>
            <a:r>
              <a:rPr lang="en-US" dirty="0" smtClean="0"/>
              <a:t>, </a:t>
            </a:r>
            <a:r>
              <a:rPr lang="en-US" dirty="0" smtClean="0"/>
              <a:t>E</a:t>
            </a:r>
            <a:r>
              <a:rPr lang="en-US" baseline="-25000" dirty="0" smtClean="0"/>
              <a:t>ou</a:t>
            </a:r>
            <a:r>
              <a:rPr lang="en-US" dirty="0" smtClean="0"/>
              <a:t> all in units of </a:t>
            </a:r>
            <a:r>
              <a:rPr lang="en-US" dirty="0" smtClean="0"/>
              <a:t>μW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nm</a:t>
            </a:r>
            <a:r>
              <a:rPr lang="en-US" baseline="30000" dirty="0" smtClean="0"/>
              <a:t>-1</a:t>
            </a:r>
            <a:endParaRPr lang="en-US" dirty="0" smtClean="0"/>
          </a:p>
          <a:p>
            <a:endParaRPr lang="en-US" baseline="30000" dirty="0"/>
          </a:p>
          <a:p>
            <a:r>
              <a:rPr lang="en-US" dirty="0" smtClean="0"/>
              <a:t>upwelling measurements at 505 nm</a:t>
            </a:r>
          </a:p>
          <a:p>
            <a:r>
              <a:rPr lang="en-US" dirty="0" smtClean="0"/>
              <a:t>Downwelling</a:t>
            </a:r>
            <a:r>
              <a:rPr lang="en-US" dirty="0" smtClean="0"/>
              <a:t> measurements at 503 nm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2268" y="749034"/>
            <a:ext cx="111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E</a:t>
            </a:r>
            <a:r>
              <a:rPr lang="en-US" baseline="-25000" dirty="0" smtClean="0"/>
              <a:t>d</a:t>
            </a:r>
            <a:r>
              <a:rPr lang="en-US" dirty="0" smtClean="0"/>
              <a:t> / </a:t>
            </a:r>
            <a:r>
              <a:rPr lang="en-US" dirty="0" smtClean="0"/>
              <a:t>E</a:t>
            </a:r>
            <a:r>
              <a:rPr lang="en-US" baseline="-25000" dirty="0" smtClean="0"/>
              <a:t>o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18736" y="5243965"/>
            <a:ext cx="712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cosine of </a:t>
            </a:r>
            <a:r>
              <a:rPr lang="en-US" dirty="0" smtClean="0"/>
              <a:t>downwelling</a:t>
            </a:r>
            <a:r>
              <a:rPr lang="en-US" dirty="0" smtClean="0"/>
              <a:t> points to 44 </a:t>
            </a:r>
            <a:r>
              <a:rPr lang="en-US" dirty="0" smtClean="0"/>
              <a:t>deg</a:t>
            </a:r>
            <a:r>
              <a:rPr lang="en-US" dirty="0" smtClean="0"/>
              <a:t>, while upwelling is 67 </a:t>
            </a:r>
            <a:r>
              <a:rPr lang="en-US" dirty="0" smtClean="0"/>
              <a:t>deg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505867" y="769083"/>
            <a:ext cx="6096000" cy="495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Definition of Radiance:  </a:t>
            </a: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endParaRPr lang="en-US" sz="3000" dirty="0" smtClean="0">
              <a:latin typeface="Helvetica" charset="0"/>
            </a:endParaRPr>
          </a:p>
          <a:p>
            <a:pPr eaLnBrk="1" hangingPunct="1"/>
            <a:r>
              <a:rPr lang="en-US" sz="3000" dirty="0" smtClean="0">
                <a:latin typeface="Helvetica" charset="0"/>
              </a:rPr>
              <a:t>As shown earlier, basic concept for radiometer is a </a:t>
            </a:r>
            <a:r>
              <a:rPr lang="en-US" sz="3000" dirty="0" smtClean="0">
                <a:latin typeface="Helvetica" charset="0"/>
              </a:rPr>
              <a:t>Gershun</a:t>
            </a:r>
            <a:r>
              <a:rPr lang="en-US" sz="3000" dirty="0" smtClean="0">
                <a:latin typeface="Helvetica" charset="0"/>
              </a:rPr>
              <a:t> tube:</a:t>
            </a: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endParaRPr lang="en-US" sz="3000" dirty="0" smtClean="0">
              <a:latin typeface="Helvetica" charset="0"/>
            </a:endParaRPr>
          </a:p>
          <a:p>
            <a:pPr eaLnBrk="1" hangingPunct="1"/>
            <a:endParaRPr lang="en-US" sz="3000" dirty="0" smtClean="0">
              <a:latin typeface="Helvetica" charset="0"/>
            </a:endParaRP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endParaRPr lang="en-US" sz="3000" dirty="0" smtClean="0">
              <a:latin typeface="Helvetica" charset="0"/>
            </a:endParaRPr>
          </a:p>
          <a:p>
            <a:pPr eaLnBrk="1" hangingPunct="1"/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340273"/>
              </p:ext>
            </p:extLst>
          </p:nvPr>
        </p:nvGraphicFramePr>
        <p:xfrm>
          <a:off x="601250" y="1237274"/>
          <a:ext cx="6400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Equation" r:id="rId5" imgW="3301541" imgH="431570" progId="Equation.3">
                  <p:embed/>
                </p:oleObj>
              </mc:Choice>
              <mc:Fallback>
                <p:oleObj name="Equation" r:id="rId5" imgW="3301541" imgH="43157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50" y="1237274"/>
                        <a:ext cx="64008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 descr="Mob_L_sens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67351" y="3010261"/>
            <a:ext cx="563880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304800" y="706621"/>
            <a:ext cx="8077200" cy="473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Most often </a:t>
            </a:r>
            <a:r>
              <a:rPr lang="en-US" sz="3000" dirty="0" smtClean="0">
                <a:latin typeface="Helvetica" charset="0"/>
              </a:rPr>
              <a:t>Radiance measured with some sort of </a:t>
            </a:r>
            <a:r>
              <a:rPr lang="en-US" sz="3000" dirty="0" smtClean="0">
                <a:latin typeface="Helvetica" charset="0"/>
              </a:rPr>
              <a:t>Gershun</a:t>
            </a:r>
            <a:r>
              <a:rPr lang="en-US" sz="3000" dirty="0" smtClean="0">
                <a:latin typeface="Helvetica" charset="0"/>
              </a:rPr>
              <a:t> tube device in a single direction (typically upwelling nadir).</a:t>
            </a:r>
          </a:p>
          <a:p>
            <a:pPr eaLnBrk="1" hangingPunct="1"/>
            <a:endParaRPr lang="en-US" sz="3000" dirty="0">
              <a:latin typeface="Helvetica" charset="0"/>
            </a:endParaRPr>
          </a:p>
          <a:p>
            <a:pPr eaLnBrk="1" hangingPunct="1"/>
            <a:r>
              <a:rPr lang="en-US" sz="3000" dirty="0" smtClean="0">
                <a:latin typeface="Helvetica" charset="0"/>
              </a:rPr>
              <a:t>But to use radiance in all the other equations, need radiance distribution.  Either measure many individual directions (such as Tyler, </a:t>
            </a:r>
            <a:r>
              <a:rPr lang="en-US" sz="3000" dirty="0" smtClean="0">
                <a:latin typeface="Helvetica" charset="0"/>
              </a:rPr>
              <a:t>1960) </a:t>
            </a:r>
            <a:r>
              <a:rPr lang="en-US" sz="3000" dirty="0" smtClean="0">
                <a:latin typeface="Helvetica" charset="0"/>
              </a:rPr>
              <a:t>or </a:t>
            </a:r>
            <a:r>
              <a:rPr lang="en-US" sz="3000" dirty="0" smtClean="0">
                <a:latin typeface="Helvetica" charset="0"/>
              </a:rPr>
              <a:t>many </a:t>
            </a:r>
            <a:r>
              <a:rPr lang="en-US" sz="3000" dirty="0" smtClean="0">
                <a:latin typeface="Helvetica" charset="0"/>
              </a:rPr>
              <a:t>directions at once with a camera and lens of some sort (Fisheye, Smith et al. </a:t>
            </a:r>
            <a:r>
              <a:rPr lang="en-US" sz="3000" dirty="0" smtClean="0">
                <a:latin typeface="Helvetica" charset="0"/>
              </a:rPr>
              <a:t>1970)</a:t>
            </a:r>
            <a:r>
              <a:rPr lang="en-US" sz="3000" dirty="0" smtClean="0">
                <a:latin typeface="Helvetica" charset="0"/>
              </a:rPr>
              <a:t>.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304800" y="684499"/>
            <a:ext cx="6096000" cy="63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Example </a:t>
            </a:r>
            <a:r>
              <a:rPr lang="en-US" sz="3000" dirty="0" smtClean="0">
                <a:latin typeface="Helvetica" charset="0"/>
              </a:rPr>
              <a:t>instruments, Tyler :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_12_radphoto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670"/>
            <a:ext cx="4172334" cy="3038598"/>
          </a:xfrm>
          <a:prstGeom prst="rect">
            <a:avLst/>
          </a:prstGeom>
        </p:spPr>
      </p:pic>
      <p:pic>
        <p:nvPicPr>
          <p:cNvPr id="6" name="Picture 5" descr="ph_10_tank_radPhoto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59" y="1475146"/>
            <a:ext cx="4892481" cy="3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h_11_LPO_radphoto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22" y="764573"/>
            <a:ext cx="6482161" cy="50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68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2417" y="825023"/>
            <a:ext cx="347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modern instrument, </a:t>
            </a:r>
            <a:r>
              <a:rPr lang="en-US" dirty="0" smtClean="0"/>
              <a:t>NuRADS</a:t>
            </a:r>
            <a:endParaRPr lang="en-US" dirty="0"/>
          </a:p>
        </p:txBody>
      </p:sp>
      <p:pic>
        <p:nvPicPr>
          <p:cNvPr id="4" name="Picture 3" descr="NuRad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r="17418"/>
          <a:stretch/>
        </p:blipFill>
        <p:spPr>
          <a:xfrm>
            <a:off x="5156136" y="1597989"/>
            <a:ext cx="3451898" cy="2628900"/>
          </a:xfrm>
          <a:prstGeom prst="rect">
            <a:avLst/>
          </a:prstGeom>
        </p:spPr>
      </p:pic>
      <p:pic>
        <p:nvPicPr>
          <p:cNvPr id="6" name="Picture 5" descr="NuradsInCool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7" y="1597989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47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My Documents\Document Folder\Research Programs\Hycode\HySpec12001216014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r="48330" b="47642"/>
          <a:stretch/>
        </p:blipFill>
        <p:spPr bwMode="auto">
          <a:xfrm>
            <a:off x="0" y="1574055"/>
            <a:ext cx="4584414" cy="32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My Documents\Document Folder\Research Programs\Hycode\HySpec12001205001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r="48139" b="47642"/>
          <a:stretch/>
        </p:blipFill>
        <p:spPr bwMode="auto">
          <a:xfrm>
            <a:off x="4542605" y="1574055"/>
            <a:ext cx="4601395" cy="32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186" y="651091"/>
            <a:ext cx="245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Nadir Radiance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7287" y="1313523"/>
            <a:ext cx="190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water station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4946" y="1270101"/>
            <a:ext cx="206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water station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3532" y="5395213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Marlon Lewis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3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 Distribution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ges from PURU_JGR_052411KJV_W_Fig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8612" r="20250" b="27978"/>
          <a:stretch/>
        </p:blipFill>
        <p:spPr>
          <a:xfrm>
            <a:off x="2995986" y="439929"/>
            <a:ext cx="4841341" cy="5986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680" y="1107267"/>
            <a:ext cx="1403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Downwelling</a:t>
            </a:r>
            <a:endParaRPr lang="en-US" dirty="0" smtClean="0"/>
          </a:p>
          <a:p>
            <a:r>
              <a:rPr lang="en-US" dirty="0" smtClean="0"/>
              <a:t>Radiance </a:t>
            </a:r>
          </a:p>
          <a:p>
            <a:r>
              <a:rPr lang="en-US" dirty="0" smtClean="0"/>
              <a:t>Distribution</a:t>
            </a:r>
          </a:p>
          <a:p>
            <a:r>
              <a:rPr lang="en-US" dirty="0" smtClean="0"/>
              <a:t>(520 nm)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2901" y="1313523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81191" y="2648757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4197" y="388629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70336" y="537350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3680" y="2724746"/>
            <a:ext cx="229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Santa Barbara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5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766120" y="258965"/>
            <a:ext cx="791592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Two (maybe three) classes of detectors/</a:t>
            </a:r>
            <a:r>
              <a:rPr lang="en-US" sz="3000" dirty="0" smtClean="0">
                <a:latin typeface="Helvetica" charset="0"/>
              </a:rPr>
              <a:t>instruments if defined </a:t>
            </a:r>
            <a:r>
              <a:rPr lang="en-US" sz="3000" dirty="0" smtClean="0">
                <a:latin typeface="Helvetica" charset="0"/>
              </a:rPr>
              <a:t>by spectral resolution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1967" y="2197238"/>
            <a:ext cx="91859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1) Multi-channel instruments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2</a:t>
            </a:r>
            <a:r>
              <a:rPr lang="en-US" sz="2400" dirty="0" smtClean="0"/>
              <a:t>) </a:t>
            </a:r>
            <a:r>
              <a:rPr lang="en-US" sz="2400" dirty="0" smtClean="0"/>
              <a:t>Hyperspectral</a:t>
            </a:r>
            <a:r>
              <a:rPr lang="en-US" sz="2400" dirty="0" smtClean="0"/>
              <a:t> instruments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3) PAR (or other broadband for example UV-A) sensor</a:t>
            </a:r>
          </a:p>
          <a:p>
            <a:pPr lvl="1"/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48787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 Distribution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50297"/>
          <a:stretch/>
        </p:blipFill>
        <p:spPr>
          <a:xfrm>
            <a:off x="1473393" y="901010"/>
            <a:ext cx="7365807" cy="4483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056" y="1791167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9331" y="4081691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04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 Distribution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903" y="629622"/>
            <a:ext cx="5416479" cy="5766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506" y="1639190"/>
            <a:ext cx="201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Clear water, Hawaii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640" y="1183256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22975" y="2648757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6395" y="3929713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8365" y="5590613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2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 Distribution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exampleRAD.pdf                                                 00046B85Macintosh HD                   BA80E31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533400"/>
            <a:ext cx="430053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68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63455"/>
            <a:ext cx="381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Upwelling Radiance  distribution</a:t>
            </a:r>
            <a:endParaRPr lang="en-US" dirty="0"/>
          </a:p>
        </p:txBody>
      </p:sp>
      <p:pic>
        <p:nvPicPr>
          <p:cNvPr id="12" name="Picture 5" descr="highchl.pdf                                                    000478BFMacintosh HD                   BA80E318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5407" r="4700" b="3186"/>
          <a:stretch/>
        </p:blipFill>
        <p:spPr>
          <a:xfrm>
            <a:off x="4701023" y="1693466"/>
            <a:ext cx="4138177" cy="3556220"/>
          </a:xfrm>
          <a:prstGeom prst="rect">
            <a:avLst/>
          </a:prstGeom>
        </p:spPr>
      </p:pic>
      <p:pic>
        <p:nvPicPr>
          <p:cNvPr id="13" name="Picture 5" descr="&#10;lowchl.pdf                                                     000478BFMacintosh HD                   BA80E318: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37163" r="3929" b="4558"/>
          <a:stretch/>
        </p:blipFill>
        <p:spPr>
          <a:xfrm>
            <a:off x="0" y="1693467"/>
            <a:ext cx="4425297" cy="3556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6618" y="1204968"/>
            <a:ext cx="91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dirty="0" smtClean="0"/>
              <a:t>Chl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33088" y="1454645"/>
            <a:ext cx="96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dirty="0" smtClean="0"/>
              <a:t>Chl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99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Radiance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8402" y="1107267"/>
            <a:ext cx="7868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Calibration: Look at a source of known Radiance</a:t>
            </a:r>
          </a:p>
          <a:p>
            <a:endParaRPr lang="en-US" dirty="0"/>
          </a:p>
          <a:p>
            <a:r>
              <a:rPr lang="en-US" dirty="0" smtClean="0"/>
              <a:t>Either bounce light from a lamp off of a plaque, or look into an integrating sphere.</a:t>
            </a:r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97026" y="3853724"/>
            <a:ext cx="401636" cy="4450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85800" y="3658324"/>
            <a:ext cx="97695" cy="1031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9627369">
            <a:off x="499331" y="5015269"/>
            <a:ext cx="716432" cy="3473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6766" y="3245812"/>
            <a:ext cx="65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6469" y="3202269"/>
            <a:ext cx="2005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Plaque (</a:t>
            </a:r>
            <a:r>
              <a:rPr lang="en-US" dirty="0" smtClean="0"/>
              <a:t>spectralon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90112" y="567745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998662" y="3615144"/>
            <a:ext cx="759852" cy="238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120648" y="4114257"/>
            <a:ext cx="865821" cy="10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98662" y="4298802"/>
            <a:ext cx="846692" cy="206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30966" y="4137869"/>
            <a:ext cx="972604" cy="734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52676" y="4385646"/>
            <a:ext cx="1081154" cy="5644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12716" y="4114257"/>
            <a:ext cx="662156" cy="1845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703548" y="3202269"/>
            <a:ext cx="2033601" cy="20298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556434" y="3951424"/>
            <a:ext cx="282230" cy="5536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>
            <a:stCxn id="25" idx="3"/>
          </p:cNvCxnSpPr>
          <p:nvPr/>
        </p:nvCxnSpPr>
        <p:spPr>
          <a:xfrm flipV="1">
            <a:off x="5774872" y="4114257"/>
            <a:ext cx="662157" cy="92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74872" y="4255380"/>
            <a:ext cx="662157" cy="86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4" name="TextBox 18433"/>
          <p:cNvSpPr txBox="1"/>
          <p:nvPr/>
        </p:nvSpPr>
        <p:spPr>
          <a:xfrm>
            <a:off x="4982456" y="348463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18436" name="TextBox 18435"/>
          <p:cNvSpPr txBox="1"/>
          <p:nvPr/>
        </p:nvSpPr>
        <p:spPr>
          <a:xfrm>
            <a:off x="7229445" y="2822446"/>
            <a:ext cx="190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Integrating 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78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Calibration problems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651" y="1194112"/>
            <a:ext cx="684814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light levels between field and lab</a:t>
            </a:r>
          </a:p>
          <a:p>
            <a:endParaRPr lang="en-US" dirty="0"/>
          </a:p>
          <a:p>
            <a:r>
              <a:rPr lang="en-US" dirty="0" smtClean="0"/>
              <a:t>Different colored sources between field and lab</a:t>
            </a:r>
          </a:p>
          <a:p>
            <a:endParaRPr lang="en-US" dirty="0"/>
          </a:p>
          <a:p>
            <a:r>
              <a:rPr lang="en-US" dirty="0" smtClean="0"/>
              <a:t>Different temperatures in lab and field (variation in field temperatures)</a:t>
            </a:r>
          </a:p>
          <a:p>
            <a:endParaRPr lang="en-US" dirty="0"/>
          </a:p>
          <a:p>
            <a:r>
              <a:rPr lang="en-US" dirty="0" smtClean="0"/>
              <a:t>Scattered light in lab</a:t>
            </a:r>
          </a:p>
          <a:p>
            <a:endParaRPr lang="en-US" dirty="0"/>
          </a:p>
          <a:p>
            <a:r>
              <a:rPr lang="en-US" dirty="0" smtClean="0"/>
              <a:t>Geometrical setup in lab</a:t>
            </a:r>
          </a:p>
          <a:p>
            <a:endParaRPr lang="en-US" dirty="0"/>
          </a:p>
          <a:p>
            <a:r>
              <a:rPr lang="en-US" dirty="0" smtClean="0"/>
              <a:t>Drifts in calibration sources</a:t>
            </a:r>
          </a:p>
          <a:p>
            <a:endParaRPr lang="en-US" dirty="0"/>
          </a:p>
          <a:p>
            <a:r>
              <a:rPr lang="en-US" dirty="0" smtClean="0"/>
              <a:t>Etc…..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7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304799" y="19520"/>
            <a:ext cx="765895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Narrow band, multi channel instruments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70513"/>
            <a:ext cx="861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1) Typically channels have spectral bands of 10nm wide.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a) Most ocean optics parameters do not have sharp features.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b) May try to match some other spectral shape (</a:t>
            </a:r>
            <a:r>
              <a:rPr lang="en-US" sz="2400" dirty="0" smtClean="0"/>
              <a:t>SeaWiFS</a:t>
            </a:r>
            <a:r>
              <a:rPr lang="en-US" sz="2400" dirty="0"/>
              <a:t> </a:t>
            </a:r>
            <a:r>
              <a:rPr lang="en-US" sz="2400" dirty="0" smtClean="0"/>
              <a:t>			bands).</a:t>
            </a:r>
          </a:p>
          <a:p>
            <a:endParaRPr lang="en-US" sz="2400" dirty="0" smtClean="0"/>
          </a:p>
          <a:p>
            <a:r>
              <a:rPr lang="en-US" sz="2400" dirty="0" smtClean="0"/>
              <a:t>2) Spectral channels defined by filters, typically interference filters.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a) Filters have some spectral shape, defined by band center and 	the width.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b) Have to be careful of out-of-band effects (looking at different 	“color” sources)</a:t>
            </a:r>
          </a:p>
          <a:p>
            <a:endParaRPr lang="en-US" dirty="0" smtClean="0"/>
          </a:p>
          <a:p>
            <a:pPr marL="1714500" lvl="3" indent="-342900">
              <a:buAutoNum type="alphaLcParenR"/>
            </a:pPr>
            <a:endParaRPr lang="en-US" dirty="0"/>
          </a:p>
          <a:p>
            <a:pPr marL="800100" lvl="1" indent="-342900">
              <a:buAutoNum type="alphaLcParenR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878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inear sp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338"/>
            <a:ext cx="8234838" cy="5247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4939" y="537505"/>
            <a:ext cx="2984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FWHM = (λ</a:t>
            </a:r>
            <a:r>
              <a:rPr lang="en-US" baseline="-25000" dirty="0" smtClean="0"/>
              <a:t>50%+ </a:t>
            </a:r>
            <a:r>
              <a:rPr lang="en-US" dirty="0" smtClean="0"/>
              <a:t>- λ</a:t>
            </a:r>
            <a:r>
              <a:rPr lang="en-US" baseline="-25000" dirty="0" smtClean="0"/>
              <a:t>50%-</a:t>
            </a:r>
            <a:r>
              <a:rPr lang="en-US" dirty="0" smtClean="0"/>
              <a:t>)</a:t>
            </a:r>
          </a:p>
          <a:p>
            <a:r>
              <a:rPr lang="en-US" dirty="0" smtClean="0"/>
              <a:t>Band Center = </a:t>
            </a:r>
            <a:r>
              <a:rPr lang="en-US" dirty="0"/>
              <a:t>(λ</a:t>
            </a:r>
            <a:r>
              <a:rPr lang="en-US" baseline="-25000" dirty="0"/>
              <a:t>50%+ </a:t>
            </a:r>
            <a:r>
              <a:rPr lang="en-US" dirty="0" smtClean="0"/>
              <a:t>+ </a:t>
            </a:r>
            <a:r>
              <a:rPr lang="en-US" dirty="0"/>
              <a:t>λ</a:t>
            </a:r>
            <a:r>
              <a:rPr lang="en-US" baseline="-25000" dirty="0"/>
              <a:t>50%-</a:t>
            </a:r>
            <a:r>
              <a:rPr lang="en-US" dirty="0" smtClean="0"/>
              <a:t>)/2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6" name="Picture 13" descr="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Sp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2518"/>
            <a:ext cx="8544995" cy="54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7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988539" y="457200"/>
            <a:ext cx="609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smtClean="0">
                <a:latin typeface="Helvetica" charset="0"/>
              </a:rPr>
              <a:t>Hyperspectral</a:t>
            </a:r>
            <a:r>
              <a:rPr lang="en-US" sz="3000" dirty="0" smtClean="0">
                <a:latin typeface="Helvetica" charset="0"/>
              </a:rPr>
              <a:t> Detectors</a:t>
            </a:r>
            <a:endParaRPr lang="en-US" sz="3000" dirty="0"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7575" y="1780217"/>
            <a:ext cx="71737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 “continuous spectrum”, really channels every 1-10nm.</a:t>
            </a:r>
          </a:p>
          <a:p>
            <a:endParaRPr lang="en-US" dirty="0"/>
          </a:p>
          <a:p>
            <a:r>
              <a:rPr lang="en-US" dirty="0" smtClean="0"/>
              <a:t>2) Typically grating or prism dispersive elements.</a:t>
            </a:r>
          </a:p>
          <a:p>
            <a:endParaRPr lang="en-US" dirty="0"/>
          </a:p>
          <a:p>
            <a:r>
              <a:rPr lang="en-US" dirty="0" smtClean="0"/>
              <a:t>3) Can build integrated channels, match satellite sensor channels, etc.</a:t>
            </a:r>
          </a:p>
          <a:p>
            <a:endParaRPr lang="en-US" dirty="0" smtClean="0"/>
          </a:p>
          <a:p>
            <a:r>
              <a:rPr lang="en-US" dirty="0" smtClean="0"/>
              <a:t>3) Be careful of various effects</a:t>
            </a:r>
          </a:p>
          <a:p>
            <a:r>
              <a:rPr lang="en-US" dirty="0"/>
              <a:t>	</a:t>
            </a:r>
            <a:r>
              <a:rPr lang="en-US" dirty="0" smtClean="0"/>
              <a:t>a) similar to out-of-band effects, have scattered light effects</a:t>
            </a:r>
          </a:p>
          <a:p>
            <a:r>
              <a:rPr lang="en-US" dirty="0"/>
              <a:t>	</a:t>
            </a:r>
            <a:r>
              <a:rPr lang="en-US" dirty="0" smtClean="0"/>
              <a:t>b) resolution limits (entrance </a:t>
            </a:r>
            <a:r>
              <a:rPr lang="en-US" dirty="0" smtClean="0"/>
              <a:t>slitwidth</a:t>
            </a:r>
            <a:r>
              <a:rPr lang="en-US" dirty="0" smtClean="0"/>
              <a:t>, dispersion, imaging ability)  </a:t>
            </a:r>
          </a:p>
          <a:p>
            <a:r>
              <a:rPr lang="en-US" dirty="0"/>
              <a:t>	</a:t>
            </a:r>
            <a:r>
              <a:rPr lang="en-US" dirty="0" smtClean="0"/>
              <a:t>	just because there is a detector every 1 nm, doesn’t mean it tells </a:t>
            </a:r>
          </a:p>
          <a:p>
            <a:r>
              <a:rPr lang="en-US" dirty="0"/>
              <a:t>	</a:t>
            </a:r>
            <a:r>
              <a:rPr lang="en-US" dirty="0" smtClean="0"/>
              <a:t>	you anything.</a:t>
            </a:r>
          </a:p>
          <a:p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30856" y="5102113"/>
            <a:ext cx="0" cy="1736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30856" y="5471202"/>
            <a:ext cx="0" cy="2388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2029889" y="5003624"/>
            <a:ext cx="694721" cy="8265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>
            <a:off x="3234797" y="5196537"/>
            <a:ext cx="455911" cy="51348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74574" y="5102113"/>
            <a:ext cx="8684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74574" y="5254513"/>
            <a:ext cx="8684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74574" y="5420909"/>
            <a:ext cx="8684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74574" y="5582172"/>
            <a:ext cx="8684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74574" y="5757432"/>
            <a:ext cx="8684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1413" y="571002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94351" y="577957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34797" y="5894691"/>
            <a:ext cx="207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Dispersive elements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78515" y="5416924"/>
            <a:ext cx="71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Pixels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flipV="1">
            <a:off x="2930856" y="5196537"/>
            <a:ext cx="303941" cy="3856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90708" y="5147832"/>
            <a:ext cx="607881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690708" y="5300233"/>
            <a:ext cx="607881" cy="1206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690708" y="5471202"/>
            <a:ext cx="607881" cy="1109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90708" y="5617668"/>
            <a:ext cx="607881" cy="10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3" name="TextBox 18432"/>
          <p:cNvSpPr txBox="1"/>
          <p:nvPr/>
        </p:nvSpPr>
        <p:spPr>
          <a:xfrm>
            <a:off x="5915988" y="5471202"/>
            <a:ext cx="1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Dispersion: cm/nm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ges from 2008 Stray Light Correction Work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" r="43010" b="61909"/>
          <a:stretch/>
        </p:blipFill>
        <p:spPr>
          <a:xfrm rot="5400000">
            <a:off x="596265" y="890870"/>
            <a:ext cx="6254011" cy="4472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0969" y="4570191"/>
            <a:ext cx="2193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Stephanie Flora</a:t>
            </a:r>
          </a:p>
          <a:p>
            <a:r>
              <a:rPr lang="en-US" dirty="0" smtClean="0"/>
              <a:t>Moby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7F7F7F"/>
                </a:solidFill>
                <a:latin typeface="Helvetica" charset="0"/>
              </a:rPr>
              <a:t>Detectors</a:t>
            </a:r>
            <a:endParaRPr lang="en-US" sz="1400" b="1" dirty="0">
              <a:solidFill>
                <a:srgbClr val="7F7F7F"/>
              </a:solidFill>
              <a:latin typeface="Helvetica" charset="0"/>
            </a:endParaRPr>
          </a:p>
        </p:txBody>
      </p:sp>
      <p:pic>
        <p:nvPicPr>
          <p:cNvPr id="18440" name="Picture 13" descr="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4238"/>
            <a:ext cx="91440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ages from 2008 Stray Light Correction Work-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5" t="4378" r="5523" b="57476"/>
          <a:stretch/>
        </p:blipFill>
        <p:spPr>
          <a:xfrm rot="5400000">
            <a:off x="572020" y="2380686"/>
            <a:ext cx="2496776" cy="3380301"/>
          </a:xfrm>
          <a:prstGeom prst="rect">
            <a:avLst/>
          </a:prstGeom>
        </p:spPr>
      </p:pic>
      <p:pic>
        <p:nvPicPr>
          <p:cNvPr id="4" name="Picture 3" descr="Pages from 2008 Stray Light Correction Work-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3902" r="41781" b="57793"/>
          <a:stretch/>
        </p:blipFill>
        <p:spPr>
          <a:xfrm rot="5400000">
            <a:off x="4150210" y="-166387"/>
            <a:ext cx="4273767" cy="5713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9220" y="5862002"/>
            <a:ext cx="361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Stephanie Flora, MOBY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52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5285</TotalTime>
  <Words>1063</Words>
  <Application>Microsoft Macintosh PowerPoint</Application>
  <PresentationFormat>On-screen Show (4:3)</PresentationFormat>
  <Paragraphs>305</Paragraphs>
  <Slides>35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Equation</vt:lpstr>
      <vt:lpstr>Radiometric quantities and their measurement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Radiometric quantities and their measurement</dc:title>
  <dc:creator>Kenneth Voss</dc:creator>
  <cp:lastModifiedBy>Kenneth Voss</cp:lastModifiedBy>
  <cp:revision>49</cp:revision>
  <dcterms:created xsi:type="dcterms:W3CDTF">2011-07-10T13:46:55Z</dcterms:created>
  <dcterms:modified xsi:type="dcterms:W3CDTF">2011-07-17T14:25:41Z</dcterms:modified>
</cp:coreProperties>
</file>