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9.xml" ContentType="application/vnd.openxmlformats-officedocument.presentationml.slideLayout+xml"/>
  <Override PartName="/ppt/slides/slide3.xml" ContentType="application/vnd.openxmlformats-officedocument.presentationml.slide+xml"/>
  <Override PartName="/ppt/slideLayouts/slideLayout11.xml" ContentType="application/vnd.openxmlformats-officedocument.presentationml.slideLayout+xml"/>
  <Override PartName="/ppt/slides/slide4.xml" ContentType="application/vnd.openxmlformats-officedocument.presentationml.slide+xml"/>
  <Default Extension="png" ContentType="image/png"/>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viewProps.xml" ContentType="application/vnd.openxmlformats-officedocument.presentationml.viewProps+xml"/>
  <Override PartName="/ppt/slideMasters/slideMaster1.xml" ContentType="application/vnd.openxmlformats-officedocument.presentationml.slideMaster+xml"/>
  <Default Extension="bin" ContentType="application/vnd.openxmlformats-officedocument.presentationml.printerSettings"/>
  <Default Extension="rels" ContentType="application/vnd.openxmlformats-package.relationships+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7" r:id="rId2"/>
    <p:sldId id="258" r:id="rId3"/>
    <p:sldId id="256" r:id="rId4"/>
    <p:sldId id="260" r:id="rId5"/>
    <p:sldId id="259"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showGuides="1">
      <p:cViewPr varScale="1">
        <p:scale>
          <a:sx n="99" d="100"/>
          <a:sy n="99" d="100"/>
        </p:scale>
        <p:origin x="-91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4" Type="http://schemas.openxmlformats.org/officeDocument/2006/relationships/slide" Target="slides/slide3.xml"/><Relationship Id="rId10" Type="http://schemas.openxmlformats.org/officeDocument/2006/relationships/theme" Target="theme/theme1.xml"/><Relationship Id="rId5" Type="http://schemas.openxmlformats.org/officeDocument/2006/relationships/slide" Target="slides/slide4.xml"/><Relationship Id="rId7" Type="http://schemas.openxmlformats.org/officeDocument/2006/relationships/printerSettings" Target="printerSettings/printerSettings1.bin"/><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9" Type="http://schemas.openxmlformats.org/officeDocument/2006/relationships/viewProps" Target="viewProps.xml"/><Relationship Id="rId3" Type="http://schemas.openxmlformats.org/officeDocument/2006/relationships/slide" Target="slides/slide2.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6B6C930-9977-8548-BE0B-ED3D1FAE6B64}" type="datetimeFigureOut">
              <a:rPr lang="en-US" smtClean="0"/>
              <a:t>7/16/11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AB556-DDF0-CC41-A19C-16E209E59A1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B6C930-9977-8548-BE0B-ED3D1FAE6B64}" type="datetimeFigureOut">
              <a:rPr lang="en-US" smtClean="0"/>
              <a:t>7/16/11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AB556-DDF0-CC41-A19C-16E209E59A1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B6C930-9977-8548-BE0B-ED3D1FAE6B64}" type="datetimeFigureOut">
              <a:rPr lang="en-US" smtClean="0"/>
              <a:t>7/16/11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AB556-DDF0-CC41-A19C-16E209E59A1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6B6C930-9977-8548-BE0B-ED3D1FAE6B64}" type="datetimeFigureOut">
              <a:rPr lang="en-US" smtClean="0"/>
              <a:t>7/16/11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AB556-DDF0-CC41-A19C-16E209E59A1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B6C930-9977-8548-BE0B-ED3D1FAE6B64}" type="datetimeFigureOut">
              <a:rPr lang="en-US" smtClean="0"/>
              <a:t>7/16/11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3AB556-DDF0-CC41-A19C-16E209E59A1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6B6C930-9977-8548-BE0B-ED3D1FAE6B64}" type="datetimeFigureOut">
              <a:rPr lang="en-US" smtClean="0"/>
              <a:t>7/16/11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AB556-DDF0-CC41-A19C-16E209E59A1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6B6C930-9977-8548-BE0B-ED3D1FAE6B64}" type="datetimeFigureOut">
              <a:rPr lang="en-US" smtClean="0"/>
              <a:t>7/16/11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3AB556-DDF0-CC41-A19C-16E209E59A1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6B6C930-9977-8548-BE0B-ED3D1FAE6B64}" type="datetimeFigureOut">
              <a:rPr lang="en-US" smtClean="0"/>
              <a:t>7/16/11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3AB556-DDF0-CC41-A19C-16E209E59A1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B6C930-9977-8548-BE0B-ED3D1FAE6B64}" type="datetimeFigureOut">
              <a:rPr lang="en-US" smtClean="0"/>
              <a:t>7/16/11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3AB556-DDF0-CC41-A19C-16E209E59A1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B6C930-9977-8548-BE0B-ED3D1FAE6B64}" type="datetimeFigureOut">
              <a:rPr lang="en-US" smtClean="0"/>
              <a:t>7/16/11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AB556-DDF0-CC41-A19C-16E209E59A1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6B6C930-9977-8548-BE0B-ED3D1FAE6B64}" type="datetimeFigureOut">
              <a:rPr lang="en-US" smtClean="0"/>
              <a:t>7/16/11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3AB556-DDF0-CC41-A19C-16E209E59A1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2">
            <a:lumMod val="9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B6C930-9977-8548-BE0B-ED3D1FAE6B64}" type="datetimeFigureOut">
              <a:rPr lang="en-US" smtClean="0"/>
              <a:t>7/16/11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3AB556-DDF0-CC41-A19C-16E209E59A1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533400"/>
          </a:xfrm>
        </p:spPr>
        <p:txBody>
          <a:bodyPr>
            <a:normAutofit/>
          </a:bodyPr>
          <a:lstStyle/>
          <a:p>
            <a:r>
              <a:rPr lang="en-US" sz="2800" b="1" dirty="0" smtClean="0">
                <a:solidFill>
                  <a:srgbClr val="000090"/>
                </a:solidFill>
              </a:rPr>
              <a:t>Revision – a single class portfolio that will go on web</a:t>
            </a:r>
            <a:endParaRPr lang="en-US" sz="2800" b="1" dirty="0">
              <a:solidFill>
                <a:srgbClr val="000090"/>
              </a:solidFill>
            </a:endParaRPr>
          </a:p>
        </p:txBody>
      </p:sp>
      <p:sp>
        <p:nvSpPr>
          <p:cNvPr id="4" name="TextBox 3"/>
          <p:cNvSpPr txBox="1"/>
          <p:nvPr/>
        </p:nvSpPr>
        <p:spPr>
          <a:xfrm>
            <a:off x="457200" y="689312"/>
            <a:ext cx="8229600" cy="6063198"/>
          </a:xfrm>
          <a:prstGeom prst="rect">
            <a:avLst/>
          </a:prstGeom>
          <a:noFill/>
        </p:spPr>
        <p:txBody>
          <a:bodyPr wrap="square" rtlCol="0">
            <a:spAutoFit/>
          </a:bodyPr>
          <a:lstStyle/>
          <a:p>
            <a:r>
              <a:rPr lang="en-US" sz="2000" dirty="0" smtClean="0"/>
              <a:t>Portfolio for week one – revise your analysis products and complete the following:</a:t>
            </a:r>
            <a:endParaRPr lang="en-US" sz="800" dirty="0" smtClean="0"/>
          </a:p>
          <a:p>
            <a:endParaRPr lang="en-US" sz="800" dirty="0" smtClean="0"/>
          </a:p>
          <a:p>
            <a:pPr marL="342900" indent="-342900"/>
            <a:r>
              <a:rPr lang="en-US" sz="2000" dirty="0" smtClean="0"/>
              <a:t>For each individual sensor, provide:</a:t>
            </a:r>
          </a:p>
          <a:p>
            <a:pPr marL="800100" lvl="1" indent="-342900">
              <a:buAutoNum type="arabicParenR"/>
            </a:pPr>
            <a:r>
              <a:rPr lang="en-US" sz="2000" dirty="0" smtClean="0"/>
              <a:t>Description of instrument – what it is, what it does, link to manufacturer, photo, etc. </a:t>
            </a:r>
          </a:p>
          <a:p>
            <a:pPr marL="800100" lvl="1" indent="-342900">
              <a:buAutoNum type="arabicParenR"/>
            </a:pPr>
            <a:r>
              <a:rPr lang="en-US" sz="2000" dirty="0" smtClean="0"/>
              <a:t>Data measurement – physical set up, procedure details,  calibration (gory details of dark values, what is used to blank, how the blank is done, what is used to calibrate, how calibrated, etc.), what samples (dock, clay, culture, etc., etc.) and how measured</a:t>
            </a:r>
          </a:p>
          <a:p>
            <a:pPr marL="800100" lvl="1" indent="-342900">
              <a:buAutoNum type="arabicParenR"/>
            </a:pPr>
            <a:r>
              <a:rPr lang="en-US" sz="2000" dirty="0" smtClean="0"/>
              <a:t>Ancillary data – such as the radiometer measurement of bb9</a:t>
            </a:r>
            <a:r>
              <a:rPr lang="en-US" sz="2000" dirty="0" smtClean="0">
                <a:latin typeface="Symbol" charset="2"/>
                <a:cs typeface="Symbol" charset="2"/>
              </a:rPr>
              <a:t> </a:t>
            </a:r>
            <a:r>
              <a:rPr lang="en-US" sz="2000" dirty="0" err="1" smtClean="0">
                <a:latin typeface="Symbol" charset="2"/>
                <a:cs typeface="Symbol" charset="2"/>
              </a:rPr>
              <a:t>l</a:t>
            </a:r>
            <a:r>
              <a:rPr lang="en-US" sz="2000" dirty="0" smtClean="0">
                <a:latin typeface="Symbol" charset="2"/>
                <a:cs typeface="Symbol" charset="2"/>
              </a:rPr>
              <a:t> </a:t>
            </a:r>
            <a:r>
              <a:rPr lang="en-US" sz="2000" dirty="0" smtClean="0"/>
              <a:t>output</a:t>
            </a:r>
          </a:p>
          <a:p>
            <a:pPr marL="800100" lvl="1" indent="-342900">
              <a:buAutoNum type="arabicParenR"/>
            </a:pPr>
            <a:r>
              <a:rPr lang="en-US" sz="2000" dirty="0" smtClean="0"/>
              <a:t>Data processing – gory details and figure for each step (raw data, first step, etc.); code</a:t>
            </a:r>
          </a:p>
          <a:p>
            <a:pPr marL="800100" lvl="1" indent="-342900">
              <a:buAutoNum type="arabicParenR"/>
            </a:pPr>
            <a:r>
              <a:rPr lang="en-US" sz="2000" dirty="0" smtClean="0"/>
              <a:t>Data results and interpretation.</a:t>
            </a:r>
          </a:p>
          <a:p>
            <a:pPr marL="800100" lvl="1" indent="-342900">
              <a:buAutoNum type="arabicParenR"/>
            </a:pPr>
            <a:r>
              <a:rPr lang="en-US" sz="2000" dirty="0" smtClean="0"/>
              <a:t>Figures have captions, Y and X axis labels, units</a:t>
            </a:r>
          </a:p>
          <a:p>
            <a:pPr marL="800100" lvl="1" indent="-342900">
              <a:buAutoNum type="arabicParenR"/>
            </a:pPr>
            <a:r>
              <a:rPr lang="en-US" sz="2000" dirty="0" smtClean="0"/>
              <a:t>Cautionary notes (what went wrong, etc.)</a:t>
            </a:r>
          </a:p>
          <a:p>
            <a:pPr marL="800100" lvl="1" indent="-342900"/>
            <a:endParaRPr lang="en-US" sz="2000" dirty="0" smtClean="0"/>
          </a:p>
          <a:p>
            <a:pPr marL="4763" lvl="1" indent="-4763"/>
            <a:r>
              <a:rPr lang="en-US" sz="2000" dirty="0" smtClean="0"/>
              <a:t>Multiple sensor interpretation –  multiple measurements on same sample; are data consistent? How do multiple measurements  support or not support interpretation</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294438"/>
            <a:ext cx="8229600" cy="487362"/>
          </a:xfrm>
        </p:spPr>
        <p:txBody>
          <a:bodyPr>
            <a:normAutofit fontScale="90000"/>
          </a:bodyPr>
          <a:lstStyle/>
          <a:p>
            <a:r>
              <a:rPr lang="en-US" sz="2800" dirty="0" smtClean="0"/>
              <a:t>http://</a:t>
            </a:r>
            <a:r>
              <a:rPr lang="en-US" sz="2800" dirty="0" err="1" smtClean="0"/>
              <a:t>bcodmo.org</a:t>
            </a:r>
            <a:r>
              <a:rPr lang="en-US" sz="2800" dirty="0" smtClean="0"/>
              <a:t>/home</a:t>
            </a:r>
            <a:endParaRPr lang="en-US" sz="2800" dirty="0"/>
          </a:p>
        </p:txBody>
      </p:sp>
      <p:pic>
        <p:nvPicPr>
          <p:cNvPr id="3" name="Picture 2" descr="Picture 1.png"/>
          <p:cNvPicPr>
            <a:picLocks noChangeAspect="1"/>
          </p:cNvPicPr>
          <p:nvPr/>
        </p:nvPicPr>
        <p:blipFill>
          <a:blip r:embed="rId2"/>
          <a:stretch>
            <a:fillRect/>
          </a:stretch>
        </p:blipFill>
        <p:spPr>
          <a:xfrm>
            <a:off x="0" y="0"/>
            <a:ext cx="9144000" cy="625997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973762"/>
          </a:xfrm>
        </p:spPr>
        <p:txBody>
          <a:bodyPr>
            <a:normAutofit/>
          </a:bodyPr>
          <a:lstStyle/>
          <a:p>
            <a:pPr algn="l"/>
            <a:r>
              <a:rPr lang="en-US" sz="2400" dirty="0" smtClean="0"/>
              <a:t>Cruise data – documenting what you did (calibration reports)</a:t>
            </a:r>
            <a:br>
              <a:rPr lang="en-US" sz="2400" dirty="0" smtClean="0"/>
            </a:br>
            <a:r>
              <a:rPr lang="en-US" sz="2400" dirty="0" smtClean="0"/>
              <a:t/>
            </a:r>
            <a:br>
              <a:rPr lang="en-US" sz="2400" dirty="0" smtClean="0"/>
            </a:br>
            <a:r>
              <a:rPr lang="en-US" sz="2400" dirty="0" smtClean="0"/>
              <a:t>what sensors, </a:t>
            </a:r>
            <a:br>
              <a:rPr lang="en-US" sz="2400" dirty="0" smtClean="0"/>
            </a:br>
            <a:r>
              <a:rPr lang="en-US" sz="2400" dirty="0" smtClean="0"/>
              <a:t>most recent calibration data sheets (manufacturer)</a:t>
            </a:r>
            <a:br>
              <a:rPr lang="en-US" sz="2400" dirty="0" smtClean="0"/>
            </a:br>
            <a:r>
              <a:rPr lang="en-US" sz="2400" dirty="0" smtClean="0"/>
              <a:t>other calibration/supporting data</a:t>
            </a:r>
            <a:br>
              <a:rPr lang="en-US" sz="2400" dirty="0" smtClean="0"/>
            </a:br>
            <a:r>
              <a:rPr lang="en-US" sz="2400" dirty="0"/>
              <a:t>	</a:t>
            </a:r>
            <a:r>
              <a:rPr lang="en-US" sz="2400" dirty="0" smtClean="0"/>
              <a:t>– for example radiometer measurement of  bb9 </a:t>
            </a:r>
            <a:r>
              <a:rPr lang="en-US" sz="2400" dirty="0" err="1">
                <a:latin typeface="Symbol" charset="2"/>
                <a:cs typeface="Symbol" charset="2"/>
              </a:rPr>
              <a:t>l</a:t>
            </a:r>
            <a:r>
              <a:rPr lang="en-US" sz="2400" dirty="0" smtClean="0"/>
              <a:t/>
            </a:r>
            <a:br>
              <a:rPr lang="en-US" sz="2400" dirty="0" smtClean="0"/>
            </a:br>
            <a:r>
              <a:rPr lang="en-US" sz="2400" dirty="0" smtClean="0"/>
              <a:t>	– own calibration e.g., for fluorescence to chlorophyll, etc.), how data were collected, </a:t>
            </a:r>
            <a:br>
              <a:rPr lang="en-US" sz="2400" dirty="0" smtClean="0"/>
            </a:br>
            <a:r>
              <a:rPr lang="en-US" sz="2400" dirty="0" smtClean="0"/>
              <a:t>how data were processed (sequence, values, etc.)</a:t>
            </a:r>
            <a:r>
              <a:rPr lang="en-US" sz="2400" smtClean="0"/>
              <a:t>, </a:t>
            </a:r>
            <a:br>
              <a:rPr lang="en-US" sz="2400" smtClean="0"/>
            </a:br>
            <a:r>
              <a:rPr lang="en-US" sz="2400" smtClean="0"/>
              <a:t>example </a:t>
            </a:r>
            <a:r>
              <a:rPr lang="en-US" sz="2400" dirty="0" smtClean="0"/>
              <a:t>graphs for each step of data processing</a:t>
            </a:r>
            <a:r>
              <a:rPr lang="en-US" sz="2400" smtClean="0"/>
              <a:t>,</a:t>
            </a:r>
            <a:br>
              <a:rPr lang="en-US" sz="2400" smtClean="0"/>
            </a:br>
            <a:r>
              <a:rPr lang="en-US" sz="2400" smtClean="0"/>
              <a:t>final </a:t>
            </a:r>
            <a:r>
              <a:rPr lang="en-US" sz="2400" dirty="0" smtClean="0"/>
              <a:t>data products.</a:t>
            </a:r>
            <a:br>
              <a:rPr lang="en-US" sz="2400" dirty="0" smtClean="0"/>
            </a:br>
            <a:r>
              <a:rPr lang="en-US" sz="2400" dirty="0" smtClean="0"/>
              <a:t/>
            </a:r>
            <a:br>
              <a:rPr lang="en-US" sz="2400" dirty="0" smtClean="0"/>
            </a:br>
            <a:r>
              <a:rPr lang="en-US" sz="2400" dirty="0" smtClean="0"/>
              <a:t>Your cruise report will be presented to NASA by Jeremy as a template </a:t>
            </a:r>
            <a:r>
              <a:rPr lang="en-US" sz="2400" dirty="0" smtClean="0"/>
              <a:t>for a new </a:t>
            </a:r>
            <a:r>
              <a:rPr lang="en-US" sz="2400" dirty="0" err="1" smtClean="0"/>
              <a:t>SeaBASS</a:t>
            </a:r>
            <a:r>
              <a:rPr lang="en-US" sz="2400" dirty="0" smtClean="0"/>
              <a:t> data submission protocol.</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19800"/>
            <a:ext cx="8229600" cy="563562"/>
          </a:xfrm>
        </p:spPr>
        <p:txBody>
          <a:bodyPr>
            <a:normAutofit/>
          </a:bodyPr>
          <a:lstStyle/>
          <a:p>
            <a:r>
              <a:rPr lang="en-US" sz="2400" dirty="0" smtClean="0"/>
              <a:t>http://www.nist.gov/pml/pubs/sp811/index.cfm</a:t>
            </a:r>
            <a:endParaRPr lang="en-US" sz="2400" dirty="0"/>
          </a:p>
        </p:txBody>
      </p:sp>
      <p:pic>
        <p:nvPicPr>
          <p:cNvPr id="3" name="Picture 2" descr="Picture 2.png"/>
          <p:cNvPicPr>
            <a:picLocks noChangeAspect="1"/>
          </p:cNvPicPr>
          <p:nvPr/>
        </p:nvPicPr>
        <p:blipFill>
          <a:blip r:embed="rId2"/>
          <a:stretch>
            <a:fillRect/>
          </a:stretch>
        </p:blipFill>
        <p:spPr>
          <a:xfrm>
            <a:off x="647700" y="304800"/>
            <a:ext cx="7848600" cy="5536423"/>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3459162"/>
          </a:xfrm>
        </p:spPr>
        <p:txBody>
          <a:bodyPr>
            <a:normAutofit/>
          </a:bodyPr>
          <a:lstStyle/>
          <a:p>
            <a:r>
              <a:rPr lang="en-US" sz="2400" dirty="0" smtClean="0"/>
              <a:t>Dinner tonight – 1800</a:t>
            </a:r>
            <a:br>
              <a:rPr lang="en-US" sz="2400" dirty="0" smtClean="0"/>
            </a:br>
            <a:r>
              <a:rPr lang="en-US" sz="2400" dirty="0" smtClean="0"/>
              <a:t>we’ll provide some wine and beer (not from grant)</a:t>
            </a:r>
            <a:br>
              <a:rPr lang="en-US" sz="2400" dirty="0" smtClean="0"/>
            </a:br>
            <a:r>
              <a:rPr lang="en-US" sz="2400" dirty="0" smtClean="0"/>
              <a:t/>
            </a:r>
            <a:br>
              <a:rPr lang="en-US" sz="2400" dirty="0" smtClean="0"/>
            </a:br>
            <a:r>
              <a:rPr lang="en-US" sz="2400" dirty="0" smtClean="0"/>
              <a:t>Brunch on Saturday and Sunday will be at 1030</a:t>
            </a:r>
            <a:br>
              <a:rPr lang="en-US" sz="2400" dirty="0" smtClean="0"/>
            </a:br>
            <a:r>
              <a:rPr lang="en-US" sz="2400" dirty="0" smtClean="0"/>
              <a:t/>
            </a:r>
            <a:br>
              <a:rPr lang="en-US" sz="2400" dirty="0" smtClean="0"/>
            </a:br>
            <a:r>
              <a:rPr lang="en-US" sz="2400" dirty="0" smtClean="0"/>
              <a:t>New linen on Monday – verify with folks in the kitchen</a:t>
            </a:r>
            <a:br>
              <a:rPr lang="en-US" sz="2400" dirty="0" smtClean="0"/>
            </a:b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37</TotalTime>
  <Words>382</Words>
  <Application>Microsoft Macintosh PowerPoint</Application>
  <PresentationFormat>On-screen Show (4:3)</PresentationFormat>
  <Paragraphs>17</Paragraphs>
  <Slides>5</Slides>
  <Notes>0</Notes>
  <HiddenSlides>0</HiddenSlides>
  <MMClips>0</MMClips>
  <ScaleCrop>false</ScaleCrop>
  <HeadingPairs>
    <vt:vector size="4" baseType="variant">
      <vt:variant>
        <vt:lpstr>Design Template</vt:lpstr>
      </vt:variant>
      <vt:variant>
        <vt:i4>1</vt:i4>
      </vt:variant>
      <vt:variant>
        <vt:lpstr>Slide Titles</vt:lpstr>
      </vt:variant>
      <vt:variant>
        <vt:i4>5</vt:i4>
      </vt:variant>
    </vt:vector>
  </HeadingPairs>
  <TitlesOfParts>
    <vt:vector size="6" baseType="lpstr">
      <vt:lpstr>Office Theme</vt:lpstr>
      <vt:lpstr>Revision – a single class portfolio that will go on web</vt:lpstr>
      <vt:lpstr>http://bcodmo.org/home</vt:lpstr>
      <vt:lpstr>Cruise data – documenting what you did (calibration reports)  what sensors,  most recent calibration data sheets (manufacturer) other calibration/supporting data  – for example radiometer measurement of  bb9 l  – own calibration e.g., for fluorescence to chlorophyll, etc.), how data were collected,  how data were processed (sequence, values, etc.),  example graphs for each step of data processing, final data products.  Your cruise report will be presented to NASA by Jeremy as a template for a new SeaBASS data submission protocol.</vt:lpstr>
      <vt:lpstr>http://www.nist.gov/pml/pubs/sp811/index.cfm</vt:lpstr>
      <vt:lpstr>Dinner tonight – 1800 we’ll provide some wine and beer (not from grant)  Brunch on Saturday and Sunday will be at 1030  New linen on Monday – verify with folks in the kitchen </vt:lpstr>
    </vt:vector>
  </TitlesOfParts>
  <Company>University of Maine</Company>
  <LinksUpToDate>false</LinksUpToDate>
  <SharedDoc>false</SharedDoc>
  <HyperlinksChanged>false</HyperlinksChanged>
  <AppVersion>12.0256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Cruise what sensors, most recent calibration data sheets (manufacturer plus other data – for example radiometer output, own calibration such as for chlorophyll fluorescence to chlorophyll, etc.), how data were collected, how data were processed (sequence, values, etc.), graphs for each step of data processing, final data products. </dc:title>
  <dc:creator>Mary Jane Perry</dc:creator>
  <cp:lastModifiedBy>Mary Jane Perry</cp:lastModifiedBy>
  <cp:revision>11</cp:revision>
  <dcterms:created xsi:type="dcterms:W3CDTF">2011-07-16T14:09:56Z</dcterms:created>
  <dcterms:modified xsi:type="dcterms:W3CDTF">2011-07-16T14:47:01Z</dcterms:modified>
</cp:coreProperties>
</file>