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75" r:id="rId2"/>
    <p:sldId id="283" r:id="rId3"/>
    <p:sldId id="289" r:id="rId4"/>
    <p:sldId id="284" r:id="rId5"/>
    <p:sldId id="285" r:id="rId6"/>
    <p:sldId id="286" r:id="rId7"/>
    <p:sldId id="288" r:id="rId8"/>
    <p:sldId id="290" r:id="rId9"/>
    <p:sldId id="258" r:id="rId10"/>
    <p:sldId id="266" r:id="rId11"/>
    <p:sldId id="262" r:id="rId12"/>
    <p:sldId id="281" r:id="rId13"/>
    <p:sldId id="268" r:id="rId14"/>
    <p:sldId id="257" r:id="rId15"/>
    <p:sldId id="260" r:id="rId16"/>
    <p:sldId id="263" r:id="rId17"/>
    <p:sldId id="265" r:id="rId18"/>
    <p:sldId id="261" r:id="rId19"/>
    <p:sldId id="264" r:id="rId20"/>
    <p:sldId id="259" r:id="rId21"/>
    <p:sldId id="267" r:id="rId22"/>
    <p:sldId id="256" r:id="rId23"/>
    <p:sldId id="269" r:id="rId24"/>
    <p:sldId id="270" r:id="rId25"/>
    <p:sldId id="276" r:id="rId26"/>
    <p:sldId id="277" r:id="rId27"/>
    <p:sldId id="278" r:id="rId28"/>
    <p:sldId id="282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3841" autoAdjust="0"/>
  </p:normalViewPr>
  <p:slideViewPr>
    <p:cSldViewPr snapToGrid="0" snapToObjects="1">
      <p:cViewPr varScale="1">
        <p:scale>
          <a:sx n="98" d="100"/>
          <a:sy n="98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EFC2-688F-D14A-9C83-DD28E86E48FD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97167-B48C-764C-B814-218A75615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FA075-C410-6244-BF95-ADA1C90C2093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FA075-C410-6244-BF95-ADA1C90C2093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2B080-DF65-A644-81F2-C21C68C360C7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42E70-4B70-8645-9C99-B807DDFC7124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D3020-8E79-F144-8345-762D67DCD40D}" type="slidenum">
              <a:rPr lang="en-US"/>
              <a:pPr/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BA49D-3254-E04E-A917-02CD60CBBA4E}" type="slidenum">
              <a:rPr lang="en-US"/>
              <a:pPr/>
              <a:t>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FA075-C410-6244-BF95-ADA1C90C2093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28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7AD4-A3F6-8D41-81CB-9CAFD3E1A49C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AEFD8-C80A-0146-A59C-9E6A600FC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werdell/Documents/OBPG/Werdell/collaboration/optics_class/lectures/pics_08a/pegasus_launch.mpg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WY00J_PgeYc" TargetMode="External"/><Relationship Id="rId3" Type="http://schemas.openxmlformats.org/officeDocument/2006/relationships/hyperlink" Target="http://www.youtube.com/watch?v=sYHh8C8Kcr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werdell/Documents/OBPG/Werdell/seadas/video/terra_swath.mov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werdell/Documents/OBPG/Werdell/seadas/video/seawifs_chl_zoom.mp4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980" y="1360586"/>
            <a:ext cx="81251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kia"/>
                <a:cs typeface="Skia"/>
              </a:rPr>
              <a:t>The life cycle of a satellite mission in pictures – Or, why you need a strong calibration &amp; validation program</a:t>
            </a:r>
          </a:p>
          <a:p>
            <a:pPr algn="ctr"/>
            <a:endParaRPr lang="en-US" sz="2400" dirty="0" smtClean="0">
              <a:latin typeface="Skia"/>
              <a:cs typeface="Skia"/>
            </a:endParaRPr>
          </a:p>
          <a:p>
            <a:pPr algn="ctr"/>
            <a:endParaRPr lang="en-US" sz="2400" dirty="0" smtClean="0">
              <a:latin typeface="Skia"/>
              <a:cs typeface="Skia"/>
            </a:endParaRPr>
          </a:p>
          <a:p>
            <a:pPr algn="ctr"/>
            <a:endParaRPr lang="en-US" sz="2400" dirty="0" smtClean="0">
              <a:latin typeface="Skia"/>
              <a:cs typeface="Skia"/>
            </a:endParaRPr>
          </a:p>
          <a:p>
            <a:pPr algn="ctr"/>
            <a:r>
              <a:rPr lang="en-US" sz="2400" dirty="0" smtClean="0">
                <a:latin typeface="Skia"/>
                <a:cs typeface="Skia"/>
              </a:rPr>
              <a:t>Ocean Optics Class</a:t>
            </a:r>
          </a:p>
          <a:p>
            <a:pPr algn="ctr"/>
            <a:r>
              <a:rPr lang="en-US" sz="2400" dirty="0" smtClean="0">
                <a:latin typeface="Skia"/>
                <a:cs typeface="Skia"/>
              </a:rPr>
              <a:t>University of Maine</a:t>
            </a:r>
          </a:p>
          <a:p>
            <a:pPr algn="ctr"/>
            <a:r>
              <a:rPr lang="en-US" sz="2400" dirty="0" smtClean="0">
                <a:latin typeface="Skia"/>
                <a:cs typeface="Skia"/>
              </a:rPr>
              <a:t>July 2011</a:t>
            </a:r>
          </a:p>
          <a:p>
            <a:pPr algn="ctr"/>
            <a:endParaRPr lang="en-US" dirty="0" smtClean="0">
              <a:latin typeface="Skia"/>
              <a:cs typeface="Skia"/>
            </a:endParaRPr>
          </a:p>
          <a:p>
            <a:pPr algn="ctr"/>
            <a:endParaRPr lang="en-US" dirty="0" smtClean="0">
              <a:latin typeface="Skia"/>
              <a:cs typeface="Skia"/>
            </a:endParaRPr>
          </a:p>
          <a:p>
            <a:pPr algn="ctr"/>
            <a:endParaRPr lang="en-US" dirty="0" smtClean="0">
              <a:latin typeface="Skia"/>
              <a:cs typeface="Skia"/>
            </a:endParaRPr>
          </a:p>
          <a:p>
            <a:pPr algn="ctr"/>
            <a:endParaRPr lang="en-US" dirty="0" smtClean="0">
              <a:latin typeface="Skia"/>
              <a:cs typeface="Skia"/>
            </a:endParaRPr>
          </a:p>
          <a:p>
            <a:pPr algn="ctr"/>
            <a:endParaRPr lang="en-US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ck_mcc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29" y="755168"/>
            <a:ext cx="3621024" cy="5486400"/>
          </a:xfrm>
          <a:prstGeom prst="rect">
            <a:avLst/>
          </a:prstGeom>
        </p:spPr>
      </p:pic>
      <p:pic>
        <p:nvPicPr>
          <p:cNvPr id="3" name="Picture 2" descr="seawifs_launch_reporting.7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9" y="1919546"/>
            <a:ext cx="4632960" cy="3096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222" y="232771"/>
            <a:ext cx="484777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You develop this idea, nurture it in collaboration with scientists &amp; engineers, then pitch it to the powers-that-be.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_one.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26" y="1140995"/>
            <a:ext cx="7315200" cy="2586038"/>
          </a:xfrm>
          <a:prstGeom prst="rect">
            <a:avLst/>
          </a:prstGeom>
        </p:spPr>
      </p:pic>
      <p:pic>
        <p:nvPicPr>
          <p:cNvPr id="3" name="Picture 2" descr="summary.1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6" y="4489589"/>
            <a:ext cx="8667750" cy="1925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37" y="232771"/>
            <a:ext cx="909216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Let’s say the powers-that-be like your idea &amp; can help finance its development.  You start hosting meetings to review your instrument concept …</a:t>
            </a:r>
            <a:endParaRPr lang="en-US" sz="2000" dirty="0">
              <a:latin typeface="Skia"/>
              <a:cs typeface="Sk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18" y="3937199"/>
            <a:ext cx="31417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Lots &amp; lots of meetings.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70" y="1893333"/>
            <a:ext cx="1929130" cy="2569210"/>
          </a:xfrm>
          <a:prstGeom prst="rect">
            <a:avLst/>
          </a:prstGeom>
        </p:spPr>
      </p:pic>
      <p:pic>
        <p:nvPicPr>
          <p:cNvPr id="10" name="Picture 9" descr="csc-bu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00138"/>
            <a:ext cx="1905000" cy="2857500"/>
          </a:xfrm>
          <a:prstGeom prst="rect">
            <a:avLst/>
          </a:prstGeom>
        </p:spPr>
      </p:pic>
      <p:pic>
        <p:nvPicPr>
          <p:cNvPr id="11" name="Picture 10" descr="glider-surf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4799584"/>
            <a:ext cx="2000250" cy="1556766"/>
          </a:xfrm>
          <a:prstGeom prst="rect">
            <a:avLst/>
          </a:prstGeom>
        </p:spPr>
      </p:pic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5502021" y="4550728"/>
            <a:ext cx="3184779" cy="1888031"/>
            <a:chOff x="247" y="186"/>
            <a:chExt cx="3514" cy="2064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" y="186"/>
              <a:ext cx="3393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 rot="20816903">
              <a:off x="2206" y="1911"/>
              <a:ext cx="898" cy="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longitude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 rot="16200000">
              <a:off x="20" y="519"/>
              <a:ext cx="759" cy="3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depth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 rot="3061079">
              <a:off x="452" y="1657"/>
              <a:ext cx="838" cy="3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latitude</a:t>
              </a:r>
            </a:p>
          </p:txBody>
        </p:sp>
      </p:grpSp>
      <p:pic>
        <p:nvPicPr>
          <p:cNvPr id="21" name="Picture 20" descr="R1003103l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684" y="336907"/>
            <a:ext cx="4632960" cy="3474720"/>
          </a:xfrm>
          <a:prstGeom prst="rect">
            <a:avLst/>
          </a:prstGeom>
        </p:spPr>
      </p:pic>
      <p:pic>
        <p:nvPicPr>
          <p:cNvPr id="8" name="Picture 7" descr="AERONET_sunphotomet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5087" y="2327910"/>
            <a:ext cx="2092960" cy="18694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09407" y="336907"/>
            <a:ext cx="355359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But life is only partially run in </a:t>
            </a:r>
            <a:r>
              <a:rPr lang="en-US" sz="2000" dirty="0" err="1" smtClean="0">
                <a:latin typeface="Skia"/>
                <a:cs typeface="Skia"/>
              </a:rPr>
              <a:t>powerpoint</a:t>
            </a:r>
            <a:r>
              <a:rPr lang="en-US" sz="2000" dirty="0" smtClean="0">
                <a:latin typeface="Skia"/>
                <a:cs typeface="Skia"/>
              </a:rPr>
              <a:t>.  Field work also provides critical insight into instrument requirements.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lum bright="16000" contrast="22000"/>
          </a:blip>
          <a:srcRect/>
          <a:stretch>
            <a:fillRect/>
          </a:stretch>
        </p:blipFill>
        <p:spPr bwMode="auto">
          <a:xfrm>
            <a:off x="667048" y="1923118"/>
            <a:ext cx="2081213" cy="296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7605" y="175111"/>
            <a:ext cx="4879599" cy="3236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674" y="3463797"/>
            <a:ext cx="4905786" cy="3311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4382" y="336907"/>
            <a:ext cx="279908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Eventually, your idea could become a realized instrument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wifs_benc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57150"/>
            <a:ext cx="8204200" cy="674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075" y="336907"/>
            <a:ext cx="48912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A complete model might even be built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wifs_closeou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80" y="1521300"/>
            <a:ext cx="6908800" cy="5181600"/>
          </a:xfrm>
          <a:prstGeom prst="rect">
            <a:avLst/>
          </a:prstGeom>
        </p:spPr>
      </p:pic>
      <p:pic>
        <p:nvPicPr>
          <p:cNvPr id="2" name="Picture 1" descr="seawifs_closeou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5" y="220285"/>
            <a:ext cx="3048000" cy="40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0279" y="220285"/>
            <a:ext cx="51705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If you’re lucky, the powers-that-be might even let it fly on a real spacecraft mission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2" y="536495"/>
            <a:ext cx="8778240" cy="5852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896" y="329167"/>
            <a:ext cx="306403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Which requires another series of extensive tests.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634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438" y="3999150"/>
            <a:ext cx="3950208" cy="2633472"/>
          </a:xfrm>
          <a:prstGeom prst="rect">
            <a:avLst/>
          </a:prstGeom>
        </p:spPr>
      </p:pic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3"/>
          <a:srcRect t="4882" b="8466"/>
          <a:stretch>
            <a:fillRect/>
          </a:stretch>
        </p:blipFill>
        <p:spPr>
          <a:xfrm>
            <a:off x="272134" y="3999150"/>
            <a:ext cx="4049573" cy="2633472"/>
          </a:xfrm>
          <a:prstGeom prst="rect">
            <a:avLst/>
          </a:prstGeom>
        </p:spPr>
      </p:pic>
      <p:pic>
        <p:nvPicPr>
          <p:cNvPr id="3" name="Picture 2" descr="Picture1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71" y="212419"/>
            <a:ext cx="5285232" cy="3950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8609" y="290293"/>
            <a:ext cx="3064037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If the instrument passes all of its tests, it’s time to find a ride into space.  Chances are, this isn’t near where you live.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17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97" y="347923"/>
            <a:ext cx="4267200" cy="2847023"/>
          </a:xfrm>
          <a:prstGeom prst="rect">
            <a:avLst/>
          </a:prstGeom>
        </p:spPr>
      </p:pic>
      <p:pic>
        <p:nvPicPr>
          <p:cNvPr id="3" name="Picture 2" descr="_MG_17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45" y="1702675"/>
            <a:ext cx="4267200" cy="2847023"/>
          </a:xfrm>
          <a:prstGeom prst="rect">
            <a:avLst/>
          </a:prstGeom>
        </p:spPr>
      </p:pic>
      <p:pic>
        <p:nvPicPr>
          <p:cNvPr id="4" name="Picture 3" descr="_MG_1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945" y="3600370"/>
            <a:ext cx="4267200" cy="2847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745" y="347923"/>
            <a:ext cx="325615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You start holding your breath as the instrument reaches the launch pad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uarius-SACD_Bo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05" y="168452"/>
            <a:ext cx="4876800" cy="650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45" y="347923"/>
            <a:ext cx="23749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… keep holding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72117"/>
            <a:ext cx="309349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Why invest in a satellite?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wifs_launch_grou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1" y="647107"/>
            <a:ext cx="7964424" cy="5458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87" y="748033"/>
            <a:ext cx="34634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… </a:t>
            </a:r>
            <a:r>
              <a:rPr lang="en-US" sz="2000" dirty="0" err="1" smtClean="0">
                <a:latin typeface="Skia"/>
                <a:cs typeface="Skia"/>
              </a:rPr>
              <a:t>keeeeeeeeep</a:t>
            </a:r>
            <a:r>
              <a:rPr lang="en-US" sz="2000" dirty="0" smtClean="0">
                <a:latin typeface="Skia"/>
                <a:cs typeface="Skia"/>
              </a:rPr>
              <a:t> holding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gasus_launch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530" y="932973"/>
            <a:ext cx="7166087" cy="542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00" y="347923"/>
            <a:ext cx="574423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Finally, launch day!  You haven’t exhaled, right?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273" y="2474973"/>
            <a:ext cx="483794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http://www.youtube.com/watch?v=WY00J_PgeYc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http://www.youtube.com/watch?v=sYHh8C8Kcrk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627" y="347923"/>
            <a:ext cx="896257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How about now?  Did I mention that 10-yrs have passed, 1000’s of man-hours expended, &amp; $100M’s been spent since you first came up with your idea?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rra_swath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9744" y="893743"/>
            <a:ext cx="7166086" cy="5572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999" y="347923"/>
            <a:ext cx="50444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Finally, data!  Now what?  Are you done?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99" y="347923"/>
            <a:ext cx="704010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Sorry, you’re not even close to done.  First, you discover that your absolute laboratory calibrations are a little off …</a:t>
            </a:r>
            <a:endParaRPr lang="en-US" sz="2000" dirty="0">
              <a:latin typeface="Skia"/>
              <a:cs typeface="Skia"/>
            </a:endParaRPr>
          </a:p>
        </p:txBody>
      </p:sp>
      <p:pic>
        <p:nvPicPr>
          <p:cNvPr id="3" name="Picture 2" descr="franz2007_fig3.png"/>
          <p:cNvPicPr>
            <a:picLocks noChangeAspect="1"/>
          </p:cNvPicPr>
          <p:nvPr/>
        </p:nvPicPr>
        <p:blipFill>
          <a:blip r:embed="rId3"/>
          <a:srcRect l="7421" r="6139" b="14163"/>
          <a:stretch>
            <a:fillRect/>
          </a:stretch>
        </p:blipFill>
        <p:spPr>
          <a:xfrm>
            <a:off x="2488084" y="1412418"/>
            <a:ext cx="6505279" cy="488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724" y="3291322"/>
            <a:ext cx="2771412" cy="1010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9305" y="3384646"/>
          <a:ext cx="2425700" cy="736600"/>
        </p:xfrm>
        <a:graphic>
          <a:graphicData uri="http://schemas.openxmlformats.org/presentationml/2006/ole">
            <p:oleObj spid="_x0000_s28674" name="Equation" r:id="rId4" imgW="2425700" imgH="736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000" y="347923"/>
            <a:ext cx="66383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And, your instrument response is changing with time …</a:t>
            </a:r>
            <a:endParaRPr lang="en-US" sz="2000" dirty="0">
              <a:latin typeface="Skia"/>
              <a:cs typeface="Skia"/>
            </a:endParaRPr>
          </a:p>
        </p:txBody>
      </p:sp>
      <p:pic>
        <p:nvPicPr>
          <p:cNvPr id="3" name="Picture 2" descr="lunar_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5" y="977066"/>
            <a:ext cx="8290560" cy="552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99" y="347923"/>
            <a:ext cx="60811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And, your data products can always be improved …</a:t>
            </a:r>
            <a:endParaRPr lang="en-US" sz="2000" dirty="0">
              <a:latin typeface="Skia"/>
              <a:cs typeface="Skia"/>
            </a:endParaRPr>
          </a:p>
        </p:txBody>
      </p:sp>
      <p:pic>
        <p:nvPicPr>
          <p:cNvPr id="3" name="Picture 2" descr="aqua_matchup_sc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33" y="1553925"/>
            <a:ext cx="4085190" cy="4004891"/>
          </a:xfrm>
          <a:prstGeom prst="rect">
            <a:avLst/>
          </a:prstGeom>
        </p:spPr>
      </p:pic>
      <p:pic>
        <p:nvPicPr>
          <p:cNvPr id="4" name="Picture 3" descr="aqua_matchup_sca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9" y="1489135"/>
            <a:ext cx="4065116" cy="406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99" y="347923"/>
            <a:ext cx="29062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As can your algorithms.</a:t>
            </a:r>
            <a:endParaRPr lang="en-US" sz="2000" dirty="0">
              <a:latin typeface="Skia"/>
              <a:cs typeface="Skia"/>
            </a:endParaRPr>
          </a:p>
        </p:txBody>
      </p:sp>
      <p:pic>
        <p:nvPicPr>
          <p:cNvPr id="3" name="Picture 2" descr="ocdens_oc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7" y="1656080"/>
            <a:ext cx="4305300" cy="3550920"/>
          </a:xfrm>
          <a:prstGeom prst="rect">
            <a:avLst/>
          </a:prstGeom>
        </p:spPr>
      </p:pic>
      <p:pic>
        <p:nvPicPr>
          <p:cNvPr id="4" name="Picture 3" descr="ocfit_o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713" y="596065"/>
            <a:ext cx="4540250" cy="572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70" y="1893333"/>
            <a:ext cx="1929130" cy="2569210"/>
          </a:xfrm>
          <a:prstGeom prst="rect">
            <a:avLst/>
          </a:prstGeom>
        </p:spPr>
      </p:pic>
      <p:pic>
        <p:nvPicPr>
          <p:cNvPr id="10" name="Picture 9" descr="csc-bu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00138"/>
            <a:ext cx="1905000" cy="2857500"/>
          </a:xfrm>
          <a:prstGeom prst="rect">
            <a:avLst/>
          </a:prstGeom>
        </p:spPr>
      </p:pic>
      <p:pic>
        <p:nvPicPr>
          <p:cNvPr id="11" name="Picture 10" descr="glider-surf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4799584"/>
            <a:ext cx="2000250" cy="1556766"/>
          </a:xfrm>
          <a:prstGeom prst="rect">
            <a:avLst/>
          </a:prstGeom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502021" y="4550728"/>
            <a:ext cx="3184779" cy="1888031"/>
            <a:chOff x="247" y="186"/>
            <a:chExt cx="3514" cy="2064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" y="186"/>
              <a:ext cx="3393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 rot="20816903">
              <a:off x="2206" y="1911"/>
              <a:ext cx="898" cy="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longitude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 rot="16200000">
              <a:off x="20" y="519"/>
              <a:ext cx="759" cy="3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depth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 rot="3061079">
              <a:off x="452" y="1657"/>
              <a:ext cx="838" cy="3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latitude</a:t>
              </a:r>
            </a:p>
          </p:txBody>
        </p:sp>
      </p:grpSp>
      <p:pic>
        <p:nvPicPr>
          <p:cNvPr id="21" name="Picture 20" descr="R1003103l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684" y="336907"/>
            <a:ext cx="4632960" cy="3474720"/>
          </a:xfrm>
          <a:prstGeom prst="rect">
            <a:avLst/>
          </a:prstGeom>
        </p:spPr>
      </p:pic>
      <p:pic>
        <p:nvPicPr>
          <p:cNvPr id="8" name="Picture 7" descr="AERONET_sunphotomet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5087" y="2327910"/>
            <a:ext cx="2092960" cy="18694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09407" y="336907"/>
            <a:ext cx="355359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Field work support many of these post-launch activities.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awifs_chl_zoom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35" y="1282840"/>
            <a:ext cx="9032415" cy="5080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95" y="347923"/>
            <a:ext cx="903241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Ultimately, with the proper investment of time, energy, money, collaborative efforts &amp; other resources, you can achieve this … which is pretty cool.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workshop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09688"/>
            <a:ext cx="7578725" cy="428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5805488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FF0000"/>
                </a:solidFill>
                <a:latin typeface="Skia" charset="0"/>
              </a:rPr>
              <a:t>bio-optical data </a:t>
            </a:r>
            <a:r>
              <a:rPr lang="en-US" sz="1800" b="0" dirty="0" smtClean="0">
                <a:solidFill>
                  <a:srgbClr val="FF0000"/>
                </a:solidFill>
                <a:latin typeface="Skia" charset="0"/>
              </a:rPr>
              <a:t>collected by NASA-funded scientists </a:t>
            </a:r>
            <a:r>
              <a:rPr lang="en-US" sz="1800" b="0" dirty="0">
                <a:solidFill>
                  <a:srgbClr val="FF0000"/>
                </a:solidFill>
                <a:latin typeface="Skia" charset="0"/>
              </a:rPr>
              <a:t>during the MODIS-Aqua </a:t>
            </a:r>
            <a:r>
              <a:rPr lang="en-US" sz="1800" b="0" dirty="0" smtClean="0">
                <a:solidFill>
                  <a:srgbClr val="FF0000"/>
                </a:solidFill>
                <a:latin typeface="Skia" charset="0"/>
              </a:rPr>
              <a:t>era</a:t>
            </a:r>
            <a:endParaRPr lang="en-US" sz="1800" b="0" dirty="0">
              <a:solidFill>
                <a:srgbClr val="FF0000"/>
              </a:solidFill>
              <a:latin typeface="Skia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457200" y="4114800"/>
            <a:ext cx="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57200" y="4114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549" y="272117"/>
            <a:ext cx="8839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Because it’s hard to sample the global oceans on boats, buoys, &amp; drifters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580548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  <a:latin typeface="Skia" charset="0"/>
              </a:rPr>
              <a:t>MODIS-Aqua observations for one day (1 February 2008)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457200" y="4114800"/>
            <a:ext cx="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" y="4114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3" name="Picture 9" descr="aqua_tc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524000"/>
            <a:ext cx="7477125" cy="37401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549" y="272117"/>
            <a:ext cx="76456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Most ocean color satellites sample the full globe every two days!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811213"/>
            <a:ext cx="3989388" cy="4903787"/>
            <a:chOff x="336" y="288"/>
            <a:chExt cx="2513" cy="3089"/>
          </a:xfrm>
        </p:grpSpPr>
        <p:pic>
          <p:nvPicPr>
            <p:cNvPr id="13317" name="Picture 5" descr="cbp_wqm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288"/>
              <a:ext cx="2513" cy="30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816" y="2880"/>
              <a:ext cx="15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Lucida Sans" charset="0"/>
                </a:rPr>
                <a:t>Chesapeake Bay Program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2549" y="272117"/>
            <a:ext cx="6310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Even if you only care about a small patch of ocean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811213"/>
            <a:ext cx="3989388" cy="4903787"/>
            <a:chOff x="336" y="288"/>
            <a:chExt cx="2513" cy="3089"/>
          </a:xfrm>
        </p:grpSpPr>
        <p:pic>
          <p:nvPicPr>
            <p:cNvPr id="125956" name="Picture 4" descr="cbp_wqm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288"/>
              <a:ext cx="2513" cy="30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816" y="2880"/>
              <a:ext cx="15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Lucida Sans" charset="0"/>
                </a:rPr>
                <a:t>Chesapeake Bay Program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25850" y="3657600"/>
            <a:ext cx="4711700" cy="2689225"/>
            <a:chOff x="2284" y="2304"/>
            <a:chExt cx="2968" cy="1694"/>
          </a:xfrm>
        </p:grpSpPr>
        <p:pic>
          <p:nvPicPr>
            <p:cNvPr id="125961" name="Picture 9" descr="S20050741802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2304"/>
              <a:ext cx="1412" cy="16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5962" name="Picture 10" descr="S20050741802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4" y="2304"/>
              <a:ext cx="1412" cy="16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42549" y="272117"/>
            <a:ext cx="458738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Satellites offer routine synoptic views.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533400" y="811213"/>
            <a:ext cx="3989388" cy="4903787"/>
            <a:chOff x="336" y="288"/>
            <a:chExt cx="2513" cy="3089"/>
          </a:xfrm>
        </p:grpSpPr>
        <p:pic>
          <p:nvPicPr>
            <p:cNvPr id="191492" name="Picture 1028" descr="cbp_wqm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288"/>
              <a:ext cx="2513" cy="30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1493" name="Text Box 1029"/>
            <p:cNvSpPr txBox="1">
              <a:spLocks noChangeArrowheads="1"/>
            </p:cNvSpPr>
            <p:nvPr/>
          </p:nvSpPr>
          <p:spPr bwMode="auto">
            <a:xfrm>
              <a:off x="816" y="2880"/>
              <a:ext cx="15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Lucida Sans" charset="0"/>
                </a:rPr>
                <a:t>Chesapeake Bay Program </a:t>
              </a:r>
            </a:p>
          </p:txBody>
        </p:sp>
      </p:grpSp>
      <p:grpSp>
        <p:nvGrpSpPr>
          <p:cNvPr id="3" name="Group 1030"/>
          <p:cNvGrpSpPr>
            <a:grpSpLocks/>
          </p:cNvGrpSpPr>
          <p:nvPr/>
        </p:nvGrpSpPr>
        <p:grpSpPr bwMode="auto">
          <a:xfrm>
            <a:off x="3625850" y="3657600"/>
            <a:ext cx="4711700" cy="2689225"/>
            <a:chOff x="2284" y="2304"/>
            <a:chExt cx="2968" cy="1694"/>
          </a:xfrm>
        </p:grpSpPr>
        <p:pic>
          <p:nvPicPr>
            <p:cNvPr id="191495" name="Picture 1031" descr="S20050741802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2304"/>
              <a:ext cx="1412" cy="16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1496" name="Picture 1032" descr="S20050741802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4" y="2304"/>
              <a:ext cx="1412" cy="16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91497" name="Text Box 1033"/>
          <p:cNvSpPr txBox="1">
            <a:spLocks noChangeArrowheads="1"/>
          </p:cNvSpPr>
          <p:nvPr/>
        </p:nvSpPr>
        <p:spPr bwMode="auto">
          <a:xfrm>
            <a:off x="4876800" y="2057400"/>
            <a:ext cx="3733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0">
                <a:solidFill>
                  <a:srgbClr val="FF0000"/>
                </a:solidFill>
                <a:latin typeface="Skia" charset="0"/>
              </a:rPr>
              <a:t>complementary data streams</a:t>
            </a:r>
          </a:p>
        </p:txBody>
      </p:sp>
      <p:sp>
        <p:nvSpPr>
          <p:cNvPr id="191498" name="Line 1034"/>
          <p:cNvSpPr>
            <a:spLocks noChangeShapeType="1"/>
          </p:cNvSpPr>
          <p:nvPr/>
        </p:nvSpPr>
        <p:spPr bwMode="auto">
          <a:xfrm flipV="1">
            <a:off x="6629400" y="16764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9" name="Line 1035"/>
          <p:cNvSpPr>
            <a:spLocks noChangeShapeType="1"/>
          </p:cNvSpPr>
          <p:nvPr/>
        </p:nvSpPr>
        <p:spPr bwMode="auto">
          <a:xfrm flipH="1">
            <a:off x="4648200" y="1676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00" name="Line 1036"/>
          <p:cNvSpPr>
            <a:spLocks noChangeShapeType="1"/>
          </p:cNvSpPr>
          <p:nvPr/>
        </p:nvSpPr>
        <p:spPr bwMode="auto">
          <a:xfrm>
            <a:off x="6629400" y="25908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1501" name="Picture 1037" descr="cbp_hi_st64e_at38e_ts_h2o_ch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850" y="1800225"/>
            <a:ext cx="87661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2549" y="272117"/>
            <a:ext cx="64868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And provide wonderfully complementary data streams!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199" y="272117"/>
            <a:ext cx="57759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So, how does one build a satellite flight project &amp; complementary calibration / validation team?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wifs_schemat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93" y="440571"/>
            <a:ext cx="7067550" cy="6115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5807" y="272117"/>
            <a:ext cx="292867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kia"/>
                <a:cs typeface="Skia"/>
              </a:rPr>
              <a:t>Let’s say that you come up with a good idea …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514</Words>
  <Application>Microsoft Macintosh PowerPoint</Application>
  <PresentationFormat>On-screen Show (4:3)</PresentationFormat>
  <Paragraphs>65</Paragraphs>
  <Slides>29</Slides>
  <Notes>9</Notes>
  <HiddenSlides>0</HiddenSlides>
  <MMClips>3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PJW</dc:creator>
  <cp:lastModifiedBy>PJW</cp:lastModifiedBy>
  <cp:revision>14</cp:revision>
  <dcterms:created xsi:type="dcterms:W3CDTF">2011-07-14T02:43:58Z</dcterms:created>
  <dcterms:modified xsi:type="dcterms:W3CDTF">2011-07-14T02:45:51Z</dcterms:modified>
</cp:coreProperties>
</file>