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notesSlides/notesSlide4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notesSlides/notesSlide41.xml" ContentType="application/vnd.openxmlformats-officedocument.presentationml.notes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2" r:id="rId3"/>
    <p:sldId id="323" r:id="rId4"/>
    <p:sldId id="288" r:id="rId5"/>
    <p:sldId id="259" r:id="rId6"/>
    <p:sldId id="299" r:id="rId7"/>
    <p:sldId id="298" r:id="rId8"/>
    <p:sldId id="296" r:id="rId9"/>
    <p:sldId id="260" r:id="rId10"/>
    <p:sldId id="301" r:id="rId11"/>
    <p:sldId id="261" r:id="rId12"/>
    <p:sldId id="302" r:id="rId13"/>
    <p:sldId id="306" r:id="rId14"/>
    <p:sldId id="297" r:id="rId15"/>
    <p:sldId id="289" r:id="rId16"/>
    <p:sldId id="325" r:id="rId17"/>
    <p:sldId id="263" r:id="rId18"/>
    <p:sldId id="321" r:id="rId19"/>
    <p:sldId id="265" r:id="rId20"/>
    <p:sldId id="264" r:id="rId21"/>
    <p:sldId id="290" r:id="rId22"/>
    <p:sldId id="326" r:id="rId23"/>
    <p:sldId id="269" r:id="rId24"/>
    <p:sldId id="310" r:id="rId25"/>
    <p:sldId id="270" r:id="rId26"/>
    <p:sldId id="271" r:id="rId27"/>
    <p:sldId id="308" r:id="rId28"/>
    <p:sldId id="327" r:id="rId29"/>
    <p:sldId id="340" r:id="rId30"/>
    <p:sldId id="332" r:id="rId31"/>
    <p:sldId id="333" r:id="rId32"/>
    <p:sldId id="334" r:id="rId33"/>
    <p:sldId id="337" r:id="rId34"/>
    <p:sldId id="338" r:id="rId35"/>
    <p:sldId id="339" r:id="rId36"/>
    <p:sldId id="341" r:id="rId37"/>
    <p:sldId id="331" r:id="rId38"/>
    <p:sldId id="317" r:id="rId39"/>
    <p:sldId id="315" r:id="rId40"/>
    <p:sldId id="280" r:id="rId41"/>
    <p:sldId id="318" r:id="rId42"/>
    <p:sldId id="32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32787"/>
    <p:restoredTop sz="96067" autoAdjust="0"/>
  </p:normalViewPr>
  <p:slideViewPr>
    <p:cSldViewPr>
      <p:cViewPr varScale="1">
        <p:scale>
          <a:sx n="100" d="100"/>
          <a:sy n="100" d="100"/>
        </p:scale>
        <p:origin x="-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60814-59A7-BF48-A25D-C8A82566EE20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746D-8E3E-A54C-97E9-255DCC3E8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5133F5-9ABE-7D4B-B531-661CB0BB9A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BEDF3-4DE9-814F-BAAC-4A8EA34E4D66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A1C2A-1FBA-8646-96D2-0AFDCE71191F}" type="slidenum">
              <a:rPr lang="en-US"/>
              <a:pPr/>
              <a:t>10</a:t>
            </a:fld>
            <a:endParaRPr lang="en-US"/>
          </a:p>
        </p:txBody>
      </p:sp>
      <p:sp>
        <p:nvSpPr>
          <p:cNvPr id="962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2BEFE-3A5B-5442-9DD9-DBA9165191F7}" type="slidenum">
              <a:rPr lang="en-US"/>
              <a:pPr/>
              <a:t>11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52AF5-9963-6C4A-97B1-B40C428DC3B7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FEDC7-3D9C-7943-A53A-74F8103B7856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F70C4-38D0-9843-9EF9-07C198B7D33C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CC7BB-2D87-B546-B824-A37459348769}" type="slidenum">
              <a:rPr lang="en-US"/>
              <a:pPr/>
              <a:t>15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16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C3543-8864-CF48-BAA8-03EE2BA51FE9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E027A-6F39-FF47-8699-27940C2E9FB4}" type="slidenum">
              <a:rPr lang="en-US"/>
              <a:pPr/>
              <a:t>18</a:t>
            </a:fld>
            <a:endParaRPr lang="en-US"/>
          </a:p>
        </p:txBody>
      </p:sp>
      <p:sp>
        <p:nvSpPr>
          <p:cNvPr id="204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89C73-3268-2D40-B86C-2598098C5C03}" type="slidenum">
              <a:rPr lang="en-US"/>
              <a:pPr/>
              <a:t>19</a:t>
            </a:fld>
            <a:endParaRPr lang="en-US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F6A68-E408-4A46-A90E-84061A6D10C7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582C2-6284-7047-98EF-E30BD98AF5CE}" type="slidenum">
              <a:rPr lang="en-US"/>
              <a:pPr/>
              <a:t>20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928B9-A2E3-3942-A3CF-31AE132DC96D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22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54ABB-2C03-AE48-87F7-7F5D504D3FD7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44D11-3CDF-A84C-A74B-514F7F1523B7}" type="slidenum">
              <a:rPr lang="en-US"/>
              <a:pPr/>
              <a:t>24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7CE02-711C-7547-A6EB-3400741982C1}" type="slidenum">
              <a:rPr lang="en-US"/>
              <a:pPr/>
              <a:t>25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5E0A1-FD1F-524D-B477-AC4E365EB083}" type="slidenum">
              <a:rPr lang="en-US"/>
              <a:pPr/>
              <a:t>26</a:t>
            </a:fld>
            <a:endParaRPr lang="en-US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93D12-4AE2-7A49-8F5D-75FB56B78316}" type="slidenum">
              <a:rPr lang="en-US"/>
              <a:pPr/>
              <a:t>27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DE90-20D6-0A49-BA3F-9F742CBA08F2}" type="slidenum">
              <a:rPr lang="en-US"/>
              <a:pPr/>
              <a:t>28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DE90-20D6-0A49-BA3F-9F742CBA08F2}" type="slidenum">
              <a:rPr lang="en-US"/>
              <a:pPr/>
              <a:t>29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2B64B-5D2E-C347-A254-1FAA2DEB53B7}" type="slidenum">
              <a:rPr lang="en-US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30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31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32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33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34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86439-0F0A-A845-805A-B2EA8FFF9A30}" type="slidenum">
              <a:rPr lang="en-US"/>
              <a:pPr/>
              <a:t>35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DE90-20D6-0A49-BA3F-9F742CBA08F2}" type="slidenum">
              <a:rPr lang="en-US"/>
              <a:pPr/>
              <a:t>36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DE90-20D6-0A49-BA3F-9F742CBA08F2}" type="slidenum">
              <a:rPr lang="en-US"/>
              <a:pPr/>
              <a:t>37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876C73-94AB-4347-8D92-C410FD22AE7C}" type="slidenum">
              <a:rPr lang="en-US"/>
              <a:pPr/>
              <a:t>38</a:t>
            </a:fld>
            <a:endParaRPr lang="en-US"/>
          </a:p>
        </p:txBody>
      </p:sp>
      <p:sp>
        <p:nvSpPr>
          <p:cNvPr id="13312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1A26B-B3B1-A043-9137-835F48ED5595}" type="slidenum">
              <a:rPr lang="en-US"/>
              <a:pPr/>
              <a:t>39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8B035-3B39-2A49-951A-077BCF770DED}" type="slidenum">
              <a:rPr lang="en-US"/>
              <a:pPr/>
              <a:t>4</a:t>
            </a:fld>
            <a:endParaRPr lang="en-US"/>
          </a:p>
        </p:txBody>
      </p:sp>
      <p:sp>
        <p:nvSpPr>
          <p:cNvPr id="6963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4B777-9D90-BF46-8419-274FF94E5EF1}" type="slidenum">
              <a:rPr lang="en-US"/>
              <a:pPr/>
              <a:t>40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FA33D-F3AD-6644-981F-9E61716B023F}" type="slidenum">
              <a:rPr lang="en-US"/>
              <a:pPr/>
              <a:t>41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4DE90-20D6-0A49-BA3F-9F742CBA08F2}" type="slidenum">
              <a:rPr lang="en-US"/>
              <a:pPr/>
              <a:t>42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F7E48-741C-5E40-8CBB-EC012099AF35}" type="slidenum">
              <a:rPr lang="en-US"/>
              <a:pPr/>
              <a:t>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6F7B7E-C6DF-204C-B7A4-DD1BDF0C389D}" type="slidenum">
              <a:rPr lang="en-US"/>
              <a:pPr/>
              <a:t>6</a:t>
            </a:fld>
            <a:endParaRPr lang="en-US"/>
          </a:p>
        </p:txBody>
      </p:sp>
      <p:sp>
        <p:nvSpPr>
          <p:cNvPr id="9216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99B03-F102-9C40-BB32-80A8F3FFCD7B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DB12A-151D-A74C-B311-D2F752D17F35}" type="slidenum">
              <a:rPr lang="en-US"/>
              <a:pPr/>
              <a:t>8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E88C0-75BF-6B4A-A533-030189DAFA9B}" type="slidenum">
              <a:rPr lang="en-US"/>
              <a:pPr/>
              <a:t>9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24F534-6676-AF4D-993C-ECC6D31242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32B943-450F-F34B-A3B2-E86691B7F83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1550BA2-DF9D-4346-9258-8F1239281B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09807CB-D4A6-B649-831C-60BE057B09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E4B228-CB6C-B14A-9A70-762E1C2EA7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5FC90C-5258-384E-A9ED-4E9680346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6C952F-C4F1-7345-97E0-D68633BBDA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0AB8C15-4B45-4346-A91D-74066C9A5C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E739AE-A52F-2B47-BEDC-FA016CD8AB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A3C5F9-31D3-C741-8B94-C618D2CD94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78CC0B-0F06-4243-947C-AC57F87D94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PJW, NASA/SSAI, 21 Jan 2010 @ SAC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177672-8B4D-754B-8416-67461FF2E4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3975" y="53975"/>
            <a:ext cx="9026525" cy="672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61138"/>
            <a:ext cx="2590800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Skia" charset="0"/>
              </a:defRPr>
            </a:lvl1pPr>
          </a:lstStyle>
          <a:p>
            <a:r>
              <a:rPr lang="en-US" smtClean="0"/>
              <a:t>PJW, NASA/SSAI, 21 Jan 2010 @ SAC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gif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391400" cy="473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Skia" charset="0"/>
              </a:rPr>
              <a:t>In situ data in support of (most) ocean color satellite calibration &amp; validation activities</a:t>
            </a:r>
          </a:p>
          <a:p>
            <a:pPr algn="ctr">
              <a:spcBef>
                <a:spcPct val="50000"/>
              </a:spcBef>
            </a:pPr>
            <a:endParaRPr lang="en-US" sz="2800" dirty="0" smtClean="0">
              <a:latin typeface="Skia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i="1" dirty="0" smtClean="0">
                <a:latin typeface="Skia" charset="0"/>
              </a:rPr>
              <a:t>How are my data used?  Part I</a:t>
            </a:r>
            <a:endParaRPr lang="en-US" i="1" dirty="0" smtClean="0">
              <a:latin typeface="Skia" charset="0"/>
            </a:endParaRPr>
          </a:p>
          <a:p>
            <a:pPr algn="ctr">
              <a:spcBef>
                <a:spcPct val="50000"/>
              </a:spcBef>
            </a:pPr>
            <a:endParaRPr lang="en-US" dirty="0" smtClean="0">
              <a:latin typeface="Skia" charset="0"/>
            </a:endParaRPr>
          </a:p>
          <a:p>
            <a:pPr algn="ctr">
              <a:spcBef>
                <a:spcPct val="50000"/>
              </a:spcBef>
            </a:pPr>
            <a:endParaRPr lang="en-US" sz="2100" dirty="0" smtClean="0">
              <a:latin typeface="Skia" charset="0"/>
            </a:endParaRPr>
          </a:p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Ocean Optics Class</a:t>
            </a:r>
          </a:p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University of Maine</a:t>
            </a:r>
          </a:p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Skia" charset="0"/>
              </a:rPr>
              <a:t>July 2011</a:t>
            </a:r>
            <a:endParaRPr lang="en-US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09600" y="3914775"/>
            <a:ext cx="4495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8000"/>
                </a:solidFill>
                <a:latin typeface="Skia" charset="0"/>
              </a:rPr>
              <a:t>model-based gains typically differ from MOBY gains by &lt; 1%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model-based vicarious calibration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830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latin typeface="Skia" charset="0"/>
              </a:rPr>
              <a:t>Werdell</a:t>
            </a:r>
            <a:r>
              <a:rPr lang="en-US" sz="1200" dirty="0" smtClean="0">
                <a:latin typeface="Skia" charset="0"/>
              </a:rPr>
              <a:t> et al. 2007</a:t>
            </a:r>
            <a:endParaRPr lang="en-US" sz="1200" dirty="0">
              <a:latin typeface="Skia" charset="0"/>
            </a:endParaRPr>
          </a:p>
        </p:txBody>
      </p:sp>
      <p:pic>
        <p:nvPicPr>
          <p:cNvPr id="95237" name="Picture 5" descr="werdell_2007_fig12_cr"/>
          <p:cNvPicPr>
            <a:picLocks noChangeAspect="1" noChangeArrowheads="1"/>
          </p:cNvPicPr>
          <p:nvPr/>
        </p:nvPicPr>
        <p:blipFill>
          <a:blip r:embed="rId3"/>
          <a:srcRect r="4504" b="49094"/>
          <a:stretch>
            <a:fillRect/>
          </a:stretch>
        </p:blipFill>
        <p:spPr bwMode="auto">
          <a:xfrm>
            <a:off x="4965700" y="1371600"/>
            <a:ext cx="4038600" cy="3624961"/>
          </a:xfrm>
          <a:prstGeom prst="rect">
            <a:avLst/>
          </a:prstGeom>
          <a:noFill/>
        </p:spPr>
      </p:pic>
      <p:pic>
        <p:nvPicPr>
          <p:cNvPr id="95238" name="Picture 6" descr="werdell_2007_tabl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622425"/>
            <a:ext cx="5030788" cy="180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alternative </a:t>
            </a:r>
            <a:r>
              <a:rPr lang="en-US" sz="2100" i="1">
                <a:latin typeface="Skia" charset="0"/>
              </a:rPr>
              <a:t>in situ</a:t>
            </a:r>
            <a:r>
              <a:rPr lang="en-US" sz="2100">
                <a:latin typeface="Skia" charset="0"/>
              </a:rPr>
              <a:t> data for vicarious calibration</a:t>
            </a:r>
          </a:p>
        </p:txBody>
      </p:sp>
      <p:pic>
        <p:nvPicPr>
          <p:cNvPr id="9" name="Picture 8" descr="as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70" y="1012190"/>
            <a:ext cx="1929130" cy="2569210"/>
          </a:xfrm>
          <a:prstGeom prst="rect">
            <a:avLst/>
          </a:prstGeom>
        </p:spPr>
      </p:pic>
      <p:pic>
        <p:nvPicPr>
          <p:cNvPr id="10" name="Picture 9" descr="image0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64590"/>
            <a:ext cx="4584700" cy="2298700"/>
          </a:xfrm>
          <a:prstGeom prst="rect">
            <a:avLst/>
          </a:prstGeom>
        </p:spPr>
      </p:pic>
      <p:pic>
        <p:nvPicPr>
          <p:cNvPr id="11" name="Picture 10" descr="AERONET_sunphotome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393190"/>
            <a:ext cx="2092960" cy="1869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685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Skia"/>
                <a:cs typeface="Skia"/>
              </a:rPr>
              <a:t>AERONET (fixed-above water platforms)</a:t>
            </a:r>
            <a:endParaRPr lang="en-US" sz="1800" dirty="0">
              <a:solidFill>
                <a:srgbClr val="FF0000"/>
              </a:solidFill>
              <a:latin typeface="Skia"/>
              <a:cs typeface="Ski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62000" y="3657600"/>
            <a:ext cx="3657600" cy="2857500"/>
            <a:chOff x="762000" y="3657600"/>
            <a:chExt cx="3657600" cy="2857500"/>
          </a:xfrm>
        </p:grpSpPr>
        <p:pic>
          <p:nvPicPr>
            <p:cNvPr id="14" name="Picture 13" descr="csc-buoy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0" y="3657600"/>
              <a:ext cx="1905000" cy="28575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667000" y="3657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buoy networks</a:t>
              </a:r>
              <a:endParaRPr lang="en-US" sz="1800" dirty="0">
                <a:solidFill>
                  <a:srgbClr val="FF0000"/>
                </a:solidFill>
                <a:latin typeface="Skia"/>
                <a:cs typeface="Ski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22854" y="4267200"/>
            <a:ext cx="2590800" cy="2170331"/>
            <a:chOff x="3022854" y="4267200"/>
            <a:chExt cx="2590800" cy="2170331"/>
          </a:xfrm>
        </p:grpSpPr>
        <p:pic>
          <p:nvPicPr>
            <p:cNvPr id="17" name="Picture 16" descr="glider-surface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4200" y="4267200"/>
              <a:ext cx="2000250" cy="155676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022854" y="57912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gliders, drifters, &amp; other autonomous platforms</a:t>
              </a:r>
              <a:endParaRPr lang="en-US" sz="1800" dirty="0">
                <a:solidFill>
                  <a:srgbClr val="FF0000"/>
                </a:solidFill>
                <a:latin typeface="Skia"/>
                <a:cs typeface="Skia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02021" y="3886200"/>
            <a:ext cx="3413379" cy="2345231"/>
            <a:chOff x="5502021" y="3886200"/>
            <a:chExt cx="3413379" cy="2345231"/>
          </a:xfrm>
        </p:grpSpPr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5502021" y="4343400"/>
              <a:ext cx="3184779" cy="1888031"/>
              <a:chOff x="247" y="186"/>
              <a:chExt cx="3514" cy="2064"/>
            </a:xfrm>
          </p:grpSpPr>
          <p:pic>
            <p:nvPicPr>
              <p:cNvPr id="22" name="Picture 1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68" y="186"/>
                <a:ext cx="3393" cy="2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" name="Text Box 17"/>
              <p:cNvSpPr txBox="1">
                <a:spLocks noChangeArrowheads="1"/>
              </p:cNvSpPr>
              <p:nvPr/>
            </p:nvSpPr>
            <p:spPr bwMode="auto">
              <a:xfrm rot="20816903">
                <a:off x="2206" y="1911"/>
                <a:ext cx="898" cy="30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longitude</a:t>
                </a: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 rot="16200000">
                <a:off x="20" y="519"/>
                <a:ext cx="759" cy="3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depth</a:t>
                </a:r>
              </a:p>
            </p:txBody>
          </p:sp>
          <p:sp>
            <p:nvSpPr>
              <p:cNvPr id="25" name="Text Box 24"/>
              <p:cNvSpPr txBox="1">
                <a:spLocks noChangeArrowheads="1"/>
              </p:cNvSpPr>
              <p:nvPr/>
            </p:nvSpPr>
            <p:spPr bwMode="auto">
              <a:xfrm rot="3061079">
                <a:off x="452" y="1657"/>
                <a:ext cx="838" cy="3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/>
                  <a:t>latitude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5638800" y="38862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towed &amp; underway sampling</a:t>
              </a:r>
              <a:endParaRPr lang="en-US" sz="1800" dirty="0">
                <a:solidFill>
                  <a:srgbClr val="FF0000"/>
                </a:solidFill>
                <a:latin typeface="Skia"/>
                <a:cs typeface="Sk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5029200" y="5041900"/>
            <a:ext cx="4038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008000"/>
                </a:solidFill>
                <a:latin typeface="Skia" charset="0"/>
              </a:rPr>
              <a:t>gains calculated using alternative </a:t>
            </a:r>
            <a:r>
              <a:rPr lang="en-US" sz="2100" i="1" dirty="0">
                <a:solidFill>
                  <a:srgbClr val="008000"/>
                </a:solidFill>
                <a:latin typeface="Skia" charset="0"/>
              </a:rPr>
              <a:t>in situ</a:t>
            </a:r>
            <a:r>
              <a:rPr lang="en-US" sz="2100" dirty="0">
                <a:solidFill>
                  <a:srgbClr val="008000"/>
                </a:solidFill>
                <a:latin typeface="Skia" charset="0"/>
              </a:rPr>
              <a:t> data typically differ from MOBY by &lt; 0.3%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alternative </a:t>
            </a:r>
            <a:r>
              <a:rPr lang="en-US" sz="2100" i="1">
                <a:latin typeface="Skia" charset="0"/>
              </a:rPr>
              <a:t>in situ</a:t>
            </a:r>
            <a:r>
              <a:rPr lang="en-US" sz="2100">
                <a:latin typeface="Skia" charset="0"/>
              </a:rPr>
              <a:t> data for vicarious calibration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830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Skia" charset="0"/>
              </a:rPr>
              <a:t>Bailey et al. 2008</a:t>
            </a:r>
          </a:p>
        </p:txBody>
      </p:sp>
      <p:pic>
        <p:nvPicPr>
          <p:cNvPr id="11" name="Picture 10" descr="bailey2008_fig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396" y="1066800"/>
            <a:ext cx="4167496" cy="3918570"/>
          </a:xfrm>
          <a:prstGeom prst="rect">
            <a:avLst/>
          </a:prstGeom>
        </p:spPr>
      </p:pic>
      <p:pic>
        <p:nvPicPr>
          <p:cNvPr id="12" name="Picture 11" descr="bailey2008_fig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81026"/>
            <a:ext cx="4871447" cy="2395574"/>
          </a:xfrm>
          <a:prstGeom prst="rect">
            <a:avLst/>
          </a:prstGeom>
        </p:spPr>
      </p:pic>
      <p:pic>
        <p:nvPicPr>
          <p:cNvPr id="13" name="Picture 12" descr="bailey2008_fig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76" y="3429000"/>
            <a:ext cx="4730924" cy="2469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tuning vicarious calibration using population statistics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807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latin typeface="Skia" charset="0"/>
              </a:rPr>
              <a:t>Stumpf</a:t>
            </a:r>
            <a:r>
              <a:rPr lang="en-US" sz="1200" dirty="0" smtClean="0">
                <a:latin typeface="Skia" charset="0"/>
              </a:rPr>
              <a:t> &amp; </a:t>
            </a:r>
            <a:r>
              <a:rPr lang="en-US" sz="1200" dirty="0" err="1" smtClean="0">
                <a:latin typeface="Skia" charset="0"/>
              </a:rPr>
              <a:t>Werdell</a:t>
            </a:r>
            <a:r>
              <a:rPr lang="en-US" sz="1200" dirty="0" smtClean="0">
                <a:latin typeface="Skia" charset="0"/>
              </a:rPr>
              <a:t> 2010</a:t>
            </a:r>
            <a:endParaRPr lang="en-US" sz="1200" dirty="0">
              <a:latin typeface="Skia" charset="0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57200" y="52578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Skia" charset="0"/>
              </a:rPr>
              <a:t>spectral shape @ 443 nm, SS(443), uses R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rs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(412), R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rs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(443), &amp; R</a:t>
            </a:r>
            <a:r>
              <a:rPr lang="en-US" sz="1800" baseline="-25000">
                <a:solidFill>
                  <a:srgbClr val="FF0000"/>
                </a:solidFill>
                <a:latin typeface="Skia" charset="0"/>
              </a:rPr>
              <a:t>rs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(490)</a:t>
            </a:r>
          </a:p>
        </p:txBody>
      </p:sp>
      <p:pic>
        <p:nvPicPr>
          <p:cNvPr id="109575" name="Picture 7" descr="stumpf_2010_eq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54657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990600" y="2590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990600" y="4724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1403350" y="2819400"/>
            <a:ext cx="2078038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1" name="Freeform 13"/>
          <p:cNvSpPr>
            <a:spLocks/>
          </p:cNvSpPr>
          <p:nvPr/>
        </p:nvSpPr>
        <p:spPr bwMode="auto">
          <a:xfrm>
            <a:off x="1416050" y="2841625"/>
            <a:ext cx="20574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576"/>
              </a:cxn>
              <a:cxn ang="0">
                <a:pos x="1296" y="912"/>
              </a:cxn>
            </a:cxnLst>
            <a:rect l="0" t="0" r="r" b="b"/>
            <a:pathLst>
              <a:path w="1296" h="912">
                <a:moveTo>
                  <a:pt x="0" y="0"/>
                </a:moveTo>
                <a:cubicBezTo>
                  <a:pt x="156" y="212"/>
                  <a:pt x="312" y="424"/>
                  <a:pt x="528" y="576"/>
                </a:cubicBezTo>
                <a:cubicBezTo>
                  <a:pt x="744" y="728"/>
                  <a:pt x="1020" y="820"/>
                  <a:pt x="1296" y="9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1404938" y="4724400"/>
            <a:ext cx="2286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ym typeface="Symbol" charset="2"/>
              </a:rPr>
              <a:t></a:t>
            </a:r>
            <a:r>
              <a:rPr lang="en-US" sz="2100" baseline="30000"/>
              <a:t>-</a:t>
            </a:r>
            <a:r>
              <a:rPr lang="en-US" sz="2100"/>
              <a:t>         </a:t>
            </a:r>
            <a:r>
              <a:rPr lang="en-US" sz="2100">
                <a:sym typeface="Symbol" charset="2"/>
              </a:rPr>
              <a:t></a:t>
            </a:r>
            <a:r>
              <a:rPr lang="en-US" sz="2100"/>
              <a:t>           </a:t>
            </a:r>
            <a:r>
              <a:rPr lang="en-US" sz="2100">
                <a:sym typeface="Symbol" charset="2"/>
              </a:rPr>
              <a:t></a:t>
            </a:r>
            <a:r>
              <a:rPr lang="en-US" sz="2100" baseline="30000"/>
              <a:t>+</a:t>
            </a:r>
            <a:endParaRPr lang="en-US" sz="2100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 rot="16200000">
            <a:off x="434975" y="3451225"/>
            <a:ext cx="609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Skia" charset="0"/>
              </a:rPr>
              <a:t>R</a:t>
            </a:r>
            <a:r>
              <a:rPr lang="en-US" sz="2100" baseline="-25000">
                <a:latin typeface="Skia" charset="0"/>
              </a:rPr>
              <a:t>rs</a:t>
            </a:r>
            <a:endParaRPr lang="en-US" sz="2100">
              <a:latin typeface="Skia" charset="0"/>
            </a:endParaRPr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4876800" y="2590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>
            <a:off x="4876800" y="4724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5289550" y="2819400"/>
            <a:ext cx="2078038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8" name="Freeform 20"/>
          <p:cNvSpPr>
            <a:spLocks/>
          </p:cNvSpPr>
          <p:nvPr/>
        </p:nvSpPr>
        <p:spPr bwMode="auto">
          <a:xfrm rot="10800000">
            <a:off x="5300663" y="2808288"/>
            <a:ext cx="20574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576"/>
              </a:cxn>
              <a:cxn ang="0">
                <a:pos x="1296" y="912"/>
              </a:cxn>
            </a:cxnLst>
            <a:rect l="0" t="0" r="r" b="b"/>
            <a:pathLst>
              <a:path w="1296" h="912">
                <a:moveTo>
                  <a:pt x="0" y="0"/>
                </a:moveTo>
                <a:cubicBezTo>
                  <a:pt x="156" y="212"/>
                  <a:pt x="312" y="424"/>
                  <a:pt x="528" y="576"/>
                </a:cubicBezTo>
                <a:cubicBezTo>
                  <a:pt x="744" y="728"/>
                  <a:pt x="1020" y="820"/>
                  <a:pt x="1296" y="91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5291138" y="4724400"/>
            <a:ext cx="2286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ym typeface="Symbol" charset="2"/>
              </a:rPr>
              <a:t></a:t>
            </a:r>
            <a:r>
              <a:rPr lang="en-US" sz="2100" baseline="30000"/>
              <a:t>-</a:t>
            </a:r>
            <a:r>
              <a:rPr lang="en-US" sz="2100"/>
              <a:t>         </a:t>
            </a:r>
            <a:r>
              <a:rPr lang="en-US" sz="2100">
                <a:sym typeface="Symbol" charset="2"/>
              </a:rPr>
              <a:t></a:t>
            </a:r>
            <a:r>
              <a:rPr lang="en-US" sz="2100"/>
              <a:t>           </a:t>
            </a:r>
            <a:r>
              <a:rPr lang="en-US" sz="2100">
                <a:sym typeface="Symbol" charset="2"/>
              </a:rPr>
              <a:t></a:t>
            </a:r>
            <a:r>
              <a:rPr lang="en-US" sz="2100" baseline="30000"/>
              <a:t>+</a:t>
            </a:r>
            <a:endParaRPr lang="en-US" sz="2100"/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 rot="16200000">
            <a:off x="4321175" y="3443288"/>
            <a:ext cx="609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latin typeface="Skia" charset="0"/>
              </a:rPr>
              <a:t>R</a:t>
            </a:r>
            <a:r>
              <a:rPr lang="en-US" sz="2100" baseline="-25000">
                <a:latin typeface="Skia" charset="0"/>
              </a:rPr>
              <a:t>rs</a:t>
            </a:r>
            <a:endParaRPr lang="en-US" sz="2100">
              <a:latin typeface="Skia" charset="0"/>
            </a:endParaRP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33400" y="762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Skia" charset="0"/>
              </a:rPr>
              <a:t>compare spectral shapes of </a:t>
            </a:r>
            <a:r>
              <a:rPr lang="en-US" sz="1800" i="1">
                <a:solidFill>
                  <a:srgbClr val="008000"/>
                </a:solidFill>
                <a:latin typeface="Skia" charset="0"/>
              </a:rPr>
              <a:t>in situ</a:t>
            </a:r>
            <a:r>
              <a:rPr lang="en-US" sz="1800">
                <a:solidFill>
                  <a:srgbClr val="008000"/>
                </a:solidFill>
                <a:latin typeface="Skia" charset="0"/>
              </a:rPr>
              <a:t> &amp; satellite populations</a:t>
            </a:r>
          </a:p>
        </p:txBody>
      </p:sp>
      <p:sp>
        <p:nvSpPr>
          <p:cNvPr id="109592" name="Text Box 24"/>
          <p:cNvSpPr txBox="1">
            <a:spLocks noChangeArrowheads="1"/>
          </p:cNvSpPr>
          <p:nvPr/>
        </p:nvSpPr>
        <p:spPr bwMode="auto">
          <a:xfrm>
            <a:off x="1676400" y="2362200"/>
            <a:ext cx="2743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valleys have negative SS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6096000" y="2362200"/>
            <a:ext cx="2438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Skia" charset="0"/>
              </a:rPr>
              <a:t>hills have positive SS</a:t>
            </a:r>
          </a:p>
        </p:txBody>
      </p:sp>
      <p:sp>
        <p:nvSpPr>
          <p:cNvPr id="109594" name="Line 26"/>
          <p:cNvSpPr>
            <a:spLocks noChangeShapeType="1"/>
          </p:cNvSpPr>
          <p:nvPr/>
        </p:nvSpPr>
        <p:spPr bwMode="auto">
          <a:xfrm flipH="1">
            <a:off x="2590800" y="2743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95" name="Line 27"/>
          <p:cNvSpPr>
            <a:spLocks noChangeShapeType="1"/>
          </p:cNvSpPr>
          <p:nvPr/>
        </p:nvSpPr>
        <p:spPr bwMode="auto">
          <a:xfrm flipH="1">
            <a:off x="6781800" y="2743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533400" y="100488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>
                <a:latin typeface="Skia" charset="0"/>
              </a:rPr>
              <a:t>in situ</a:t>
            </a:r>
            <a:r>
              <a:rPr lang="en-US" sz="1800">
                <a:solidFill>
                  <a:srgbClr val="008000"/>
                </a:solidFill>
                <a:latin typeface="Skia" charset="0"/>
              </a:rPr>
              <a:t>, </a:t>
            </a:r>
            <a:r>
              <a:rPr lang="en-US" sz="1800">
                <a:solidFill>
                  <a:srgbClr val="0000FF"/>
                </a:solidFill>
                <a:latin typeface="Skia" charset="0"/>
              </a:rPr>
              <a:t>SeaWiFS</a:t>
            </a:r>
            <a:r>
              <a:rPr lang="en-US" sz="1800">
                <a:solidFill>
                  <a:srgbClr val="008000"/>
                </a:solidFill>
                <a:latin typeface="Skia" charset="0"/>
              </a:rPr>
              <a:t>, &amp; </a:t>
            </a:r>
            <a:r>
              <a:rPr lang="en-US" sz="1800">
                <a:solidFill>
                  <a:srgbClr val="FF0000"/>
                </a:solidFill>
                <a:latin typeface="Skia" charset="0"/>
              </a:rPr>
              <a:t>MODIS-Aqua</a:t>
            </a:r>
            <a:r>
              <a:rPr lang="en-US" sz="1800">
                <a:solidFill>
                  <a:srgbClr val="008000"/>
                </a:solidFill>
                <a:latin typeface="Skia" charset="0"/>
              </a:rPr>
              <a:t> spectral shapes compared at MOBY site</a:t>
            </a:r>
            <a:endParaRPr lang="en-US" sz="1800" i="1">
              <a:latin typeface="Skia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tuning vicarious calibration using population statistics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815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latin typeface="Skia" charset="0"/>
              </a:rPr>
              <a:t>Stumpf</a:t>
            </a:r>
            <a:r>
              <a:rPr lang="en-US" sz="1200" dirty="0" smtClean="0">
                <a:latin typeface="Skia" charset="0"/>
              </a:rPr>
              <a:t> &amp; </a:t>
            </a:r>
            <a:r>
              <a:rPr lang="en-US" sz="1200" dirty="0" err="1" smtClean="0">
                <a:latin typeface="Skia" charset="0"/>
              </a:rPr>
              <a:t>Werdell</a:t>
            </a:r>
            <a:r>
              <a:rPr lang="en-US" sz="1200" dirty="0" smtClean="0">
                <a:latin typeface="Skia" charset="0"/>
              </a:rPr>
              <a:t> 2010</a:t>
            </a:r>
            <a:endParaRPr lang="en-US" sz="1200" dirty="0">
              <a:latin typeface="Skia" charset="0"/>
            </a:endParaRPr>
          </a:p>
        </p:txBody>
      </p:sp>
      <p:pic>
        <p:nvPicPr>
          <p:cNvPr id="87047" name="Picture 7" descr="stumpf_2010_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399"/>
            <a:ext cx="8643249" cy="4349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447800" y="990600"/>
            <a:ext cx="592154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i="1" dirty="0" smtClean="0">
                <a:solidFill>
                  <a:srgbClr val="008000"/>
                </a:solidFill>
                <a:latin typeface="Skia" charset="0"/>
              </a:rPr>
              <a:t>in </a:t>
            </a:r>
            <a:r>
              <a:rPr lang="en-US" sz="2100" i="1" dirty="0">
                <a:solidFill>
                  <a:srgbClr val="008000"/>
                </a:solidFill>
                <a:latin typeface="Skia" charset="0"/>
              </a:rPr>
              <a:t>situ</a:t>
            </a:r>
            <a:r>
              <a:rPr lang="en-US" sz="2100" dirty="0">
                <a:solidFill>
                  <a:srgbClr val="008000"/>
                </a:solidFill>
                <a:latin typeface="Skia" charset="0"/>
              </a:rPr>
              <a:t> data are important for ocean color cal/</a:t>
            </a:r>
            <a:r>
              <a:rPr lang="en-US" sz="2100" dirty="0" err="1">
                <a:solidFill>
                  <a:srgbClr val="008000"/>
                </a:solidFill>
                <a:latin typeface="Skia" charset="0"/>
              </a:rPr>
              <a:t>val</a:t>
            </a:r>
            <a:endParaRPr lang="en-US" sz="2100" dirty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</a:t>
            </a:r>
          </a:p>
          <a:p>
            <a:r>
              <a:rPr lang="en-US" sz="2100" dirty="0">
                <a:latin typeface="Skia" charset="0"/>
              </a:rPr>
              <a:t>	</a:t>
            </a:r>
            <a:r>
              <a:rPr lang="en-US" sz="2100" dirty="0">
                <a:solidFill>
                  <a:schemeClr val="bg2"/>
                </a:solidFill>
                <a:latin typeface="Skia" charset="0"/>
              </a:rPr>
              <a:t>- vicarious </a:t>
            </a:r>
            <a:r>
              <a:rPr lang="en-US" sz="2100" dirty="0" smtClean="0">
                <a:solidFill>
                  <a:schemeClr val="bg2"/>
                </a:solidFill>
                <a:latin typeface="Skia" charset="0"/>
              </a:rPr>
              <a:t>calibration</a:t>
            </a:r>
          </a:p>
          <a:p>
            <a:endParaRPr lang="en-US" sz="2100" dirty="0" smtClean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</a:t>
            </a:r>
            <a:r>
              <a:rPr lang="en-US" sz="2100" dirty="0">
                <a:solidFill>
                  <a:srgbClr val="FF0000"/>
                </a:solidFill>
                <a:latin typeface="Skia" charset="0"/>
              </a:rPr>
              <a:t>- data product </a:t>
            </a: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validation</a:t>
            </a:r>
          </a:p>
          <a:p>
            <a:endParaRPr lang="en-US" sz="2100" dirty="0" smtClean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</a:t>
            </a:r>
            <a:r>
              <a:rPr lang="en-US" sz="2100" dirty="0">
                <a:solidFill>
                  <a:schemeClr val="bg2"/>
                </a:solidFill>
                <a:latin typeface="Skia" charset="0"/>
              </a:rPr>
              <a:t>- algorithm development</a:t>
            </a:r>
            <a:endParaRPr lang="en-US" sz="2100" dirty="0">
              <a:latin typeface="Skia" charset="0"/>
            </a:endParaRPr>
          </a:p>
          <a:p>
            <a:endParaRPr lang="en-US" sz="2100" dirty="0" smtClean="0">
              <a:latin typeface="Skia" charset="0"/>
            </a:endParaRPr>
          </a:p>
          <a:p>
            <a:endParaRPr lang="en-US" sz="2100" dirty="0" smtClean="0">
              <a:latin typeface="Skia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791200" y="1981200"/>
            <a:ext cx="2743200" cy="97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800">
                <a:latin typeface="Skia" charset="0"/>
              </a:rPr>
              <a:t>Level-2 match-ups</a:t>
            </a:r>
          </a:p>
          <a:p>
            <a:pPr>
              <a:spcBef>
                <a:spcPct val="10000"/>
              </a:spcBef>
            </a:pPr>
            <a:r>
              <a:rPr lang="en-US" sz="1800">
                <a:latin typeface="Skia" charset="0"/>
              </a:rPr>
              <a:t>Level-2 time-series</a:t>
            </a:r>
          </a:p>
          <a:p>
            <a:pPr>
              <a:spcBef>
                <a:spcPct val="10000"/>
              </a:spcBef>
            </a:pPr>
            <a:r>
              <a:rPr lang="en-US" sz="1800">
                <a:latin typeface="Skia" charset="0"/>
              </a:rPr>
              <a:t>community efforts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55626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satellite data product validation: discrete match-ups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pic>
        <p:nvPicPr>
          <p:cNvPr id="6" name="Picture 5" descr="bailey2006_fi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50343"/>
            <a:ext cx="7814613" cy="5226657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806450"/>
            <a:ext cx="6900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  <a:latin typeface="Skia" charset="0"/>
              </a:rPr>
              <a:t>general flow of match-up process, with exclusion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5434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Skia" charset="0"/>
              </a:rPr>
              <a:t>SeaWiFS chlorophyll-a match-ups (OC4 algorithm):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dirty="0">
                <a:latin typeface="Skia" charset="0"/>
              </a:rPr>
              <a:t>Level-2 match-ups</a:t>
            </a:r>
          </a:p>
        </p:txBody>
      </p:sp>
      <p:pic>
        <p:nvPicPr>
          <p:cNvPr id="11268" name="Picture 4" descr="seawifs_matchups_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05000"/>
            <a:ext cx="8162925" cy="3514725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52600" y="53340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Skia" charset="0"/>
              </a:rPr>
              <a:t>in situ</a:t>
            </a:r>
            <a:r>
              <a:rPr lang="en-US" sz="1600">
                <a:latin typeface="Skia" charset="0"/>
              </a:rPr>
              <a:t> C</a:t>
            </a:r>
            <a:r>
              <a:rPr lang="en-US" sz="1600" baseline="-25000">
                <a:latin typeface="Skia" charset="0"/>
              </a:rPr>
              <a:t>a</a:t>
            </a:r>
            <a:endParaRPr lang="en-US" sz="1600" i="1">
              <a:latin typeface="Skia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 rot="16200000">
            <a:off x="-88106" y="3569494"/>
            <a:ext cx="1227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kia" charset="0"/>
              </a:rPr>
              <a:t>SeaWIFS C</a:t>
            </a:r>
            <a:r>
              <a:rPr lang="en-US" sz="1600" baseline="-25000">
                <a:latin typeface="Skia" charset="0"/>
              </a:rPr>
              <a:t>a</a:t>
            </a:r>
            <a:endParaRPr lang="en-US" sz="1600" i="1">
              <a:latin typeface="Skia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34075" y="5334000"/>
            <a:ext cx="373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Skia" charset="0"/>
              </a:rPr>
              <a:t>C</a:t>
            </a:r>
            <a:r>
              <a:rPr lang="en-US" sz="1600" baseline="-25000">
                <a:latin typeface="Skia" charset="0"/>
              </a:rPr>
              <a:t>a</a:t>
            </a:r>
            <a:endParaRPr lang="en-US" sz="1600" i="1">
              <a:latin typeface="Skia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6019800"/>
            <a:ext cx="845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Skia" charset="0"/>
              </a:rPr>
              <a:t>Bailey &amp; </a:t>
            </a:r>
            <a:r>
              <a:rPr lang="en-US" sz="1200" dirty="0" err="1" smtClean="0">
                <a:latin typeface="Skia" charset="0"/>
              </a:rPr>
              <a:t>Werdell</a:t>
            </a:r>
            <a:r>
              <a:rPr lang="en-US" sz="1200" dirty="0" smtClean="0">
                <a:latin typeface="Skia" charset="0"/>
              </a:rPr>
              <a:t> 2006</a:t>
            </a:r>
            <a:endParaRPr lang="en-US" sz="1200" dirty="0">
              <a:latin typeface="Skia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4800" y="806450"/>
            <a:ext cx="7258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8000"/>
                </a:solidFill>
                <a:latin typeface="Skia" charset="0"/>
              </a:rPr>
              <a:t>comparison of “coincident” </a:t>
            </a:r>
            <a:r>
              <a:rPr lang="en-US" sz="2100" i="1">
                <a:solidFill>
                  <a:srgbClr val="008000"/>
                </a:solidFill>
                <a:latin typeface="Skia" charset="0"/>
              </a:rPr>
              <a:t>in situ</a:t>
            </a:r>
            <a:r>
              <a:rPr lang="en-US" sz="2100">
                <a:solidFill>
                  <a:srgbClr val="008000"/>
                </a:solidFill>
                <a:latin typeface="Skia" charset="0"/>
              </a:rPr>
              <a:t> &amp; satellite measurements</a:t>
            </a:r>
            <a:endParaRPr lang="en-US" sz="210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100" dirty="0">
                <a:solidFill>
                  <a:srgbClr val="FF0000"/>
                </a:solidFill>
                <a:latin typeface="Skia" charset="0"/>
              </a:rPr>
              <a:t>Level-2 satellite-to-</a:t>
            </a:r>
            <a:r>
              <a:rPr lang="en-US" sz="2100" i="1" dirty="0">
                <a:solidFill>
                  <a:srgbClr val="FF0000"/>
                </a:solidFill>
                <a:latin typeface="Skia" charset="0"/>
              </a:rPr>
              <a:t>in situ</a:t>
            </a:r>
            <a:r>
              <a:rPr lang="en-US" sz="2100" dirty="0">
                <a:solidFill>
                  <a:srgbClr val="FF0000"/>
                </a:solidFill>
                <a:latin typeface="Skia" charset="0"/>
              </a:rPr>
              <a:t> “match-ups”</a:t>
            </a:r>
          </a:p>
          <a:p>
            <a:pPr>
              <a:lnSpc>
                <a:spcPct val="90000"/>
              </a:lnSpc>
            </a:pPr>
            <a:endParaRPr lang="en-US" sz="1800" dirty="0">
              <a:latin typeface="Skia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Skia" charset="0"/>
              </a:rPr>
              <a:t>strengths: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Skia" charset="0"/>
              </a:rPr>
              <a:t>the only truly independent validation of the science data products using ground truth measurements.</a:t>
            </a:r>
          </a:p>
          <a:p>
            <a:pPr lvl="1">
              <a:lnSpc>
                <a:spcPct val="90000"/>
              </a:lnSpc>
            </a:pPr>
            <a:endParaRPr lang="en-US" sz="1800" dirty="0">
              <a:latin typeface="Skia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Skia" charset="0"/>
              </a:rPr>
              <a:t>limitations: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Skia" charset="0"/>
              </a:rPr>
              <a:t>quality of </a:t>
            </a:r>
            <a:r>
              <a:rPr lang="en-US" sz="1800" i="1" dirty="0">
                <a:latin typeface="Skia" charset="0"/>
              </a:rPr>
              <a:t>in situ</a:t>
            </a:r>
            <a:r>
              <a:rPr lang="en-US" sz="1800" dirty="0">
                <a:latin typeface="Skia" charset="0"/>
              </a:rPr>
              <a:t> data is highly variable and difficult to assess.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Skia" charset="0"/>
              </a:rPr>
              <a:t>coverage for OC </a:t>
            </a:r>
            <a:r>
              <a:rPr lang="en-US" sz="1800" i="1" dirty="0">
                <a:latin typeface="Skia" charset="0"/>
              </a:rPr>
              <a:t>in situ</a:t>
            </a:r>
            <a:r>
              <a:rPr lang="en-US" sz="1800" dirty="0">
                <a:latin typeface="Skia" charset="0"/>
              </a:rPr>
              <a:t> data is limited, both geographically &amp; temporally.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Skia" charset="0"/>
              </a:rPr>
              <a:t>assumes that highly localized (~meters) measurements are representative of pixel (km) area.</a:t>
            </a:r>
          </a:p>
          <a:p>
            <a:pPr lvl="1">
              <a:lnSpc>
                <a:spcPct val="90000"/>
              </a:lnSpc>
            </a:pPr>
            <a:r>
              <a:rPr lang="en-US" sz="1800" i="1" dirty="0">
                <a:latin typeface="Skia" charset="0"/>
              </a:rPr>
              <a:t>in situ</a:t>
            </a:r>
            <a:r>
              <a:rPr lang="en-US" sz="1800" dirty="0">
                <a:latin typeface="Skia" charset="0"/>
              </a:rPr>
              <a:t> measurements require discipline expertise to analyze &amp; compare with satellite values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Skia" charset="0"/>
              </a:rPr>
              <a:t>generally useful only for assessing static biases in final products.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Skia" charset="0"/>
              </a:rPr>
              <a:t>availability of </a:t>
            </a:r>
            <a:r>
              <a:rPr lang="en-US" sz="1800" i="1" dirty="0">
                <a:latin typeface="Skia" charset="0"/>
              </a:rPr>
              <a:t>in situ</a:t>
            </a:r>
            <a:r>
              <a:rPr lang="en-US" sz="1800" dirty="0">
                <a:latin typeface="Skia" charset="0"/>
              </a:rPr>
              <a:t> data in future (e.g., VIIRS) is unknown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>
                <a:latin typeface="Skia" charset="0"/>
              </a:rPr>
              <a:t>	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dirty="0">
                <a:latin typeface="Skia" charset="0"/>
              </a:rPr>
              <a:t>Level-2 match-ups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Level-2 time-series analyses</a:t>
            </a:r>
          </a:p>
        </p:txBody>
      </p:sp>
      <p:pic>
        <p:nvPicPr>
          <p:cNvPr id="13319" name="Picture 7" descr="regions_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2942"/>
            <a:ext cx="8059970" cy="5179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47800" y="990600"/>
            <a:ext cx="59215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i="1" dirty="0" smtClean="0">
                <a:solidFill>
                  <a:srgbClr val="008000"/>
                </a:solidFill>
                <a:latin typeface="Skia" charset="0"/>
              </a:rPr>
              <a:t>in </a:t>
            </a:r>
            <a:r>
              <a:rPr lang="en-US" sz="2100" i="1" dirty="0">
                <a:solidFill>
                  <a:srgbClr val="008000"/>
                </a:solidFill>
                <a:latin typeface="Skia" charset="0"/>
              </a:rPr>
              <a:t>situ</a:t>
            </a:r>
            <a:r>
              <a:rPr lang="en-US" sz="2100" dirty="0">
                <a:solidFill>
                  <a:srgbClr val="008000"/>
                </a:solidFill>
                <a:latin typeface="Skia" charset="0"/>
              </a:rPr>
              <a:t> data are important for ocean color cal/</a:t>
            </a:r>
            <a:r>
              <a:rPr lang="en-US" sz="2100" dirty="0" err="1">
                <a:solidFill>
                  <a:srgbClr val="008000"/>
                </a:solidFill>
                <a:latin typeface="Skia" charset="0"/>
              </a:rPr>
              <a:t>val</a:t>
            </a:r>
            <a:endParaRPr lang="en-US" sz="2100" dirty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</a:t>
            </a:r>
          </a:p>
          <a:p>
            <a:r>
              <a:rPr lang="en-US" sz="2100" dirty="0">
                <a:latin typeface="Skia" charset="0"/>
              </a:rPr>
              <a:t>	- vicarious </a:t>
            </a:r>
            <a:r>
              <a:rPr lang="en-US" sz="2100" dirty="0" smtClean="0">
                <a:latin typeface="Skia" charset="0"/>
              </a:rPr>
              <a:t>calibration</a:t>
            </a:r>
          </a:p>
          <a:p>
            <a:endParaRPr lang="en-US" sz="2100" dirty="0" smtClean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- data product </a:t>
            </a:r>
            <a:r>
              <a:rPr lang="en-US" sz="2100" dirty="0" smtClean="0">
                <a:latin typeface="Skia" charset="0"/>
              </a:rPr>
              <a:t>validation</a:t>
            </a:r>
          </a:p>
          <a:p>
            <a:endParaRPr lang="en-US" sz="2100" dirty="0" smtClean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-</a:t>
            </a:r>
            <a:r>
              <a:rPr lang="en-US" sz="2100" dirty="0" smtClean="0">
                <a:latin typeface="Skia" charset="0"/>
              </a:rPr>
              <a:t> algorithm development</a:t>
            </a:r>
          </a:p>
          <a:p>
            <a:endParaRPr lang="en-US" sz="2100" dirty="0" smtClean="0">
              <a:latin typeface="Skia" charset="0"/>
            </a:endParaRPr>
          </a:p>
          <a:p>
            <a:r>
              <a:rPr lang="en-US" sz="2100" dirty="0" smtClean="0">
                <a:latin typeface="Skia" charset="0"/>
              </a:rPr>
              <a:t>	- atmospheric correction</a:t>
            </a:r>
          </a:p>
          <a:p>
            <a:endParaRPr lang="en-US" sz="2100" dirty="0" smtClean="0">
              <a:latin typeface="Skia" charset="0"/>
            </a:endParaRPr>
          </a:p>
          <a:p>
            <a:endParaRPr lang="en-US" sz="2100" dirty="0" smtClean="0">
              <a:latin typeface="Skia" charset="0"/>
            </a:endParaRPr>
          </a:p>
          <a:p>
            <a:endParaRPr lang="en-US" sz="2100" dirty="0">
              <a:latin typeface="Skia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90800" y="3556000"/>
            <a:ext cx="4805053" cy="461665"/>
            <a:chOff x="2590800" y="3556000"/>
            <a:chExt cx="4805053" cy="461665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2590800" y="3810000"/>
              <a:ext cx="3733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6337300" y="3556000"/>
              <a:ext cx="10585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Skia"/>
                  <a:cs typeface="Skia"/>
                </a:rPr>
                <a:t>LATER</a:t>
              </a:r>
              <a:endParaRPr lang="en-US" dirty="0">
                <a:solidFill>
                  <a:srgbClr val="FF0000"/>
                </a:solidFill>
                <a:latin typeface="Skia"/>
                <a:cs typeface="Sk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Level-2 time-series analyses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768866" y="2943711"/>
            <a:ext cx="269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Skia"/>
                <a:cs typeface="Skia"/>
              </a:rPr>
              <a:t>Chl</a:t>
            </a:r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-a (mg m</a:t>
            </a:r>
            <a:r>
              <a:rPr lang="en-US" sz="2000" baseline="30000" dirty="0" smtClean="0">
                <a:solidFill>
                  <a:srgbClr val="FF0000"/>
                </a:solidFill>
                <a:latin typeface="Skia"/>
                <a:cs typeface="Skia"/>
              </a:rPr>
              <a:t>-3</a:t>
            </a:r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)</a:t>
            </a:r>
            <a:endParaRPr lang="en-US" sz="2000" dirty="0">
              <a:solidFill>
                <a:srgbClr val="FF0000"/>
              </a:solidFill>
              <a:latin typeface="Skia"/>
              <a:cs typeface="Ski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22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000" dirty="0" err="1" smtClean="0">
                <a:latin typeface="Skia" charset="0"/>
              </a:rPr>
              <a:t>Werdell</a:t>
            </a:r>
            <a:r>
              <a:rPr lang="en-US" sz="1000" dirty="0" smtClean="0">
                <a:latin typeface="Skia" charset="0"/>
              </a:rPr>
              <a:t> et al. 2009</a:t>
            </a:r>
            <a:endParaRPr lang="en-US" sz="1000" dirty="0">
              <a:latin typeface="Skia" charset="0"/>
            </a:endParaRPr>
          </a:p>
        </p:txBody>
      </p:sp>
      <p:pic>
        <p:nvPicPr>
          <p:cNvPr id="9" name="Picture 8" descr="hpl_ts_dis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78" y="588772"/>
            <a:ext cx="6754622" cy="558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447800" y="990600"/>
            <a:ext cx="592154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i="1" dirty="0" smtClean="0">
                <a:solidFill>
                  <a:srgbClr val="008000"/>
                </a:solidFill>
                <a:latin typeface="Skia" charset="0"/>
              </a:rPr>
              <a:t>in </a:t>
            </a:r>
            <a:r>
              <a:rPr lang="en-US" sz="2100" i="1" dirty="0">
                <a:solidFill>
                  <a:srgbClr val="008000"/>
                </a:solidFill>
                <a:latin typeface="Skia" charset="0"/>
              </a:rPr>
              <a:t>situ</a:t>
            </a:r>
            <a:r>
              <a:rPr lang="en-US" sz="2100" dirty="0">
                <a:solidFill>
                  <a:srgbClr val="008000"/>
                </a:solidFill>
                <a:latin typeface="Skia" charset="0"/>
              </a:rPr>
              <a:t> data are important for ocean color cal/</a:t>
            </a:r>
            <a:r>
              <a:rPr lang="en-US" sz="2100" dirty="0" err="1">
                <a:solidFill>
                  <a:srgbClr val="008000"/>
                </a:solidFill>
                <a:latin typeface="Skia" charset="0"/>
              </a:rPr>
              <a:t>val</a:t>
            </a:r>
            <a:endParaRPr lang="en-US" sz="2100" dirty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</a:t>
            </a:r>
          </a:p>
          <a:p>
            <a:r>
              <a:rPr lang="en-US" sz="2100" dirty="0">
                <a:latin typeface="Skia" charset="0"/>
              </a:rPr>
              <a:t>	</a:t>
            </a:r>
            <a:r>
              <a:rPr lang="en-US" sz="2100" dirty="0">
                <a:solidFill>
                  <a:schemeClr val="bg2"/>
                </a:solidFill>
                <a:latin typeface="Skia" charset="0"/>
              </a:rPr>
              <a:t>- vicarious </a:t>
            </a:r>
            <a:r>
              <a:rPr lang="en-US" sz="2100" dirty="0" smtClean="0">
                <a:solidFill>
                  <a:schemeClr val="bg2"/>
                </a:solidFill>
                <a:latin typeface="Skia" charset="0"/>
              </a:rPr>
              <a:t>calibration</a:t>
            </a:r>
          </a:p>
          <a:p>
            <a:endParaRPr lang="en-US" sz="2100" dirty="0" smtClean="0">
              <a:solidFill>
                <a:schemeClr val="bg2"/>
              </a:solidFill>
              <a:latin typeface="Skia" charset="0"/>
            </a:endParaRPr>
          </a:p>
          <a:p>
            <a:r>
              <a:rPr lang="en-US" sz="2100" dirty="0">
                <a:solidFill>
                  <a:schemeClr val="bg2"/>
                </a:solidFill>
                <a:latin typeface="Skia" charset="0"/>
              </a:rPr>
              <a:t>	- data product </a:t>
            </a:r>
            <a:r>
              <a:rPr lang="en-US" sz="2100" dirty="0" smtClean="0">
                <a:solidFill>
                  <a:schemeClr val="bg2"/>
                </a:solidFill>
                <a:latin typeface="Skia" charset="0"/>
              </a:rPr>
              <a:t>validation</a:t>
            </a:r>
          </a:p>
          <a:p>
            <a:endParaRPr lang="en-US" sz="2100" dirty="0" smtClean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</a:t>
            </a:r>
            <a:r>
              <a:rPr lang="en-US" sz="2100" dirty="0">
                <a:solidFill>
                  <a:srgbClr val="FF0000"/>
                </a:solidFill>
                <a:latin typeface="Skia" charset="0"/>
              </a:rPr>
              <a:t>- algorithm development</a:t>
            </a:r>
            <a:endParaRPr lang="en-US" sz="2100" dirty="0">
              <a:latin typeface="Skia" charset="0"/>
            </a:endParaRPr>
          </a:p>
          <a:p>
            <a:endParaRPr lang="en-US" sz="2100" dirty="0" smtClean="0">
              <a:latin typeface="Skia" charset="0"/>
            </a:endParaRPr>
          </a:p>
          <a:p>
            <a:endParaRPr lang="en-US" sz="2100" dirty="0">
              <a:latin typeface="Skia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791200" y="2379662"/>
            <a:ext cx="3048000" cy="1588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800" dirty="0" smtClean="0">
                <a:latin typeface="Skia" charset="0"/>
              </a:rPr>
              <a:t>operational </a:t>
            </a:r>
            <a:r>
              <a:rPr lang="en-US" sz="1800" dirty="0">
                <a:latin typeface="Skia" charset="0"/>
              </a:rPr>
              <a:t>algorithms</a:t>
            </a:r>
            <a:endParaRPr lang="en-US" sz="1800" dirty="0" smtClean="0">
              <a:latin typeface="Skia" charset="0"/>
            </a:endParaRPr>
          </a:p>
          <a:p>
            <a:pPr>
              <a:spcBef>
                <a:spcPct val="10000"/>
              </a:spcBef>
            </a:pPr>
            <a:r>
              <a:rPr lang="en-US" sz="1800" dirty="0" smtClean="0">
                <a:latin typeface="Skia" charset="0"/>
              </a:rPr>
              <a:t>semi-analytic IOP </a:t>
            </a:r>
            <a:r>
              <a:rPr lang="en-US" sz="1800" dirty="0">
                <a:latin typeface="Skia" charset="0"/>
              </a:rPr>
              <a:t>algorithm</a:t>
            </a:r>
          </a:p>
          <a:p>
            <a:pPr>
              <a:spcBef>
                <a:spcPct val="10000"/>
              </a:spcBef>
            </a:pPr>
            <a:r>
              <a:rPr lang="en-US" sz="1800" dirty="0">
                <a:latin typeface="Skia" charset="0"/>
              </a:rPr>
              <a:t>atmospheric correction</a:t>
            </a:r>
          </a:p>
          <a:p>
            <a:pPr>
              <a:spcBef>
                <a:spcPct val="10000"/>
              </a:spcBef>
            </a:pPr>
            <a:r>
              <a:rPr lang="en-US" sz="1800" dirty="0">
                <a:latin typeface="Skia" charset="0"/>
              </a:rPr>
              <a:t>community </a:t>
            </a:r>
            <a:r>
              <a:rPr lang="en-US" sz="1800" dirty="0" smtClean="0">
                <a:latin typeface="Skia" charset="0"/>
              </a:rPr>
              <a:t>efforts</a:t>
            </a:r>
          </a:p>
          <a:p>
            <a:pPr>
              <a:spcBef>
                <a:spcPct val="10000"/>
              </a:spcBef>
            </a:pPr>
            <a:r>
              <a:rPr lang="en-US" sz="1800" dirty="0" smtClean="0">
                <a:latin typeface="Skia" charset="0"/>
              </a:rPr>
              <a:t>data sets</a:t>
            </a:r>
            <a:endParaRPr lang="en-US" sz="1800" dirty="0">
              <a:latin typeface="Skia" charset="0"/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55626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algorithm development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PJW, NASA/SSAI, 6 Jun 2011, @ UCSB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9714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kia"/>
                <a:cs typeface="Skia"/>
              </a:rPr>
              <a:t>“empirical”</a:t>
            </a:r>
            <a:endParaRPr lang="en-US" sz="2000" dirty="0">
              <a:latin typeface="Skia"/>
              <a:cs typeface="Sk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990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kia"/>
                <a:cs typeface="Skia"/>
              </a:rPr>
              <a:t>“semi-analytical”</a:t>
            </a:r>
            <a:endParaRPr lang="en-US" sz="2000" dirty="0">
              <a:latin typeface="Skia"/>
              <a:cs typeface="Skia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81000" y="1612900"/>
            <a:ext cx="4191000" cy="4215031"/>
            <a:chOff x="381000" y="1612900"/>
            <a:chExt cx="4191000" cy="4215031"/>
          </a:xfrm>
        </p:grpSpPr>
        <p:pic>
          <p:nvPicPr>
            <p:cNvPr id="8" name="Picture 7" descr="ocdatadist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612900"/>
              <a:ext cx="4127500" cy="31877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0" y="5181600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 smtClean="0">
                  <a:latin typeface="Skia"/>
                  <a:cs typeface="Skia"/>
                </a:rPr>
                <a:t>R</a:t>
              </a:r>
              <a:r>
                <a:rPr lang="en-US" sz="1800" baseline="-25000" dirty="0" err="1" smtClean="0">
                  <a:latin typeface="Skia"/>
                  <a:cs typeface="Skia"/>
                </a:rPr>
                <a:t>rs</a:t>
              </a:r>
              <a:r>
                <a:rPr lang="en-US" sz="1800" dirty="0" smtClean="0">
                  <a:latin typeface="Skia"/>
                  <a:cs typeface="Skia"/>
                </a:rPr>
                <a:t> statistically related to pigments, </a:t>
              </a:r>
              <a:r>
                <a:rPr lang="en-US" sz="1800" dirty="0" err="1" smtClean="0">
                  <a:latin typeface="Skia"/>
                  <a:cs typeface="Skia"/>
                </a:rPr>
                <a:t>IOPs</a:t>
              </a:r>
              <a:r>
                <a:rPr lang="en-US" sz="1800" dirty="0" smtClean="0">
                  <a:latin typeface="Skia"/>
                  <a:cs typeface="Skia"/>
                </a:rPr>
                <a:t>, carbon stocks, etc.</a:t>
              </a:r>
              <a:endParaRPr lang="en-US" sz="1800" dirty="0">
                <a:latin typeface="Skia"/>
                <a:cs typeface="Skia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4876800" y="1524000"/>
            <a:ext cx="3962400" cy="4559300"/>
            <a:chOff x="4876800" y="1524000"/>
            <a:chExt cx="3962400" cy="4559300"/>
          </a:xfrm>
        </p:grpSpPr>
        <p:sp>
          <p:nvSpPr>
            <p:cNvPr id="10" name="TextBox 9"/>
            <p:cNvSpPr txBox="1"/>
            <p:nvPr/>
          </p:nvSpPr>
          <p:spPr>
            <a:xfrm>
              <a:off x="5181600" y="4888468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Skia"/>
                  <a:cs typeface="Skia"/>
                </a:rPr>
                <a:t>spectral matching of </a:t>
              </a:r>
              <a:r>
                <a:rPr lang="en-US" sz="1800" dirty="0" err="1" smtClean="0">
                  <a:latin typeface="Skia"/>
                  <a:cs typeface="Skia"/>
                </a:rPr>
                <a:t>R</a:t>
              </a:r>
              <a:r>
                <a:rPr lang="en-US" sz="1800" baseline="-25000" dirty="0" err="1" smtClean="0">
                  <a:latin typeface="Skia"/>
                  <a:cs typeface="Skia"/>
                </a:rPr>
                <a:t>rs</a:t>
              </a:r>
              <a:r>
                <a:rPr lang="en-US" sz="1800" dirty="0" smtClean="0">
                  <a:latin typeface="Skia"/>
                  <a:cs typeface="Skia"/>
                </a:rPr>
                <a:t> &amp; </a:t>
              </a:r>
              <a:r>
                <a:rPr lang="en-US" sz="1800" dirty="0" err="1" smtClean="0">
                  <a:latin typeface="Skia"/>
                  <a:cs typeface="Skia"/>
                </a:rPr>
                <a:t>IOPs</a:t>
              </a:r>
              <a:endParaRPr lang="en-US" sz="1800" dirty="0">
                <a:latin typeface="Skia"/>
                <a:cs typeface="Skia"/>
              </a:endParaRPr>
            </a:p>
          </p:txBody>
        </p:sp>
        <p:pic>
          <p:nvPicPr>
            <p:cNvPr id="11" name="Picture 10" descr="constituents_fi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6800" y="1524000"/>
              <a:ext cx="3886200" cy="3175000"/>
            </a:xfrm>
            <a:prstGeom prst="rect">
              <a:avLst/>
            </a:prstGeom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5613400" y="5410200"/>
            <a:ext cx="2387600" cy="673100"/>
          </p:xfrm>
          <a:graphic>
            <a:graphicData uri="http://schemas.openxmlformats.org/presentationml/2006/ole">
              <p:oleObj spid="_x0000_s99330" name="Equation" r:id="rId6" imgW="2387600" imgH="6731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9906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Skia" charset="0"/>
              </a:rPr>
              <a:t>operational empirical (statistical) algorithms typically have a form that resembles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operational empirical algorithms</a:t>
            </a:r>
          </a:p>
        </p:txBody>
      </p:sp>
      <p:pic>
        <p:nvPicPr>
          <p:cNvPr id="17416" name="Picture 8" descr="werdell_2009_eq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1751013"/>
            <a:ext cx="3468687" cy="992187"/>
          </a:xfrm>
          <a:prstGeom prst="rect">
            <a:avLst/>
          </a:prstGeom>
          <a:noFill/>
        </p:spPr>
      </p:pic>
      <p:pic>
        <p:nvPicPr>
          <p:cNvPr id="17417" name="Picture 9" descr="werdell_2009_tab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88" y="4286250"/>
            <a:ext cx="5878512" cy="1962150"/>
          </a:xfrm>
          <a:prstGeom prst="rect">
            <a:avLst/>
          </a:prstGeom>
          <a:noFill/>
        </p:spPr>
      </p:pic>
      <p:pic>
        <p:nvPicPr>
          <p:cNvPr id="17418" name="Picture 10" descr="oc_curve_ex2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990600"/>
            <a:ext cx="3478213" cy="300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81000" y="2940050"/>
            <a:ext cx="480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Skia" charset="0"/>
              </a:rPr>
              <a:t>including all OC* &amp; KD* algorithms developed by the OBPG, plus POC, TSM, etc. algorithms developed elsewhere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1535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Skia" charset="0"/>
              </a:rPr>
              <a:t>chlorophyll-a</a:t>
            </a:r>
            <a:r>
              <a:rPr lang="en-US" sz="1800" dirty="0" smtClean="0">
                <a:solidFill>
                  <a:srgbClr val="008000"/>
                </a:solidFill>
                <a:latin typeface="Skia" charset="0"/>
              </a:rPr>
              <a:t> </a:t>
            </a:r>
            <a:endParaRPr lang="en-US" sz="18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operational empirical algorithms</a:t>
            </a:r>
          </a:p>
        </p:txBody>
      </p:sp>
      <p:pic>
        <p:nvPicPr>
          <p:cNvPr id="117764" name="Picture 4" descr="oc4_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1089025"/>
            <a:ext cx="2943225" cy="2325688"/>
          </a:xfrm>
          <a:prstGeom prst="rect">
            <a:avLst/>
          </a:prstGeom>
          <a:noFill/>
        </p:spPr>
      </p:pic>
      <p:pic>
        <p:nvPicPr>
          <p:cNvPr id="117765" name="Picture 5" descr="kd_fi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7763" y="4038600"/>
            <a:ext cx="2897187" cy="2417763"/>
          </a:xfrm>
          <a:prstGeom prst="rect">
            <a:avLst/>
          </a:prstGeom>
          <a:noFill/>
        </p:spPr>
      </p:pic>
      <p:pic>
        <p:nvPicPr>
          <p:cNvPr id="117766" name="Picture 6" descr="kd_fi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1475" y="4114800"/>
            <a:ext cx="3062288" cy="2362200"/>
          </a:xfrm>
          <a:prstGeom prst="rect">
            <a:avLst/>
          </a:prstGeom>
          <a:noFill/>
        </p:spPr>
      </p:pic>
      <p:pic>
        <p:nvPicPr>
          <p:cNvPr id="117767" name="Picture 7" descr="oc4_fi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9163" y="1052513"/>
            <a:ext cx="3190875" cy="2413000"/>
          </a:xfrm>
          <a:prstGeom prst="rect">
            <a:avLst/>
          </a:prstGeom>
          <a:noFill/>
        </p:spPr>
      </p:pic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34963" y="976313"/>
            <a:ext cx="6477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2133600" y="3638550"/>
            <a:ext cx="1018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Skia" charset="0"/>
              </a:rPr>
              <a:t>K</a:t>
            </a:r>
            <a:r>
              <a:rPr lang="en-US" sz="1800" baseline="-25000" dirty="0">
                <a:solidFill>
                  <a:srgbClr val="008000"/>
                </a:solidFill>
                <a:latin typeface="Skia" charset="0"/>
              </a:rPr>
              <a:t>d</a:t>
            </a:r>
            <a:r>
              <a:rPr lang="en-US" sz="1800" dirty="0">
                <a:solidFill>
                  <a:srgbClr val="008000"/>
                </a:solidFill>
                <a:latin typeface="Skia" charset="0"/>
              </a:rPr>
              <a:t>(490</a:t>
            </a:r>
            <a:r>
              <a:rPr lang="en-US" sz="1800" dirty="0" smtClean="0">
                <a:solidFill>
                  <a:srgbClr val="008000"/>
                </a:solidFill>
                <a:latin typeface="Skia" charset="0"/>
              </a:rPr>
              <a:t>)</a:t>
            </a:r>
            <a:endParaRPr lang="en-US" sz="1800" dirty="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2219325" y="4013200"/>
            <a:ext cx="6446838" cy="246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1828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AOP vs. stock</a:t>
            </a:r>
            <a:endParaRPr lang="en-US" sz="2000" dirty="0">
              <a:solidFill>
                <a:srgbClr val="FF0000"/>
              </a:solidFill>
              <a:latin typeface="Skia"/>
              <a:cs typeface="Sk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0100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Skia"/>
                <a:cs typeface="Skia"/>
              </a:rPr>
              <a:t>AOP vs. AOP</a:t>
            </a:r>
            <a:endParaRPr lang="en-US" sz="2000" dirty="0">
              <a:solidFill>
                <a:srgbClr val="FF0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 dirty="0">
                <a:latin typeface="Skia" charset="0"/>
              </a:rPr>
              <a:t>s</a:t>
            </a:r>
            <a:r>
              <a:rPr lang="en-US" sz="2100" dirty="0" smtClean="0">
                <a:latin typeface="Skia" charset="0"/>
              </a:rPr>
              <a:t>emi-analytic IOP models</a:t>
            </a:r>
            <a:endParaRPr lang="en-US" sz="2100" dirty="0">
              <a:latin typeface="Skia" charset="0"/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028700" y="1257300"/>
          <a:ext cx="2641600" cy="952500"/>
        </p:xfrm>
        <a:graphic>
          <a:graphicData uri="http://schemas.openxmlformats.org/presentationml/2006/ole">
            <p:oleObj spid="_x0000_s18439" name="Equation" r:id="rId4" imgW="2641600" imgH="952500" progId="Equation.3">
              <p:embed/>
            </p:oleObj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962400" y="1316038"/>
            <a:ext cx="4572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FF0000"/>
                </a:solidFill>
                <a:latin typeface="Skia" charset="0"/>
              </a:rPr>
              <a:t>satellite provides R</a:t>
            </a:r>
            <a:r>
              <a:rPr lang="en-US" sz="2100" baseline="-25000">
                <a:solidFill>
                  <a:srgbClr val="FF0000"/>
                </a:solidFill>
                <a:latin typeface="Skia" charset="0"/>
              </a:rPr>
              <a:t>rs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</a:t>
            </a:r>
          </a:p>
          <a:p>
            <a:pPr>
              <a:spcBef>
                <a:spcPct val="15000"/>
              </a:spcBef>
            </a:pPr>
            <a:r>
              <a:rPr lang="en-US" sz="2100">
                <a:solidFill>
                  <a:srgbClr val="FF0000"/>
                </a:solidFill>
                <a:latin typeface="Skia" charset="0"/>
              </a:rPr>
              <a:t>a(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 and b</a:t>
            </a:r>
            <a:r>
              <a:rPr lang="en-US" sz="2100" baseline="-25000">
                <a:solidFill>
                  <a:srgbClr val="FF0000"/>
                </a:solidFill>
                <a:latin typeface="Skia" charset="0"/>
              </a:rPr>
              <a:t>b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2100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2100">
                <a:solidFill>
                  <a:srgbClr val="FF0000"/>
                </a:solidFill>
                <a:latin typeface="Skia" charset="0"/>
              </a:rPr>
              <a:t>) are desired products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" y="730250"/>
            <a:ext cx="8382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8000"/>
                </a:solidFill>
                <a:latin typeface="Skia" charset="0"/>
              </a:rPr>
              <a:t>construction (&amp; deconstruction) of an semi-analytic algorithm …</a:t>
            </a:r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381000" y="2438400"/>
            <a:ext cx="3048000" cy="2927350"/>
            <a:chOff x="240" y="1536"/>
            <a:chExt cx="1920" cy="1844"/>
          </a:xfrm>
        </p:grpSpPr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40" y="2017"/>
              <a:ext cx="1920" cy="1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>
                  <a:latin typeface="Skia" charset="0"/>
                </a:rPr>
                <a:t>Spectral Optimization:</a:t>
              </a:r>
            </a:p>
            <a:p>
              <a:pPr>
                <a:spcBef>
                  <a:spcPct val="50000"/>
                </a:spcBef>
              </a:pPr>
              <a:r>
                <a:rPr lang="en-US" sz="1800" dirty="0">
                  <a:latin typeface="Skia" charset="0"/>
                </a:rPr>
                <a:t>* </a:t>
              </a:r>
              <a:r>
                <a:rPr lang="en-US" sz="1800" dirty="0">
                  <a:solidFill>
                    <a:srgbClr val="FF0000"/>
                  </a:solidFill>
                  <a:latin typeface="Skia" charset="0"/>
                </a:rPr>
                <a:t>define shape functions for (e.g.) </a:t>
              </a:r>
              <a:r>
                <a:rPr lang="en-US" sz="1800" dirty="0" err="1">
                  <a:solidFill>
                    <a:srgbClr val="FF0000"/>
                  </a:solidFill>
                  <a:latin typeface="Skia" charset="0"/>
                </a:rPr>
                <a:t>b</a:t>
              </a:r>
              <a:r>
                <a:rPr lang="en-US" sz="1800" baseline="-25000" dirty="0" err="1">
                  <a:solidFill>
                    <a:srgbClr val="FF0000"/>
                  </a:solidFill>
                  <a:latin typeface="Skia" charset="0"/>
                </a:rPr>
                <a:t>bp</a:t>
              </a:r>
              <a:r>
                <a:rPr lang="en-US" sz="1800" dirty="0" err="1">
                  <a:solidFill>
                    <a:srgbClr val="FF0000"/>
                  </a:solidFill>
                  <a:latin typeface="Skia" charset="0"/>
                </a:rPr>
                <a:t>(</a:t>
              </a:r>
              <a:r>
                <a:rPr lang="en-US" sz="1700" dirty="0" err="1">
                  <a:solidFill>
                    <a:srgbClr val="FF0000"/>
                  </a:solidFill>
                  <a:latin typeface="Skia" charset="0"/>
                  <a:sym typeface="Symbol" charset="2"/>
                </a:rPr>
                <a:t></a:t>
              </a:r>
              <a:r>
                <a:rPr lang="en-US" sz="1800" dirty="0">
                  <a:solidFill>
                    <a:srgbClr val="FF0000"/>
                  </a:solidFill>
                  <a:latin typeface="Skia" charset="0"/>
                </a:rPr>
                <a:t>), </a:t>
              </a:r>
              <a:r>
                <a:rPr lang="en-US" sz="1800" dirty="0" err="1">
                  <a:solidFill>
                    <a:srgbClr val="FF0000"/>
                  </a:solidFill>
                  <a:latin typeface="Skia" charset="0"/>
                </a:rPr>
                <a:t>a</a:t>
              </a:r>
              <a:r>
                <a:rPr lang="en-US" sz="1800" baseline="-25000" dirty="0" err="1">
                  <a:solidFill>
                    <a:srgbClr val="FF0000"/>
                  </a:solidFill>
                  <a:latin typeface="Skia" charset="0"/>
                </a:rPr>
                <a:t>dg</a:t>
              </a:r>
              <a:r>
                <a:rPr lang="en-US" sz="1800" dirty="0" err="1">
                  <a:solidFill>
                    <a:srgbClr val="FF0000"/>
                  </a:solidFill>
                  <a:latin typeface="Skia" charset="0"/>
                </a:rPr>
                <a:t>(</a:t>
              </a:r>
              <a:r>
                <a:rPr lang="en-US" sz="1700" dirty="0" err="1">
                  <a:solidFill>
                    <a:srgbClr val="FF0000"/>
                  </a:solidFill>
                  <a:latin typeface="Skia" charset="0"/>
                  <a:sym typeface="Symbol" charset="2"/>
                </a:rPr>
                <a:t></a:t>
              </a:r>
              <a:r>
                <a:rPr lang="en-US" sz="1800" dirty="0">
                  <a:solidFill>
                    <a:srgbClr val="FF0000"/>
                  </a:solidFill>
                  <a:latin typeface="Skia" charset="0"/>
                </a:rPr>
                <a:t>), </a:t>
              </a:r>
              <a:r>
                <a:rPr lang="en-US" sz="1800" dirty="0" err="1">
                  <a:solidFill>
                    <a:srgbClr val="FF0000"/>
                  </a:solidFill>
                  <a:latin typeface="Skia" charset="0"/>
                </a:rPr>
                <a:t>a</a:t>
              </a:r>
              <a:r>
                <a:rPr lang="en-US" sz="1800" baseline="-25000" dirty="0" err="1">
                  <a:solidFill>
                    <a:srgbClr val="FF0000"/>
                  </a:solidFill>
                  <a:latin typeface="Skia" charset="0"/>
                </a:rPr>
                <a:t>ph</a:t>
              </a:r>
              <a:r>
                <a:rPr lang="en-US" sz="1800" dirty="0" err="1">
                  <a:solidFill>
                    <a:srgbClr val="FF0000"/>
                  </a:solidFill>
                  <a:latin typeface="Skia" charset="0"/>
                </a:rPr>
                <a:t>(</a:t>
              </a:r>
              <a:r>
                <a:rPr lang="en-US" sz="1700" dirty="0" err="1">
                  <a:solidFill>
                    <a:srgbClr val="FF0000"/>
                  </a:solidFill>
                  <a:latin typeface="Skia" charset="0"/>
                  <a:sym typeface="Symbol" charset="2"/>
                </a:rPr>
                <a:t></a:t>
              </a:r>
              <a:r>
                <a:rPr lang="en-US" sz="1800" dirty="0">
                  <a:solidFill>
                    <a:srgbClr val="FF0000"/>
                  </a:solidFill>
                  <a:latin typeface="Skia" charset="0"/>
                </a:rPr>
                <a:t>)</a:t>
              </a:r>
            </a:p>
            <a:p>
              <a:pPr>
                <a:spcBef>
                  <a:spcPct val="50000"/>
                </a:spcBef>
              </a:pPr>
              <a:r>
                <a:rPr lang="en-US" sz="1800" dirty="0">
                  <a:latin typeface="Skia" charset="0"/>
                </a:rPr>
                <a:t>* solution via L-M, matrix inversion, etc.</a:t>
              </a:r>
            </a:p>
            <a:p>
              <a:pPr>
                <a:spcBef>
                  <a:spcPct val="50000"/>
                </a:spcBef>
              </a:pPr>
              <a:r>
                <a:rPr lang="en-US" sz="1800" dirty="0">
                  <a:latin typeface="Skia" charset="0"/>
                </a:rPr>
                <a:t>* ex: RP95, HL96, GSM</a:t>
              </a:r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1296" y="1536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1296" y="1564"/>
              <a:ext cx="24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latin typeface="Skia" charset="0"/>
                </a:rPr>
                <a:t>1</a:t>
              </a:r>
            </a:p>
          </p:txBody>
        </p:sp>
      </p:grp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733800" y="4343400"/>
            <a:ext cx="4267200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Skia" charset="0"/>
              </a:rPr>
              <a:t>Spectral </a:t>
            </a:r>
            <a:r>
              <a:rPr lang="en-US" sz="1800" dirty="0" err="1">
                <a:latin typeface="Skia" charset="0"/>
              </a:rPr>
              <a:t>Deconvolution</a:t>
            </a:r>
            <a:r>
              <a:rPr lang="en-US" sz="1800" dirty="0">
                <a:latin typeface="Skia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Skia" charset="0"/>
              </a:rPr>
              <a:t>* 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partially define shape functions for 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b</a:t>
            </a:r>
            <a:r>
              <a:rPr lang="en-US" sz="1800" baseline="-25000" dirty="0" err="1">
                <a:solidFill>
                  <a:srgbClr val="FF0000"/>
                </a:solidFill>
                <a:latin typeface="Skia" charset="0"/>
              </a:rPr>
              <a:t>bp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700" dirty="0" err="1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), 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a</a:t>
            </a:r>
            <a:r>
              <a:rPr lang="en-US" sz="1800" baseline="-25000" dirty="0" err="1">
                <a:solidFill>
                  <a:srgbClr val="FF0000"/>
                </a:solidFill>
                <a:latin typeface="Skia" charset="0"/>
              </a:rPr>
              <a:t>dg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700" dirty="0" err="1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Skia" charset="0"/>
              </a:rPr>
              <a:t>* piece-wise solution: </a:t>
            </a:r>
            <a:r>
              <a:rPr lang="en-US" sz="1800" dirty="0" err="1">
                <a:latin typeface="Skia" charset="0"/>
              </a:rPr>
              <a:t>b</a:t>
            </a:r>
            <a:r>
              <a:rPr lang="en-US" sz="1800" baseline="-25000" dirty="0" err="1">
                <a:latin typeface="Skia" charset="0"/>
              </a:rPr>
              <a:t>bp</a:t>
            </a:r>
            <a:r>
              <a:rPr lang="en-US" sz="1800" dirty="0" err="1">
                <a:latin typeface="Skia" charset="0"/>
              </a:rPr>
              <a:t>(</a:t>
            </a:r>
            <a:r>
              <a:rPr lang="en-US" sz="1700" dirty="0" err="1">
                <a:latin typeface="Skia" charset="0"/>
                <a:sym typeface="Symbol" charset="2"/>
              </a:rPr>
              <a:t></a:t>
            </a:r>
            <a:r>
              <a:rPr lang="en-US" sz="1800" dirty="0">
                <a:latin typeface="Skia" charset="0"/>
              </a:rPr>
              <a:t>), then </a:t>
            </a:r>
            <a:r>
              <a:rPr lang="en-US" sz="1800" dirty="0" err="1">
                <a:latin typeface="Skia" charset="0"/>
              </a:rPr>
              <a:t>a(</a:t>
            </a:r>
            <a:r>
              <a:rPr lang="en-US" sz="1700" dirty="0" err="1">
                <a:latin typeface="Skia" charset="0"/>
                <a:sym typeface="Symbol" charset="2"/>
              </a:rPr>
              <a:t></a:t>
            </a:r>
            <a:r>
              <a:rPr lang="en-US" sz="1800" dirty="0">
                <a:latin typeface="Skia" charset="0"/>
              </a:rPr>
              <a:t>), then </a:t>
            </a:r>
            <a:r>
              <a:rPr lang="en-US" sz="1800" dirty="0" err="1">
                <a:latin typeface="Skia" charset="0"/>
              </a:rPr>
              <a:t>a</a:t>
            </a:r>
            <a:r>
              <a:rPr lang="en-US" sz="1800" baseline="-25000" dirty="0" err="1">
                <a:latin typeface="Skia" charset="0"/>
              </a:rPr>
              <a:t>dg</a:t>
            </a:r>
            <a:r>
              <a:rPr lang="en-US" sz="1800" dirty="0" err="1">
                <a:latin typeface="Skia" charset="0"/>
              </a:rPr>
              <a:t>(</a:t>
            </a:r>
            <a:r>
              <a:rPr lang="en-US" sz="1700" dirty="0" err="1">
                <a:latin typeface="Skia" charset="0"/>
                <a:sym typeface="Symbol" charset="2"/>
              </a:rPr>
              <a:t></a:t>
            </a:r>
            <a:r>
              <a:rPr lang="en-US" sz="1800" dirty="0">
                <a:latin typeface="Skia" charset="0"/>
              </a:rPr>
              <a:t>) + </a:t>
            </a:r>
            <a:r>
              <a:rPr lang="en-US" sz="1800" dirty="0" err="1">
                <a:latin typeface="Skia" charset="0"/>
              </a:rPr>
              <a:t>a</a:t>
            </a:r>
            <a:r>
              <a:rPr lang="en-US" sz="1800" baseline="-25000" dirty="0" err="1">
                <a:latin typeface="Skia" charset="0"/>
              </a:rPr>
              <a:t>ph</a:t>
            </a:r>
            <a:r>
              <a:rPr lang="en-US" sz="1800" dirty="0" err="1">
                <a:latin typeface="Skia" charset="0"/>
              </a:rPr>
              <a:t>(</a:t>
            </a:r>
            <a:r>
              <a:rPr lang="en-US" sz="1700" dirty="0" err="1">
                <a:latin typeface="Skia" charset="0"/>
                <a:sym typeface="Symbol" charset="2"/>
              </a:rPr>
              <a:t></a:t>
            </a:r>
            <a:r>
              <a:rPr lang="en-US" sz="1800" dirty="0">
                <a:latin typeface="Skia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Skia" charset="0"/>
              </a:rPr>
              <a:t>* ex: QAA, PML, NIWA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048000" y="2438400"/>
            <a:ext cx="1524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419600" y="3702050"/>
            <a:ext cx="381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FF0000"/>
                </a:solidFill>
                <a:latin typeface="Skia" charset="0"/>
              </a:rPr>
              <a:t>2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105400" y="2286000"/>
            <a:ext cx="3810000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Skia" charset="0"/>
              </a:rPr>
              <a:t>Bulk Inversion: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Skia" charset="0"/>
              </a:rPr>
              <a:t>* no predefined shapes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Skia" charset="0"/>
              </a:rPr>
              <a:t>* piece-wise solution: </a:t>
            </a:r>
            <a:r>
              <a:rPr lang="en-US" sz="1800" dirty="0" err="1">
                <a:latin typeface="Skia" charset="0"/>
              </a:rPr>
              <a:t>b</a:t>
            </a:r>
            <a:r>
              <a:rPr lang="en-US" sz="1800" baseline="-25000" dirty="0" err="1">
                <a:latin typeface="Skia" charset="0"/>
              </a:rPr>
              <a:t>bp</a:t>
            </a:r>
            <a:r>
              <a:rPr lang="en-US" sz="1800" dirty="0" err="1">
                <a:latin typeface="Skia" charset="0"/>
              </a:rPr>
              <a:t>(</a:t>
            </a:r>
            <a:r>
              <a:rPr lang="en-US" sz="1700" dirty="0" err="1">
                <a:latin typeface="Skia" charset="0"/>
                <a:sym typeface="Symbol" charset="2"/>
              </a:rPr>
              <a:t></a:t>
            </a:r>
            <a:r>
              <a:rPr lang="en-US" sz="1800" dirty="0">
                <a:latin typeface="Skia" charset="0"/>
              </a:rPr>
              <a:t>), then </a:t>
            </a:r>
            <a:r>
              <a:rPr lang="en-US" sz="1800" dirty="0" err="1">
                <a:latin typeface="Skia" charset="0"/>
              </a:rPr>
              <a:t>a(</a:t>
            </a:r>
            <a:r>
              <a:rPr lang="en-US" sz="1700" dirty="0" err="1">
                <a:latin typeface="Skia" charset="0"/>
                <a:sym typeface="Symbol" charset="2"/>
              </a:rPr>
              <a:t></a:t>
            </a:r>
            <a:r>
              <a:rPr lang="en-US" sz="1800" dirty="0">
                <a:latin typeface="Skia" charset="0"/>
              </a:rPr>
              <a:t>), 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via</a:t>
            </a:r>
            <a:r>
              <a:rPr lang="en-US" sz="1800" dirty="0" smtClean="0">
                <a:solidFill>
                  <a:srgbClr val="FF0000"/>
                </a:solidFill>
                <a:latin typeface="Skia" charset="0"/>
              </a:rPr>
              <a:t> empirical </a:t>
            </a:r>
            <a:r>
              <a:rPr lang="en-US" sz="1800" dirty="0" err="1">
                <a:solidFill>
                  <a:srgbClr val="FF0000"/>
                </a:solidFill>
                <a:latin typeface="Skia" charset="0"/>
              </a:rPr>
              <a:t>K</a:t>
            </a:r>
            <a:r>
              <a:rPr lang="en-US" sz="1800" baseline="-25000" dirty="0" err="1">
                <a:solidFill>
                  <a:srgbClr val="FF0000"/>
                </a:solidFill>
                <a:latin typeface="Skia" charset="0"/>
              </a:rPr>
              <a:t>d</a:t>
            </a:r>
            <a:r>
              <a:rPr lang="en-US" sz="1800" baseline="-25000" dirty="0">
                <a:solidFill>
                  <a:srgbClr val="FF0000"/>
                </a:solidFill>
                <a:latin typeface="Skia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(</a:t>
            </a:r>
            <a:r>
              <a:rPr lang="en-US" sz="1700" dirty="0" err="1">
                <a:solidFill>
                  <a:srgbClr val="FF0000"/>
                </a:solidFill>
                <a:latin typeface="Skia" charset="0"/>
                <a:sym typeface="Symbol" charset="2"/>
              </a:rPr>
              <a:t></a:t>
            </a:r>
            <a:r>
              <a:rPr lang="en-US" sz="1800" dirty="0">
                <a:solidFill>
                  <a:srgbClr val="FF0000"/>
                </a:solidFill>
                <a:latin typeface="Skia" charset="0"/>
              </a:rPr>
              <a:t>)</a:t>
            </a:r>
            <a:r>
              <a:rPr lang="en-US" sz="1800" dirty="0">
                <a:latin typeface="Skia" charset="0"/>
              </a:rPr>
              <a:t> via RTE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latin typeface="Skia" charset="0"/>
              </a:rPr>
              <a:t>* ex: LS00</a:t>
            </a: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3048000" y="24384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4572000" y="2590800"/>
            <a:ext cx="381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FF0000"/>
                </a:solidFill>
                <a:latin typeface="Skia" charset="0"/>
              </a:rPr>
              <a:t>3</a:t>
            </a:r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8153400" y="4267200"/>
            <a:ext cx="330200" cy="14478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912" y="384"/>
              </a:cxn>
              <a:cxn ang="0">
                <a:pos x="672" y="912"/>
              </a:cxn>
              <a:cxn ang="0">
                <a:pos x="0" y="1056"/>
              </a:cxn>
            </a:cxnLst>
            <a:rect l="0" t="0" r="r" b="b"/>
            <a:pathLst>
              <a:path w="928" h="1056">
                <a:moveTo>
                  <a:pt x="576" y="0"/>
                </a:moveTo>
                <a:cubicBezTo>
                  <a:pt x="736" y="116"/>
                  <a:pt x="896" y="232"/>
                  <a:pt x="912" y="384"/>
                </a:cubicBezTo>
                <a:cubicBezTo>
                  <a:pt x="928" y="536"/>
                  <a:pt x="824" y="800"/>
                  <a:pt x="672" y="912"/>
                </a:cubicBezTo>
                <a:cubicBezTo>
                  <a:pt x="520" y="1024"/>
                  <a:pt x="260" y="1040"/>
                  <a:pt x="0" y="105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998538"/>
            <a:ext cx="8001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900" i="1" dirty="0">
                <a:solidFill>
                  <a:srgbClr val="008000"/>
                </a:solidFill>
                <a:latin typeface="Skia" charset="0"/>
              </a:rPr>
              <a:t>in situ</a:t>
            </a:r>
            <a:r>
              <a:rPr lang="en-US" sz="1900" dirty="0">
                <a:solidFill>
                  <a:srgbClr val="008000"/>
                </a:solidFill>
                <a:latin typeface="Skia" charset="0"/>
              </a:rPr>
              <a:t> data … it’s not just for in-water algorithm development anymore</a:t>
            </a:r>
            <a:r>
              <a:rPr lang="en-US" sz="1900" dirty="0">
                <a:latin typeface="Skia" charset="0"/>
              </a:rPr>
              <a:t> </a:t>
            </a:r>
          </a:p>
          <a:p>
            <a:endParaRPr lang="en-US" sz="1900" dirty="0">
              <a:latin typeface="Skia" charset="0"/>
            </a:endParaRPr>
          </a:p>
          <a:p>
            <a:endParaRPr lang="en-US" sz="1900" dirty="0">
              <a:latin typeface="Skia" charset="0"/>
            </a:endParaRPr>
          </a:p>
          <a:p>
            <a:r>
              <a:rPr lang="en-US" sz="1900" dirty="0">
                <a:latin typeface="Skia" charset="0"/>
              </a:rPr>
              <a:t>  - development of new aerosol tables (via AERONET)</a:t>
            </a:r>
          </a:p>
          <a:p>
            <a:r>
              <a:rPr lang="en-US" sz="1900" dirty="0" smtClean="0">
                <a:latin typeface="Skia" charset="0"/>
              </a:rPr>
              <a:t>	</a:t>
            </a:r>
            <a:r>
              <a:rPr lang="en-US" sz="1200" dirty="0" smtClean="0">
                <a:latin typeface="Skia" charset="0"/>
              </a:rPr>
              <a:t>Ahmad et al. 2010 </a:t>
            </a:r>
          </a:p>
          <a:p>
            <a:r>
              <a:rPr lang="en-US" sz="1200" dirty="0" smtClean="0">
                <a:latin typeface="Skia" charset="0"/>
              </a:rPr>
              <a:t>	</a:t>
            </a:r>
            <a:endParaRPr lang="en-US" sz="1900" dirty="0" smtClean="0">
              <a:latin typeface="Skia" charset="0"/>
            </a:endParaRPr>
          </a:p>
          <a:p>
            <a:r>
              <a:rPr lang="en-US" sz="1900" dirty="0">
                <a:latin typeface="Skia" charset="0"/>
              </a:rPr>
              <a:t>  - refinement of the correction for non-zero </a:t>
            </a:r>
            <a:r>
              <a:rPr lang="en-US" sz="1900" dirty="0" err="1">
                <a:latin typeface="Skia" charset="0"/>
              </a:rPr>
              <a:t>R</a:t>
            </a:r>
            <a:r>
              <a:rPr lang="en-US" sz="1900" baseline="-25000" dirty="0" err="1">
                <a:latin typeface="Skia" charset="0"/>
              </a:rPr>
              <a:t>rs</a:t>
            </a:r>
            <a:r>
              <a:rPr lang="en-US" sz="1900" dirty="0" err="1">
                <a:latin typeface="Skia" charset="0"/>
              </a:rPr>
              <a:t>(NIR</a:t>
            </a:r>
            <a:r>
              <a:rPr lang="en-US" sz="1900" dirty="0">
                <a:latin typeface="Skia" charset="0"/>
              </a:rPr>
              <a:t>)</a:t>
            </a:r>
          </a:p>
          <a:p>
            <a:pPr lvl="1"/>
            <a:r>
              <a:rPr lang="en-US" sz="1900" dirty="0" smtClean="0">
                <a:latin typeface="Skia" charset="0"/>
              </a:rPr>
              <a:t>	</a:t>
            </a:r>
            <a:r>
              <a:rPr lang="en-US" sz="1200" dirty="0" smtClean="0">
                <a:latin typeface="Skia" charset="0"/>
              </a:rPr>
              <a:t>Bailey et al. 2010</a:t>
            </a:r>
            <a:endParaRPr lang="en-US" sz="1900" dirty="0" smtClean="0">
              <a:latin typeface="Skia" charset="0"/>
            </a:endParaRPr>
          </a:p>
          <a:p>
            <a:endParaRPr lang="en-US" sz="1900" dirty="0">
              <a:latin typeface="Skia" charset="0"/>
            </a:endParaRPr>
          </a:p>
          <a:p>
            <a:r>
              <a:rPr lang="en-US" sz="1900" dirty="0">
                <a:latin typeface="Skia" charset="0"/>
              </a:rPr>
              <a:t>  - refinement of the correction bidirectional effects (</a:t>
            </a:r>
            <a:r>
              <a:rPr lang="en-US" sz="1900" dirty="0" err="1">
                <a:latin typeface="Skia" charset="0"/>
              </a:rPr>
              <a:t>f</a:t>
            </a:r>
            <a:r>
              <a:rPr lang="en-US" sz="1900" dirty="0">
                <a:latin typeface="Skia" charset="0"/>
              </a:rPr>
              <a:t>/Q)</a:t>
            </a:r>
          </a:p>
          <a:p>
            <a:endParaRPr lang="en-US" sz="1900" dirty="0">
              <a:latin typeface="Skia" charset="0"/>
            </a:endParaRPr>
          </a:p>
          <a:p>
            <a:r>
              <a:rPr lang="en-US" sz="1900" dirty="0">
                <a:latin typeface="Skia" charset="0"/>
              </a:rPr>
              <a:t>  - evaluation of the correction for spectral </a:t>
            </a:r>
            <a:r>
              <a:rPr lang="en-US" sz="1900" dirty="0" err="1">
                <a:latin typeface="Skia" charset="0"/>
              </a:rPr>
              <a:t>bandpass</a:t>
            </a:r>
            <a:r>
              <a:rPr lang="en-US" sz="1900" dirty="0">
                <a:latin typeface="Skia" charset="0"/>
              </a:rPr>
              <a:t> effects</a:t>
            </a:r>
          </a:p>
          <a:p>
            <a:endParaRPr lang="en-US" sz="1900" dirty="0">
              <a:latin typeface="Skia" charset="0"/>
            </a:endParaRPr>
          </a:p>
          <a:p>
            <a:endParaRPr lang="en-US" sz="1900" dirty="0">
              <a:latin typeface="Skia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atmospheric correction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4582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Skia" charset="0"/>
              </a:rPr>
              <a:t>International Ocean Color Coordinating Group (IOCCG</a:t>
            </a:r>
            <a:r>
              <a:rPr lang="en-US" sz="1800" dirty="0" smtClean="0">
                <a:latin typeface="Skia" charset="0"/>
              </a:rPr>
              <a:t>)</a:t>
            </a:r>
          </a:p>
          <a:p>
            <a:endParaRPr lang="en-US" sz="1800" dirty="0" smtClean="0">
              <a:latin typeface="Skia" charset="0"/>
            </a:endParaRPr>
          </a:p>
          <a:p>
            <a:r>
              <a:rPr lang="en-US" sz="1800" dirty="0">
                <a:latin typeface="Skia" charset="0"/>
              </a:rPr>
              <a:t>  - working group “Ocean-</a:t>
            </a:r>
            <a:r>
              <a:rPr lang="en-US" sz="1800" dirty="0" err="1">
                <a:latin typeface="Skia" charset="0"/>
              </a:rPr>
              <a:t>Colour</a:t>
            </a:r>
            <a:r>
              <a:rPr lang="en-US" sz="1800" dirty="0">
                <a:latin typeface="Skia" charset="0"/>
              </a:rPr>
              <a:t> Algorithms” (Report 5)</a:t>
            </a:r>
          </a:p>
          <a:p>
            <a:r>
              <a:rPr lang="en-US" sz="1800" dirty="0">
                <a:latin typeface="Skia" charset="0"/>
              </a:rPr>
              <a:t>  - working group “Phytoplankton Functional Types”</a:t>
            </a:r>
          </a:p>
          <a:p>
            <a:r>
              <a:rPr lang="en-US" sz="1800" dirty="0">
                <a:latin typeface="Skia" charset="0"/>
              </a:rPr>
              <a:t>  - proposed working group “Regional bio-Optical algorithms Initiative (ROI)”</a:t>
            </a:r>
          </a:p>
          <a:p>
            <a:endParaRPr lang="en-US" sz="1800" dirty="0">
              <a:latin typeface="Skia" charset="0"/>
            </a:endParaRPr>
          </a:p>
          <a:p>
            <a:r>
              <a:rPr lang="en-US" sz="1800" dirty="0">
                <a:latin typeface="Skia" charset="0"/>
              </a:rPr>
              <a:t>Optical Water Type </a:t>
            </a:r>
            <a:r>
              <a:rPr lang="en-US" sz="1800" dirty="0" smtClean="0">
                <a:latin typeface="Skia" charset="0"/>
              </a:rPr>
              <a:t>classification schemes</a:t>
            </a:r>
          </a:p>
          <a:p>
            <a:r>
              <a:rPr lang="en-US" sz="2100" dirty="0" smtClean="0">
                <a:latin typeface="Skia" charset="0"/>
              </a:rPr>
              <a:t>	</a:t>
            </a:r>
            <a:endParaRPr lang="en-US" sz="1800" dirty="0" smtClean="0">
              <a:latin typeface="Skia" charset="0"/>
            </a:endParaRPr>
          </a:p>
          <a:p>
            <a:r>
              <a:rPr lang="en-US" sz="1800" dirty="0" smtClean="0">
                <a:latin typeface="Skia" charset="0"/>
              </a:rPr>
              <a:t>100</a:t>
            </a:r>
            <a:r>
              <a:rPr lang="en-US" sz="1800" dirty="0">
                <a:latin typeface="Skia" charset="0"/>
              </a:rPr>
              <a:t>’s of other bio-optical algorithm development </a:t>
            </a:r>
            <a:r>
              <a:rPr lang="en-US" sz="1800" dirty="0" smtClean="0">
                <a:latin typeface="Skia" charset="0"/>
              </a:rPr>
              <a:t>papers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community algorithm development efforts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47800" y="17526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some issues we wrestle with regarding in situ data: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limited spatial distribution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limited temporal distribution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variance within the data archive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100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47800" y="17526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some issues we wrestle with regarding in situ data: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limited spatial distribution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limited temporal distribution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srgbClr val="A6A6A6"/>
                </a:solidFill>
                <a:latin typeface="Skia" charset="0"/>
              </a:rPr>
              <a:t>variance within the data archive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100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Freeform 3"/>
          <p:cNvSpPr>
            <a:spLocks/>
          </p:cNvSpPr>
          <p:nvPr/>
        </p:nvSpPr>
        <p:spPr bwMode="auto">
          <a:xfrm>
            <a:off x="2308860" y="4381289"/>
            <a:ext cx="4526280" cy="335291"/>
          </a:xfrm>
          <a:custGeom>
            <a:avLst/>
            <a:gdLst>
              <a:gd name="T0" fmla="*/ 0 w 2592"/>
              <a:gd name="T1" fmla="*/ 2147483647 h 192"/>
              <a:gd name="T2" fmla="*/ 2147483647 w 2592"/>
              <a:gd name="T3" fmla="*/ 2147483647 h 192"/>
              <a:gd name="T4" fmla="*/ 2147483647 w 2592"/>
              <a:gd name="T5" fmla="*/ 2147483647 h 192"/>
              <a:gd name="T6" fmla="*/ 2147483647 w 2592"/>
              <a:gd name="T7" fmla="*/ 2147483647 h 192"/>
              <a:gd name="T8" fmla="*/ 2147483647 w 2592"/>
              <a:gd name="T9" fmla="*/ 2147483647 h 192"/>
              <a:gd name="T10" fmla="*/ 2147483647 w 2592"/>
              <a:gd name="T11" fmla="*/ 2147483647 h 192"/>
              <a:gd name="T12" fmla="*/ 2147483647 w 2592"/>
              <a:gd name="T13" fmla="*/ 0 h 192"/>
              <a:gd name="T14" fmla="*/ 2147483647 w 2592"/>
              <a:gd name="T15" fmla="*/ 2147483647 h 192"/>
              <a:gd name="T16" fmla="*/ 2147483647 w 2592"/>
              <a:gd name="T17" fmla="*/ 0 h 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92"/>
              <a:gd name="T28" fmla="*/ 0 h 192"/>
              <a:gd name="T29" fmla="*/ 2592 w 2592"/>
              <a:gd name="T30" fmla="*/ 192 h 1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92" h="192">
                <a:moveTo>
                  <a:pt x="0" y="48"/>
                </a:moveTo>
                <a:cubicBezTo>
                  <a:pt x="96" y="120"/>
                  <a:pt x="192" y="192"/>
                  <a:pt x="288" y="192"/>
                </a:cubicBezTo>
                <a:cubicBezTo>
                  <a:pt x="384" y="192"/>
                  <a:pt x="472" y="56"/>
                  <a:pt x="576" y="48"/>
                </a:cubicBezTo>
                <a:cubicBezTo>
                  <a:pt x="680" y="40"/>
                  <a:pt x="800" y="144"/>
                  <a:pt x="912" y="144"/>
                </a:cubicBezTo>
                <a:cubicBezTo>
                  <a:pt x="1024" y="144"/>
                  <a:pt x="1128" y="48"/>
                  <a:pt x="1248" y="48"/>
                </a:cubicBezTo>
                <a:cubicBezTo>
                  <a:pt x="1368" y="48"/>
                  <a:pt x="1512" y="152"/>
                  <a:pt x="1632" y="144"/>
                </a:cubicBezTo>
                <a:cubicBezTo>
                  <a:pt x="1752" y="136"/>
                  <a:pt x="1856" y="0"/>
                  <a:pt x="1968" y="0"/>
                </a:cubicBezTo>
                <a:cubicBezTo>
                  <a:pt x="2080" y="0"/>
                  <a:pt x="2200" y="144"/>
                  <a:pt x="2304" y="144"/>
                </a:cubicBezTo>
                <a:cubicBezTo>
                  <a:pt x="2408" y="144"/>
                  <a:pt x="2544" y="24"/>
                  <a:pt x="2592" y="0"/>
                </a:cubicBezTo>
              </a:path>
            </a:pathLst>
          </a:cu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3272790" y="4688639"/>
            <a:ext cx="2430780" cy="3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>
                <a:ea typeface="Arial" charset="0"/>
                <a:cs typeface="Arial" charset="0"/>
              </a:rPr>
              <a:t>SEA SURFACE</a:t>
            </a:r>
            <a:endParaRPr lang="en-US" b="1">
              <a:ea typeface="Arial" charset="0"/>
              <a:cs typeface="Arial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 rot="2355351">
            <a:off x="6066790" y="1447494"/>
            <a:ext cx="932498" cy="419114"/>
            <a:chOff x="3642" y="960"/>
            <a:chExt cx="534" cy="240"/>
          </a:xfrm>
        </p:grpSpPr>
        <p:sp>
          <p:nvSpPr>
            <p:cNvPr id="37916" name="Oval 6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7" name="Line 7"/>
            <p:cNvSpPr>
              <a:spLocks noChangeShapeType="1"/>
            </p:cNvSpPr>
            <p:nvPr/>
          </p:nvSpPr>
          <p:spPr bwMode="auto">
            <a:xfrm>
              <a:off x="3642" y="1080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8" name="Line 8"/>
            <p:cNvSpPr>
              <a:spLocks noChangeShapeType="1"/>
            </p:cNvSpPr>
            <p:nvPr/>
          </p:nvSpPr>
          <p:spPr bwMode="auto">
            <a:xfrm>
              <a:off x="3642" y="99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9" name="Line 9"/>
            <p:cNvSpPr>
              <a:spLocks noChangeShapeType="1"/>
            </p:cNvSpPr>
            <p:nvPr/>
          </p:nvSpPr>
          <p:spPr bwMode="auto">
            <a:xfrm>
              <a:off x="4176" y="98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97" name="Line 10"/>
          <p:cNvSpPr>
            <a:spLocks noChangeShapeType="1"/>
          </p:cNvSpPr>
          <p:nvPr/>
        </p:nvSpPr>
        <p:spPr bwMode="auto">
          <a:xfrm flipH="1">
            <a:off x="4194810" y="1866608"/>
            <a:ext cx="2137410" cy="251468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Line 11"/>
          <p:cNvSpPr>
            <a:spLocks noChangeShapeType="1"/>
          </p:cNvSpPr>
          <p:nvPr/>
        </p:nvSpPr>
        <p:spPr bwMode="auto">
          <a:xfrm flipV="1">
            <a:off x="2225040" y="2338111"/>
            <a:ext cx="4610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2099310" y="2402724"/>
            <a:ext cx="2472690" cy="3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ea typeface="Arial" charset="0"/>
                <a:cs typeface="Arial" charset="0"/>
              </a:rPr>
              <a:t>TOP-OF-THE-ATMOSPHERE</a:t>
            </a:r>
            <a:endParaRPr lang="en-US" b="1">
              <a:ea typeface="Arial" charset="0"/>
              <a:cs typeface="Arial" charset="0"/>
            </a:endParaRPr>
          </a:p>
        </p:txBody>
      </p:sp>
      <p:sp>
        <p:nvSpPr>
          <p:cNvPr id="37900" name="Text Box 13"/>
          <p:cNvSpPr txBox="1">
            <a:spLocks noChangeArrowheads="1"/>
          </p:cNvSpPr>
          <p:nvPr/>
        </p:nvSpPr>
        <p:spPr bwMode="auto">
          <a:xfrm>
            <a:off x="2286000" y="1066800"/>
            <a:ext cx="3733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Skia"/>
                <a:cs typeface="Skia"/>
              </a:rPr>
              <a:t>the satellite views the </a:t>
            </a:r>
            <a:r>
              <a:rPr lang="en-US" sz="1600" i="1" dirty="0">
                <a:solidFill>
                  <a:srgbClr val="008000"/>
                </a:solidFill>
                <a:latin typeface="Skia"/>
                <a:cs typeface="Skia"/>
              </a:rPr>
              <a:t>spectral light field</a:t>
            </a:r>
            <a:r>
              <a:rPr lang="en-US" sz="1600" dirty="0">
                <a:latin typeface="Skia"/>
                <a:cs typeface="Skia"/>
              </a:rPr>
              <a:t> at the top-of-the-atmosphere</a:t>
            </a:r>
          </a:p>
        </p:txBody>
      </p:sp>
      <p:sp>
        <p:nvSpPr>
          <p:cNvPr id="37901" name="Line 14"/>
          <p:cNvSpPr>
            <a:spLocks noChangeShapeType="1"/>
          </p:cNvSpPr>
          <p:nvPr/>
        </p:nvSpPr>
        <p:spPr bwMode="auto">
          <a:xfrm>
            <a:off x="4488180" y="1698962"/>
            <a:ext cx="1341120" cy="5029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Oval 15"/>
          <p:cNvSpPr>
            <a:spLocks noChangeArrowheads="1"/>
          </p:cNvSpPr>
          <p:nvPr/>
        </p:nvSpPr>
        <p:spPr bwMode="auto">
          <a:xfrm>
            <a:off x="3398520" y="5554807"/>
            <a:ext cx="167640" cy="8382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Oval 16"/>
          <p:cNvSpPr>
            <a:spLocks noChangeArrowheads="1"/>
          </p:cNvSpPr>
          <p:nvPr/>
        </p:nvSpPr>
        <p:spPr bwMode="auto">
          <a:xfrm>
            <a:off x="3566160" y="5722452"/>
            <a:ext cx="167640" cy="8382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Oval 17"/>
          <p:cNvSpPr>
            <a:spLocks noChangeArrowheads="1"/>
          </p:cNvSpPr>
          <p:nvPr/>
        </p:nvSpPr>
        <p:spPr bwMode="auto">
          <a:xfrm>
            <a:off x="3649980" y="5554807"/>
            <a:ext cx="167640" cy="8382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Oval 18"/>
          <p:cNvSpPr>
            <a:spLocks noChangeArrowheads="1"/>
          </p:cNvSpPr>
          <p:nvPr/>
        </p:nvSpPr>
        <p:spPr bwMode="auto">
          <a:xfrm>
            <a:off x="3901440" y="5638630"/>
            <a:ext cx="167640" cy="8382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Oval 19"/>
          <p:cNvSpPr>
            <a:spLocks noChangeArrowheads="1"/>
          </p:cNvSpPr>
          <p:nvPr/>
        </p:nvSpPr>
        <p:spPr bwMode="auto">
          <a:xfrm>
            <a:off x="3482340" y="5387161"/>
            <a:ext cx="167640" cy="83823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6583680" y="1112203"/>
            <a:ext cx="1173480" cy="3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ea typeface="Arial" charset="0"/>
                <a:cs typeface="Arial" charset="0"/>
              </a:rPr>
              <a:t>SATELLITE</a:t>
            </a:r>
            <a:endParaRPr lang="en-US" b="1">
              <a:ea typeface="Arial" charset="0"/>
              <a:cs typeface="Arial" charset="0"/>
            </a:endParaRP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1805940" y="5722452"/>
            <a:ext cx="2053590" cy="30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ea typeface="Arial" charset="0"/>
                <a:cs typeface="Arial" charset="0"/>
              </a:rPr>
              <a:t>PHYTOPLANKTON</a:t>
            </a:r>
            <a:endParaRPr lang="en-US" b="1">
              <a:ea typeface="Arial" charset="0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74920" y="3088056"/>
            <a:ext cx="3764280" cy="1077218"/>
            <a:chOff x="5074920" y="3088056"/>
            <a:chExt cx="3764280" cy="1077218"/>
          </a:xfrm>
        </p:grpSpPr>
        <p:sp>
          <p:nvSpPr>
            <p:cNvPr id="37909" name="Text Box 22"/>
            <p:cNvSpPr txBox="1">
              <a:spLocks noChangeArrowheads="1"/>
            </p:cNvSpPr>
            <p:nvPr/>
          </p:nvSpPr>
          <p:spPr bwMode="auto">
            <a:xfrm>
              <a:off x="5577840" y="3088056"/>
              <a:ext cx="3261360" cy="107721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Skia"/>
                  <a:cs typeface="Skia"/>
                </a:rPr>
                <a:t>1. remove atmosphere from total signal to derive estimate of light field emanating from sea surface (remote-sensing reflectance, </a:t>
              </a:r>
              <a:r>
                <a:rPr lang="en-US" sz="1600" dirty="0" err="1">
                  <a:latin typeface="Skia"/>
                  <a:cs typeface="Skia"/>
                </a:rPr>
                <a:t>R</a:t>
              </a:r>
              <a:r>
                <a:rPr lang="en-US" sz="1600" baseline="-25000" dirty="0" err="1">
                  <a:latin typeface="Skia"/>
                  <a:cs typeface="Skia"/>
                </a:rPr>
                <a:t>rs</a:t>
              </a:r>
              <a:r>
                <a:rPr lang="en-US" sz="1600" dirty="0" smtClean="0">
                  <a:latin typeface="Skia"/>
                  <a:cs typeface="Skia"/>
                </a:rPr>
                <a:t>)</a:t>
              </a:r>
              <a:endParaRPr lang="en-US" sz="1600" dirty="0">
                <a:latin typeface="Skia"/>
                <a:cs typeface="Skia"/>
              </a:endParaRPr>
            </a:p>
          </p:txBody>
        </p:sp>
        <p:sp>
          <p:nvSpPr>
            <p:cNvPr id="37912" name="Line 25"/>
            <p:cNvSpPr>
              <a:spLocks noChangeShapeType="1"/>
            </p:cNvSpPr>
            <p:nvPr/>
          </p:nvSpPr>
          <p:spPr bwMode="auto">
            <a:xfrm flipH="1">
              <a:off x="5074920" y="3459239"/>
              <a:ext cx="5029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36720" y="5051871"/>
            <a:ext cx="3840480" cy="825765"/>
            <a:chOff x="4236720" y="5051871"/>
            <a:chExt cx="3840480" cy="825765"/>
          </a:xfrm>
        </p:grpSpPr>
        <p:sp>
          <p:nvSpPr>
            <p:cNvPr id="37910" name="Text Box 23"/>
            <p:cNvSpPr txBox="1">
              <a:spLocks noChangeArrowheads="1"/>
            </p:cNvSpPr>
            <p:nvPr/>
          </p:nvSpPr>
          <p:spPr bwMode="auto">
            <a:xfrm>
              <a:off x="4991100" y="5292860"/>
              <a:ext cx="3086100" cy="58477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Skia"/>
                  <a:cs typeface="Skia"/>
                </a:rPr>
                <a:t>2. relate spectral </a:t>
              </a:r>
              <a:r>
                <a:rPr lang="en-US" sz="1600" dirty="0" err="1">
                  <a:latin typeface="Skia"/>
                  <a:cs typeface="Skia"/>
                </a:rPr>
                <a:t>R</a:t>
              </a:r>
              <a:r>
                <a:rPr lang="en-US" sz="1600" baseline="-25000" dirty="0" err="1">
                  <a:latin typeface="Skia"/>
                  <a:cs typeface="Skia"/>
                </a:rPr>
                <a:t>rs</a:t>
              </a:r>
              <a:r>
                <a:rPr lang="en-US" sz="1600" dirty="0">
                  <a:latin typeface="Skia"/>
                  <a:cs typeface="Skia"/>
                </a:rPr>
                <a:t> to C</a:t>
              </a:r>
              <a:r>
                <a:rPr lang="en-US" sz="1600" baseline="-25000" dirty="0">
                  <a:latin typeface="Skia"/>
                  <a:cs typeface="Skia"/>
                </a:rPr>
                <a:t>a</a:t>
              </a:r>
              <a:r>
                <a:rPr lang="en-US" sz="1600" dirty="0">
                  <a:latin typeface="Skia"/>
                  <a:cs typeface="Skia"/>
                </a:rPr>
                <a:t> (or  geophysical product of interest)</a:t>
              </a:r>
            </a:p>
          </p:txBody>
        </p:sp>
        <p:sp>
          <p:nvSpPr>
            <p:cNvPr id="37913" name="Line 26"/>
            <p:cNvSpPr>
              <a:spLocks noChangeShapeType="1"/>
            </p:cNvSpPr>
            <p:nvPr/>
          </p:nvSpPr>
          <p:spPr bwMode="auto">
            <a:xfrm flipH="1" flipV="1">
              <a:off x="4404360" y="5051871"/>
              <a:ext cx="586740" cy="4191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Line 27"/>
            <p:cNvSpPr>
              <a:spLocks noChangeShapeType="1"/>
            </p:cNvSpPr>
            <p:nvPr/>
          </p:nvSpPr>
          <p:spPr bwMode="auto">
            <a:xfrm flipH="1">
              <a:off x="4236720" y="5470984"/>
              <a:ext cx="754380" cy="1676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9400" y="3375417"/>
            <a:ext cx="3873500" cy="838227"/>
            <a:chOff x="279400" y="3375417"/>
            <a:chExt cx="3873500" cy="838227"/>
          </a:xfrm>
        </p:grpSpPr>
        <p:sp>
          <p:nvSpPr>
            <p:cNvPr id="37911" name="Text Box 24"/>
            <p:cNvSpPr txBox="1">
              <a:spLocks noChangeArrowheads="1"/>
            </p:cNvSpPr>
            <p:nvPr/>
          </p:nvSpPr>
          <p:spPr bwMode="auto">
            <a:xfrm>
              <a:off x="279400" y="3375417"/>
              <a:ext cx="3048000" cy="58477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Skia"/>
                  <a:cs typeface="Skia"/>
                </a:rPr>
                <a:t>3. spatially / temporally bin and remap satellite C</a:t>
              </a:r>
              <a:r>
                <a:rPr lang="en-US" sz="1600" baseline="-25000" dirty="0">
                  <a:latin typeface="Skia"/>
                  <a:cs typeface="Skia"/>
                </a:rPr>
                <a:t>a</a:t>
              </a:r>
              <a:r>
                <a:rPr lang="en-US" sz="1600" dirty="0">
                  <a:latin typeface="Skia"/>
                  <a:cs typeface="Skia"/>
                </a:rPr>
                <a:t> observations</a:t>
              </a:r>
            </a:p>
          </p:txBody>
        </p:sp>
        <p:sp>
          <p:nvSpPr>
            <p:cNvPr id="37915" name="Line 28"/>
            <p:cNvSpPr>
              <a:spLocks noChangeShapeType="1"/>
            </p:cNvSpPr>
            <p:nvPr/>
          </p:nvSpPr>
          <p:spPr bwMode="auto">
            <a:xfrm>
              <a:off x="3314700" y="3626885"/>
              <a:ext cx="838200" cy="5867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satellite ocean color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SeaBASS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data archive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pic>
        <p:nvPicPr>
          <p:cNvPr id="6" name="Picture 5" descr="time_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07" y="984250"/>
            <a:ext cx="8161020" cy="4578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63880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Skia"/>
                <a:cs typeface="Skia"/>
              </a:rPr>
              <a:t>AOPs</a:t>
            </a:r>
            <a:r>
              <a:rPr lang="en-US" sz="2000" dirty="0" smtClean="0">
                <a:latin typeface="Skia"/>
                <a:cs typeface="Skia"/>
              </a:rPr>
              <a:t>, </a:t>
            </a:r>
            <a:r>
              <a:rPr lang="en-US" sz="2000" dirty="0" err="1" smtClean="0">
                <a:latin typeface="Skia"/>
                <a:cs typeface="Skia"/>
              </a:rPr>
              <a:t>IOPs</a:t>
            </a:r>
            <a:r>
              <a:rPr lang="en-US" sz="2000" dirty="0" smtClean="0">
                <a:latin typeface="Skia"/>
                <a:cs typeface="Skia"/>
              </a:rPr>
              <a:t>, carbon stocks, CTD, pigments, aerosols, etc.</a:t>
            </a:r>
          </a:p>
          <a:p>
            <a:pPr algn="ctr"/>
            <a:endParaRPr lang="en-US" sz="600" dirty="0" smtClean="0">
              <a:latin typeface="Skia"/>
              <a:cs typeface="Skia"/>
            </a:endParaRPr>
          </a:p>
          <a:p>
            <a:pPr algn="ctr"/>
            <a:r>
              <a:rPr lang="en-US" sz="2000" dirty="0" smtClean="0">
                <a:latin typeface="Skia"/>
                <a:cs typeface="Skia"/>
              </a:rPr>
              <a:t>continuous &amp; discrete profiles; some fixed observing or along-track</a:t>
            </a:r>
            <a:endParaRPr lang="en-US" sz="2000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SeaBASS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holdings by year: 2006-2009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pic>
        <p:nvPicPr>
          <p:cNvPr id="6" name="Picture 5" descr="time_20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09015"/>
            <a:ext cx="4313682" cy="2419985"/>
          </a:xfrm>
          <a:prstGeom prst="rect">
            <a:avLst/>
          </a:prstGeom>
        </p:spPr>
      </p:pic>
      <p:pic>
        <p:nvPicPr>
          <p:cNvPr id="7" name="Picture 6" descr="time_20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918" y="1003175"/>
            <a:ext cx="4313682" cy="2419985"/>
          </a:xfrm>
          <a:prstGeom prst="rect">
            <a:avLst/>
          </a:prstGeom>
        </p:spPr>
      </p:pic>
      <p:pic>
        <p:nvPicPr>
          <p:cNvPr id="8" name="Picture 7" descr="time_20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599815"/>
            <a:ext cx="4313682" cy="2419985"/>
          </a:xfrm>
          <a:prstGeom prst="rect">
            <a:avLst/>
          </a:prstGeom>
        </p:spPr>
      </p:pic>
      <p:pic>
        <p:nvPicPr>
          <p:cNvPr id="9" name="Picture 8" descr="time_200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918" y="3606550"/>
            <a:ext cx="4313682" cy="2419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7400" y="60866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Skia"/>
                <a:cs typeface="Skia"/>
              </a:rPr>
              <a:t>2009</a:t>
            </a:r>
            <a:endParaRPr lang="en-US" sz="1800" dirty="0">
              <a:solidFill>
                <a:srgbClr val="FF0000"/>
              </a:solidFill>
              <a:latin typeface="Skia"/>
              <a:cs typeface="Sk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Skia"/>
                <a:cs typeface="Skia"/>
              </a:rPr>
              <a:t>2006</a:t>
            </a:r>
            <a:endParaRPr lang="en-US" sz="1800" dirty="0">
              <a:solidFill>
                <a:srgbClr val="FF0000"/>
              </a:solidFill>
              <a:latin typeface="Skia"/>
              <a:cs typeface="Sk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68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Skia"/>
                <a:cs typeface="Skia"/>
              </a:rPr>
              <a:t>2007</a:t>
            </a:r>
            <a:endParaRPr lang="en-US" sz="1800" dirty="0">
              <a:solidFill>
                <a:srgbClr val="FF0000"/>
              </a:solidFill>
              <a:latin typeface="Skia"/>
              <a:cs typeface="Sk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Skia"/>
                <a:cs typeface="Skia"/>
              </a:rPr>
              <a:t>2008</a:t>
            </a:r>
            <a:endParaRPr lang="en-US" sz="1800" dirty="0">
              <a:solidFill>
                <a:srgbClr val="FF0000"/>
              </a:solidFill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coincident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SeaWiFS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&amp; </a:t>
            </a:r>
            <a:r>
              <a:rPr lang="en-US" sz="2100" i="1" dirty="0" smtClean="0">
                <a:solidFill>
                  <a:srgbClr val="008000"/>
                </a:solidFill>
                <a:latin typeface="Skia" charset="0"/>
              </a:rPr>
              <a:t>in situ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data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pic>
        <p:nvPicPr>
          <p:cNvPr id="6" name="Picture 5" descr="matchups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" y="1136650"/>
            <a:ext cx="8161020" cy="457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algorithm development data sets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pic>
        <p:nvPicPr>
          <p:cNvPr id="6" name="Picture 5" descr="ucsb_a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09015"/>
            <a:ext cx="4313682" cy="2419985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4343400" y="3606550"/>
            <a:ext cx="5105400" cy="2849434"/>
            <a:chOff x="4343400" y="3606550"/>
            <a:chExt cx="5105400" cy="2849434"/>
          </a:xfrm>
        </p:grpSpPr>
        <p:pic>
          <p:nvPicPr>
            <p:cNvPr id="9" name="Picture 8" descr="ucsb_chl_iop_b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3346" y="3606550"/>
              <a:ext cx="4313682" cy="241998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343400" y="6086652"/>
              <a:ext cx="510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Rrs</a:t>
              </a:r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 &amp; </a:t>
              </a:r>
              <a:r>
                <a:rPr lang="en-US" sz="18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Chl</a:t>
              </a:r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 &amp; absorption &amp; backscattering</a:t>
              </a:r>
              <a:endParaRPr lang="en-US" sz="1800" dirty="0">
                <a:solidFill>
                  <a:srgbClr val="FF0000"/>
                </a:solidFill>
                <a:latin typeface="Skia"/>
                <a:cs typeface="Ski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0" y="68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  <a:latin typeface="Skia"/>
                <a:cs typeface="Skia"/>
              </a:rPr>
              <a:t>R</a:t>
            </a:r>
            <a:r>
              <a:rPr lang="en-US" sz="1800" baseline="-25000" dirty="0" err="1" smtClean="0">
                <a:solidFill>
                  <a:srgbClr val="FF0000"/>
                </a:solidFill>
                <a:latin typeface="Skia"/>
                <a:cs typeface="Skia"/>
              </a:rPr>
              <a:t>rs</a:t>
            </a:r>
            <a:endParaRPr lang="en-US" sz="1800" baseline="-25000" dirty="0">
              <a:solidFill>
                <a:srgbClr val="FF0000"/>
              </a:solidFill>
              <a:latin typeface="Skia"/>
              <a:cs typeface="Skia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677918" y="685800"/>
            <a:ext cx="4313682" cy="2743200"/>
            <a:chOff x="4677918" y="685800"/>
            <a:chExt cx="4313682" cy="2743200"/>
          </a:xfrm>
        </p:grpSpPr>
        <p:pic>
          <p:nvPicPr>
            <p:cNvPr id="7" name="Picture 6" descr="ucsb_ch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7918" y="1009015"/>
              <a:ext cx="4313682" cy="24199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43600" y="685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R</a:t>
              </a:r>
              <a:r>
                <a:rPr lang="en-US" sz="1800" baseline="-250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rs</a:t>
              </a:r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 &amp; </a:t>
              </a:r>
              <a:r>
                <a:rPr lang="en-US" sz="18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Chl</a:t>
              </a:r>
              <a:endParaRPr lang="en-US" sz="1800" dirty="0">
                <a:solidFill>
                  <a:srgbClr val="FF0000"/>
                </a:solidFill>
                <a:latin typeface="Skia"/>
                <a:cs typeface="Skia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8610" y="3593975"/>
            <a:ext cx="4313682" cy="2871357"/>
            <a:chOff x="308610" y="3593975"/>
            <a:chExt cx="4313682" cy="2871357"/>
          </a:xfrm>
        </p:grpSpPr>
        <p:pic>
          <p:nvPicPr>
            <p:cNvPr id="8" name="Picture 7" descr="ucsb_chl_iop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610" y="3593975"/>
              <a:ext cx="4313682" cy="241998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43000" y="6096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R</a:t>
              </a:r>
              <a:r>
                <a:rPr lang="en-US" sz="1800" baseline="-250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rs</a:t>
              </a:r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 &amp; </a:t>
              </a:r>
              <a:r>
                <a:rPr lang="en-US" sz="18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Chl</a:t>
              </a:r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 &amp; absorption</a:t>
              </a:r>
              <a:endParaRPr lang="en-US" sz="1800" dirty="0">
                <a:solidFill>
                  <a:srgbClr val="FF0000"/>
                </a:solidFill>
                <a:latin typeface="Skia"/>
                <a:cs typeface="Ski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algorithm development data sets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pic>
        <p:nvPicPr>
          <p:cNvPr id="6" name="Picture 5" descr="ucsb_a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09015"/>
            <a:ext cx="4313682" cy="24199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68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F0000"/>
                </a:solidFill>
                <a:latin typeface="Skia"/>
                <a:cs typeface="Skia"/>
              </a:rPr>
              <a:t>R</a:t>
            </a:r>
            <a:r>
              <a:rPr lang="en-US" sz="1800" baseline="-25000" dirty="0" err="1" smtClean="0">
                <a:solidFill>
                  <a:srgbClr val="FF0000"/>
                </a:solidFill>
                <a:latin typeface="Skia"/>
                <a:cs typeface="Skia"/>
              </a:rPr>
              <a:t>rs</a:t>
            </a:r>
            <a:endParaRPr lang="en-US" sz="1800" baseline="-25000" dirty="0">
              <a:solidFill>
                <a:srgbClr val="FF0000"/>
              </a:solidFill>
              <a:latin typeface="Skia"/>
              <a:cs typeface="Skia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4677918" y="685800"/>
            <a:ext cx="4313682" cy="2743200"/>
            <a:chOff x="4677918" y="685800"/>
            <a:chExt cx="4313682" cy="2743200"/>
          </a:xfrm>
        </p:grpSpPr>
        <p:pic>
          <p:nvPicPr>
            <p:cNvPr id="7" name="Picture 6" descr="ucsb_ch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7918" y="1009015"/>
              <a:ext cx="4313682" cy="24199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43600" y="6858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R</a:t>
              </a:r>
              <a:r>
                <a:rPr lang="en-US" sz="1800" baseline="-250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rs</a:t>
              </a:r>
              <a:r>
                <a:rPr lang="en-US" sz="1800" dirty="0" smtClean="0">
                  <a:solidFill>
                    <a:srgbClr val="FF0000"/>
                  </a:solidFill>
                  <a:latin typeface="Skia"/>
                  <a:cs typeface="Skia"/>
                </a:rPr>
                <a:t> &amp; </a:t>
              </a:r>
              <a:r>
                <a:rPr lang="en-US" sz="1800" dirty="0" err="1" smtClean="0">
                  <a:solidFill>
                    <a:srgbClr val="FF0000"/>
                  </a:solidFill>
                  <a:latin typeface="Skia"/>
                  <a:cs typeface="Skia"/>
                </a:rPr>
                <a:t>Chl</a:t>
              </a:r>
              <a:endParaRPr lang="en-US" sz="1800" dirty="0">
                <a:solidFill>
                  <a:srgbClr val="FF0000"/>
                </a:solidFill>
                <a:latin typeface="Skia"/>
                <a:cs typeface="Skia"/>
              </a:endParaRPr>
            </a:p>
          </p:txBody>
        </p:sp>
      </p:grpSp>
      <p:pic>
        <p:nvPicPr>
          <p:cNvPr id="15" name="Picture 14" descr="ocdatadist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352800"/>
            <a:ext cx="4127500" cy="318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bio-optical algorithm data sets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  <p:pic>
        <p:nvPicPr>
          <p:cNvPr id="7" name="Picture 6" descr="ocdatadis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1990"/>
            <a:ext cx="7143750" cy="579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47800" y="17526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some issues we wrestle with regarding in situ data: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schemeClr val="bg1">
                    <a:lumMod val="65000"/>
                  </a:schemeClr>
                </a:solidFill>
                <a:latin typeface="Skia" charset="0"/>
              </a:rPr>
              <a:t>limited spatial distribution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schemeClr val="bg1">
                    <a:lumMod val="65000"/>
                  </a:schemeClr>
                </a:solidFill>
                <a:latin typeface="Skia" charset="0"/>
              </a:rPr>
              <a:t>limited temporal distribution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variance within the data archive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100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28600" y="838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AOP instrumentation in </a:t>
            </a:r>
            <a:r>
              <a:rPr lang="en-US" sz="2100" dirty="0" err="1" smtClean="0">
                <a:solidFill>
                  <a:srgbClr val="FF0000"/>
                </a:solidFill>
                <a:latin typeface="Skia" charset="0"/>
              </a:rPr>
              <a:t>SeaBASS</a:t>
            </a: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 or available commercially: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100" dirty="0" smtClean="0">
              <a:solidFill>
                <a:srgbClr val="000000"/>
              </a:solidFill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many companies &amp; instruments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dirty="0" smtClean="0">
                <a:latin typeface="Skia" charset="0"/>
              </a:rPr>
              <a:t>	</a:t>
            </a:r>
            <a:r>
              <a:rPr lang="en-US" sz="1600" dirty="0" err="1" smtClean="0">
                <a:latin typeface="Skia" charset="0"/>
              </a:rPr>
              <a:t>Biospherical</a:t>
            </a:r>
            <a:r>
              <a:rPr lang="en-US" sz="1600" dirty="0" smtClean="0">
                <a:latin typeface="Skia" charset="0"/>
              </a:rPr>
              <a:t>, </a:t>
            </a:r>
            <a:r>
              <a:rPr lang="en-US" sz="1600" dirty="0" err="1" smtClean="0">
                <a:latin typeface="Skia" charset="0"/>
              </a:rPr>
              <a:t>Satlantic</a:t>
            </a:r>
            <a:r>
              <a:rPr lang="en-US" sz="1600" dirty="0" smtClean="0">
                <a:latin typeface="Skia" charset="0"/>
              </a:rPr>
              <a:t>, HOBI, Trios/Ramses, DALEC, SIMBAD-A, ASD, </a:t>
            </a:r>
            <a:r>
              <a:rPr lang="en-US" sz="1600" dirty="0" err="1" smtClean="0">
                <a:latin typeface="Skia" charset="0"/>
              </a:rPr>
              <a:t>Spectron</a:t>
            </a:r>
            <a:r>
              <a:rPr lang="en-US" sz="1600" dirty="0" smtClean="0">
                <a:latin typeface="Skia" charset="0"/>
              </a:rPr>
              <a:t>, custom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endParaRPr lang="en-US" sz="8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many platforms &amp; deployment strategies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dirty="0" smtClean="0">
                <a:latin typeface="Skia" charset="0"/>
              </a:rPr>
              <a:t>	profilers, buoys, above-water (ship, permanent, hand-held), gliders, </a:t>
            </a:r>
            <a:r>
              <a:rPr lang="en-US" sz="1600" dirty="0" err="1" smtClean="0">
                <a:latin typeface="Skia" charset="0"/>
              </a:rPr>
              <a:t>AUVs</a:t>
            </a:r>
            <a:endParaRPr lang="en-US" sz="16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2100" dirty="0" smtClean="0">
              <a:solidFill>
                <a:srgbClr val="FF0000"/>
              </a:solidFill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dynamic range of problem set is growing: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new missions emphasize research in shallow, optically complex water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spectral domain stretching to UV and SWIR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new missions have immediate, operational requirements </a:t>
            </a: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endParaRPr lang="en-US" sz="2100" dirty="0" smtClean="0">
              <a:latin typeface="Skia" charset="0"/>
            </a:endParaRP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100" dirty="0">
              <a:latin typeface="Skia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8600" y="1206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for example, variance 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in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 AOP data 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sets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5181600" cy="1865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u="sng" dirty="0" smtClean="0">
                <a:latin typeface="Skia" charset="0"/>
              </a:rPr>
              <a:t>Measurement in field</a:t>
            </a:r>
            <a:endParaRPr lang="en-US" sz="2100" dirty="0" smtClean="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2100" dirty="0" err="1">
                <a:solidFill>
                  <a:srgbClr val="008040"/>
                </a:solidFill>
                <a:latin typeface="Skia" charset="0"/>
              </a:rPr>
              <a:t>AOP(</a:t>
            </a:r>
            <a:r>
              <a:rPr lang="en-US" sz="2100" dirty="0" err="1">
                <a:solidFill>
                  <a:srgbClr val="008040"/>
                </a:solidFill>
                <a:latin typeface="Symbol" charset="2"/>
                <a:sym typeface="Symbol" charset="2"/>
              </a:rPr>
              <a:t></a:t>
            </a:r>
            <a:r>
              <a:rPr lang="en-US" sz="2100" dirty="0" err="1">
                <a:solidFill>
                  <a:srgbClr val="008040"/>
                </a:solidFill>
                <a:latin typeface="Skia" charset="0"/>
              </a:rPr>
              <a:t>,z</a:t>
            </a:r>
            <a:r>
              <a:rPr lang="en-US" sz="2100" dirty="0">
                <a:solidFill>
                  <a:srgbClr val="008040"/>
                </a:solidFill>
                <a:latin typeface="Skia" charset="0"/>
              </a:rPr>
              <a:t>)</a:t>
            </a:r>
            <a:r>
              <a:rPr lang="en-US" sz="2100" dirty="0">
                <a:latin typeface="Skia" charset="0"/>
              </a:rPr>
              <a:t>, </a:t>
            </a:r>
            <a:r>
              <a:rPr lang="en-US" sz="2100" dirty="0" err="1">
                <a:solidFill>
                  <a:srgbClr val="008040"/>
                </a:solidFill>
                <a:latin typeface="Skia" charset="0"/>
              </a:rPr>
              <a:t>IOP(</a:t>
            </a:r>
            <a:r>
              <a:rPr lang="en-US" sz="2100" dirty="0" err="1">
                <a:solidFill>
                  <a:srgbClr val="008040"/>
                </a:solidFill>
                <a:latin typeface="Symbol" charset="2"/>
                <a:sym typeface="Symbol" charset="2"/>
              </a:rPr>
              <a:t></a:t>
            </a:r>
            <a:r>
              <a:rPr lang="en-US" sz="2100" dirty="0" err="1">
                <a:solidFill>
                  <a:srgbClr val="008040"/>
                </a:solidFill>
                <a:latin typeface="Skia" charset="0"/>
              </a:rPr>
              <a:t>,z</a:t>
            </a:r>
            <a:r>
              <a:rPr lang="en-US" sz="2100" dirty="0">
                <a:solidFill>
                  <a:srgbClr val="008040"/>
                </a:solidFill>
                <a:latin typeface="Skia" charset="0"/>
              </a:rPr>
              <a:t>)</a:t>
            </a:r>
            <a:r>
              <a:rPr lang="en-US" sz="2100" dirty="0">
                <a:latin typeface="Skia" charset="0"/>
              </a:rPr>
              <a:t>, &amp; </a:t>
            </a:r>
            <a:r>
              <a:rPr lang="en-US" sz="2100" dirty="0">
                <a:solidFill>
                  <a:srgbClr val="008040"/>
                </a:solidFill>
                <a:latin typeface="Skia" charset="0"/>
              </a:rPr>
              <a:t>C</a:t>
            </a:r>
            <a:r>
              <a:rPr lang="en-US" sz="2100" baseline="-25000" dirty="0">
                <a:solidFill>
                  <a:srgbClr val="008040"/>
                </a:solidFill>
                <a:latin typeface="Skia" charset="0"/>
              </a:rPr>
              <a:t>a</a:t>
            </a:r>
            <a:r>
              <a:rPr lang="en-US" sz="2100" dirty="0">
                <a:solidFill>
                  <a:srgbClr val="008040"/>
                </a:solidFill>
                <a:latin typeface="Skia" charset="0"/>
              </a:rPr>
              <a:t>/CTD/</a:t>
            </a:r>
            <a:r>
              <a:rPr lang="en-US" sz="2100" dirty="0" err="1">
                <a:solidFill>
                  <a:srgbClr val="008040"/>
                </a:solidFill>
                <a:latin typeface="Skia" charset="0"/>
              </a:rPr>
              <a:t>bottle(z</a:t>
            </a:r>
            <a:r>
              <a:rPr lang="en-US" sz="2100" dirty="0">
                <a:solidFill>
                  <a:srgbClr val="008040"/>
                </a:solidFill>
                <a:latin typeface="Skia" charset="0"/>
              </a:rPr>
              <a:t>)</a:t>
            </a:r>
            <a:endParaRPr lang="en-US" sz="2100" dirty="0">
              <a:latin typeface="Skia" charset="0"/>
            </a:endParaRPr>
          </a:p>
          <a:p>
            <a:pPr>
              <a:spcBef>
                <a:spcPct val="50000"/>
              </a:spcBef>
            </a:pPr>
            <a:r>
              <a:rPr lang="en-US" sz="2100" dirty="0">
                <a:latin typeface="Skia" charset="0"/>
              </a:rPr>
              <a:t>format provided by PI</a:t>
            </a:r>
          </a:p>
          <a:p>
            <a:pPr>
              <a:spcBef>
                <a:spcPct val="50000"/>
              </a:spcBef>
            </a:pPr>
            <a:r>
              <a:rPr lang="en-US" sz="2100" dirty="0">
                <a:latin typeface="Skia" charset="0"/>
              </a:rPr>
              <a:t>minimal exclusion	</a:t>
            </a:r>
          </a:p>
        </p:txBody>
      </p:sp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1905000" y="1314450"/>
            <a:ext cx="5791200" cy="3470275"/>
            <a:chOff x="1200" y="828"/>
            <a:chExt cx="3648" cy="2186"/>
          </a:xfrm>
        </p:grpSpPr>
        <p:sp>
          <p:nvSpPr>
            <p:cNvPr id="132102" name="Text Box 6"/>
            <p:cNvSpPr txBox="1">
              <a:spLocks noChangeArrowheads="1"/>
            </p:cNvSpPr>
            <p:nvPr/>
          </p:nvSpPr>
          <p:spPr bwMode="auto">
            <a:xfrm>
              <a:off x="1200" y="1536"/>
              <a:ext cx="3648" cy="14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u="sng" dirty="0" smtClean="0">
                  <a:latin typeface="Skia" charset="0"/>
                </a:rPr>
                <a:t>Remote-sensing relevant values</a:t>
              </a:r>
              <a:endParaRPr lang="en-US" sz="2100" dirty="0" smtClean="0">
                <a:latin typeface="Skia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AOP(</a:t>
              </a:r>
              <a:r>
                <a:rPr lang="en-US" sz="2100" dirty="0">
                  <a:solidFill>
                    <a:srgbClr val="00804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,0</a:t>
              </a:r>
              <a:r>
                <a:rPr lang="en-US" sz="2100" baseline="30000" dirty="0">
                  <a:solidFill>
                    <a:srgbClr val="008040"/>
                  </a:solidFill>
                  <a:latin typeface="Skia" charset="0"/>
                </a:rPr>
                <a:t>+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)</a:t>
              </a:r>
              <a:r>
                <a:rPr lang="en-US" sz="2100" dirty="0">
                  <a:latin typeface="Skia" charset="0"/>
                </a:rPr>
                <a:t>, 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IOP(</a:t>
              </a:r>
              <a:r>
                <a:rPr lang="en-US" sz="2100" dirty="0">
                  <a:solidFill>
                    <a:srgbClr val="00804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, 0</a:t>
              </a:r>
              <a:r>
                <a:rPr lang="en-US" sz="2100" baseline="30000" dirty="0">
                  <a:solidFill>
                    <a:srgbClr val="008040"/>
                  </a:solidFill>
                  <a:latin typeface="Skia" charset="0"/>
                </a:rPr>
                <a:t>+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)</a:t>
              </a:r>
              <a:r>
                <a:rPr lang="en-US" sz="2100" dirty="0">
                  <a:latin typeface="Skia" charset="0"/>
                </a:rPr>
                <a:t>, &amp; 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C</a:t>
              </a:r>
              <a:r>
                <a:rPr lang="en-US" sz="2100" baseline="-25000" dirty="0">
                  <a:solidFill>
                    <a:srgbClr val="008040"/>
                  </a:solidFill>
                  <a:latin typeface="Skia" charset="0"/>
                </a:rPr>
                <a:t>a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/CTD/bottle(0</a:t>
              </a:r>
              <a:r>
                <a:rPr lang="en-US" sz="2100" baseline="30000" dirty="0">
                  <a:solidFill>
                    <a:srgbClr val="008040"/>
                  </a:solidFill>
                  <a:latin typeface="Skia" charset="0"/>
                </a:rPr>
                <a:t>+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)</a:t>
              </a:r>
              <a:endParaRPr lang="en-US" sz="2100" dirty="0">
                <a:latin typeface="Skia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100" dirty="0">
                  <a:latin typeface="Skia" charset="0"/>
                </a:rPr>
                <a:t>no restrictions on coincidence</a:t>
              </a:r>
            </a:p>
            <a:p>
              <a:pPr>
                <a:spcBef>
                  <a:spcPct val="50000"/>
                </a:spcBef>
              </a:pPr>
              <a:r>
                <a:rPr lang="en-US" sz="2100" dirty="0">
                  <a:latin typeface="Skia" charset="0"/>
                </a:rPr>
                <a:t>exclusion criteria applied (</a:t>
              </a:r>
              <a:r>
                <a:rPr lang="en-US" sz="2100" dirty="0">
                  <a:latin typeface="Skia" charset="0"/>
                  <a:sym typeface="Symbol" charset="2"/>
                </a:rPr>
                <a:t></a:t>
              </a:r>
              <a:r>
                <a:rPr lang="en-US" sz="2100" dirty="0">
                  <a:latin typeface="Skia" charset="0"/>
                </a:rPr>
                <a:t>2) / data reduction</a:t>
              </a:r>
            </a:p>
            <a:p>
              <a:pPr>
                <a:spcBef>
                  <a:spcPct val="50000"/>
                </a:spcBef>
              </a:pPr>
              <a:r>
                <a:rPr lang="en-US" sz="2100" dirty="0">
                  <a:latin typeface="Skia" charset="0"/>
                </a:rPr>
                <a:t>calibration quality with protocol adherence</a:t>
              </a:r>
            </a:p>
          </p:txBody>
        </p:sp>
        <p:cxnSp>
          <p:nvCxnSpPr>
            <p:cNvPr id="132103" name="AutoShape 7"/>
            <p:cNvCxnSpPr>
              <a:cxnSpLocks noChangeShapeType="1"/>
              <a:stCxn id="132100" idx="3"/>
              <a:endCxn id="132102" idx="3"/>
            </p:cNvCxnSpPr>
            <p:nvPr/>
          </p:nvCxnSpPr>
          <p:spPr bwMode="auto">
            <a:xfrm>
              <a:off x="3552" y="828"/>
              <a:ext cx="1296" cy="1447"/>
            </a:xfrm>
            <a:prstGeom prst="bentConnector3">
              <a:avLst>
                <a:gd name="adj1" fmla="val 11111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2104" name="Group 8"/>
          <p:cNvGrpSpPr>
            <a:grpSpLocks/>
          </p:cNvGrpSpPr>
          <p:nvPr/>
        </p:nvGrpSpPr>
        <p:grpSpPr bwMode="auto">
          <a:xfrm>
            <a:off x="1905000" y="3611563"/>
            <a:ext cx="6781800" cy="2789237"/>
            <a:chOff x="1200" y="2275"/>
            <a:chExt cx="4272" cy="1757"/>
          </a:xfrm>
        </p:grpSpPr>
        <p:sp>
          <p:nvSpPr>
            <p:cNvPr id="132105" name="Text Box 9"/>
            <p:cNvSpPr txBox="1">
              <a:spLocks noChangeArrowheads="1"/>
            </p:cNvSpPr>
            <p:nvPr/>
          </p:nvSpPr>
          <p:spPr bwMode="auto">
            <a:xfrm>
              <a:off x="1920" y="3160"/>
              <a:ext cx="3552" cy="8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 u="sng" dirty="0" smtClean="0">
                  <a:latin typeface="Skia" charset="0"/>
                </a:rPr>
                <a:t>Algorithm Development</a:t>
              </a:r>
              <a:endParaRPr lang="en-US" sz="2100" dirty="0" smtClean="0">
                <a:latin typeface="Skia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AOP(</a:t>
              </a:r>
              <a:r>
                <a:rPr lang="en-US" sz="2100" dirty="0">
                  <a:solidFill>
                    <a:srgbClr val="00804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,0</a:t>
              </a:r>
              <a:r>
                <a:rPr lang="en-US" sz="2100" baseline="30000" dirty="0">
                  <a:solidFill>
                    <a:srgbClr val="008040"/>
                  </a:solidFill>
                  <a:latin typeface="Skia" charset="0"/>
                </a:rPr>
                <a:t>+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)</a:t>
              </a:r>
              <a:r>
                <a:rPr lang="en-US" sz="2100" dirty="0">
                  <a:latin typeface="Skia" charset="0"/>
                </a:rPr>
                <a:t> + 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IOP(</a:t>
              </a:r>
              <a:r>
                <a:rPr lang="en-US" sz="2100" dirty="0">
                  <a:solidFill>
                    <a:srgbClr val="00804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, 0</a:t>
              </a:r>
              <a:r>
                <a:rPr lang="en-US" sz="2100" baseline="30000" dirty="0">
                  <a:solidFill>
                    <a:srgbClr val="008040"/>
                  </a:solidFill>
                  <a:latin typeface="Skia" charset="0"/>
                </a:rPr>
                <a:t>+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)</a:t>
              </a:r>
              <a:r>
                <a:rPr lang="en-US" sz="2100" dirty="0">
                  <a:latin typeface="Skia" charset="0"/>
                </a:rPr>
                <a:t> + 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C</a:t>
              </a:r>
              <a:r>
                <a:rPr lang="en-US" sz="2100" baseline="-25000" dirty="0">
                  <a:solidFill>
                    <a:srgbClr val="008040"/>
                  </a:solidFill>
                  <a:latin typeface="Skia" charset="0"/>
                </a:rPr>
                <a:t>a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/CTD/bottle(0</a:t>
              </a:r>
              <a:r>
                <a:rPr lang="en-US" sz="2100" baseline="30000" dirty="0">
                  <a:solidFill>
                    <a:srgbClr val="008040"/>
                  </a:solidFill>
                  <a:latin typeface="Skia" charset="0"/>
                </a:rPr>
                <a:t>+</a:t>
              </a:r>
              <a:r>
                <a:rPr lang="en-US" sz="2100" dirty="0">
                  <a:solidFill>
                    <a:srgbClr val="008040"/>
                  </a:solidFill>
                  <a:latin typeface="Skia" charset="0"/>
                </a:rPr>
                <a:t>)</a:t>
              </a:r>
              <a:endParaRPr lang="en-US" sz="2100" dirty="0">
                <a:latin typeface="Skia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100" dirty="0">
                  <a:latin typeface="Skia" charset="0"/>
                </a:rPr>
                <a:t>coincidence requirement</a:t>
              </a:r>
            </a:p>
          </p:txBody>
        </p:sp>
        <p:cxnSp>
          <p:nvCxnSpPr>
            <p:cNvPr id="132106" name="AutoShape 10"/>
            <p:cNvCxnSpPr>
              <a:cxnSpLocks noChangeShapeType="1"/>
              <a:stCxn id="132102" idx="1"/>
              <a:endCxn id="132105" idx="1"/>
            </p:cNvCxnSpPr>
            <p:nvPr/>
          </p:nvCxnSpPr>
          <p:spPr bwMode="auto">
            <a:xfrm rot="10800000" flipH="1" flipV="1">
              <a:off x="1200" y="2275"/>
              <a:ext cx="720" cy="1321"/>
            </a:xfrm>
            <a:prstGeom prst="bentConnector3">
              <a:avLst>
                <a:gd name="adj1" fmla="val -2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2107" name="Group 11"/>
          <p:cNvGrpSpPr>
            <a:grpSpLocks/>
          </p:cNvGrpSpPr>
          <p:nvPr/>
        </p:nvGrpSpPr>
        <p:grpSpPr bwMode="auto">
          <a:xfrm>
            <a:off x="6411913" y="1055688"/>
            <a:ext cx="2427287" cy="685800"/>
            <a:chOff x="4039" y="665"/>
            <a:chExt cx="1529" cy="432"/>
          </a:xfrm>
        </p:grpSpPr>
        <p:sp>
          <p:nvSpPr>
            <p:cNvPr id="132108" name="Oval 12"/>
            <p:cNvSpPr>
              <a:spLocks noChangeArrowheads="1"/>
            </p:cNvSpPr>
            <p:nvPr/>
          </p:nvSpPr>
          <p:spPr bwMode="auto">
            <a:xfrm>
              <a:off x="4039" y="665"/>
              <a:ext cx="1529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804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109" name="Text Box 13"/>
            <p:cNvSpPr txBox="1">
              <a:spLocks noChangeArrowheads="1"/>
            </p:cNvSpPr>
            <p:nvPr/>
          </p:nvSpPr>
          <p:spPr bwMode="auto">
            <a:xfrm>
              <a:off x="4108" y="734"/>
              <a:ext cx="13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100">
                  <a:solidFill>
                    <a:srgbClr val="008040"/>
                  </a:solidFill>
                  <a:latin typeface="Skia" charset="0"/>
                </a:rPr>
                <a:t>L</a:t>
              </a:r>
              <a:r>
                <a:rPr lang="en-US" sz="2100" baseline="-25000">
                  <a:solidFill>
                    <a:srgbClr val="008040"/>
                  </a:solidFill>
                  <a:latin typeface="Skia" charset="0"/>
                </a:rPr>
                <a:t>U</a:t>
              </a:r>
              <a:r>
                <a:rPr lang="en-US" sz="2100">
                  <a:solidFill>
                    <a:srgbClr val="008040"/>
                  </a:solidFill>
                  <a:latin typeface="Skia" charset="0"/>
                </a:rPr>
                <a:t>(</a:t>
              </a:r>
              <a:r>
                <a:rPr lang="en-US" sz="2100">
                  <a:solidFill>
                    <a:srgbClr val="00804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2100">
                  <a:solidFill>
                    <a:srgbClr val="008040"/>
                  </a:solidFill>
                  <a:latin typeface="Skia" charset="0"/>
                </a:rPr>
                <a:t>,z)</a:t>
              </a:r>
              <a:r>
                <a:rPr lang="en-US">
                  <a:latin typeface="Skia" charset="0"/>
                </a:rPr>
                <a:t> </a:t>
              </a:r>
              <a:r>
                <a:rPr lang="en-US">
                  <a:latin typeface="Skia" charset="0"/>
                  <a:sym typeface="Symbol" charset="2"/>
                </a:rPr>
                <a:t></a:t>
              </a:r>
              <a:r>
                <a:rPr lang="en-US">
                  <a:latin typeface="Skia" charset="0"/>
                </a:rPr>
                <a:t> </a:t>
              </a:r>
              <a:r>
                <a:rPr lang="en-US" sz="2100">
                  <a:solidFill>
                    <a:srgbClr val="008040"/>
                  </a:solidFill>
                  <a:latin typeface="Skia" charset="0"/>
                </a:rPr>
                <a:t>L</a:t>
              </a:r>
              <a:r>
                <a:rPr lang="en-US" sz="2100" baseline="-25000">
                  <a:solidFill>
                    <a:srgbClr val="008040"/>
                  </a:solidFill>
                  <a:latin typeface="Skia" charset="0"/>
                </a:rPr>
                <a:t>W</a:t>
              </a:r>
              <a:r>
                <a:rPr lang="en-US" sz="2100">
                  <a:solidFill>
                    <a:srgbClr val="008040"/>
                  </a:solidFill>
                  <a:latin typeface="Skia" charset="0"/>
                </a:rPr>
                <a:t>(</a:t>
              </a:r>
              <a:r>
                <a:rPr lang="en-US" sz="2100">
                  <a:solidFill>
                    <a:srgbClr val="008040"/>
                  </a:solidFill>
                  <a:latin typeface="Symbol" charset="2"/>
                  <a:sym typeface="Symbol" charset="2"/>
                </a:rPr>
                <a:t></a:t>
              </a:r>
              <a:r>
                <a:rPr lang="en-US" sz="2100">
                  <a:solidFill>
                    <a:srgbClr val="008040"/>
                  </a:solidFill>
                  <a:latin typeface="Skia" charset="0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data analysis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04800" y="673100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L</a:t>
            </a:r>
            <a:r>
              <a:rPr lang="en-US" sz="2100" baseline="-25000" dirty="0" err="1" smtClean="0">
                <a:solidFill>
                  <a:srgbClr val="008000"/>
                </a:solidFill>
                <a:latin typeface="Skia" charset="0"/>
              </a:rPr>
              <a:t>u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(z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),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E</a:t>
            </a:r>
            <a:r>
              <a:rPr lang="en-US" sz="2100" baseline="-25000" dirty="0" err="1" smtClean="0">
                <a:solidFill>
                  <a:srgbClr val="008000"/>
                </a:solidFill>
                <a:latin typeface="Skia" charset="0"/>
              </a:rPr>
              <a:t>d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(z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) -&gt; </a:t>
            </a:r>
            <a:r>
              <a:rPr lang="en-US" sz="2100" dirty="0" err="1" smtClean="0">
                <a:solidFill>
                  <a:srgbClr val="008000"/>
                </a:solidFill>
                <a:latin typeface="Skia" charset="0"/>
              </a:rPr>
              <a:t>L</a:t>
            </a:r>
            <a:r>
              <a:rPr lang="en-US" sz="2100" baseline="-25000" dirty="0" err="1" smtClean="0">
                <a:solidFill>
                  <a:srgbClr val="008000"/>
                </a:solidFill>
                <a:latin typeface="Skia" charset="0"/>
              </a:rPr>
              <a:t>w</a:t>
            </a:r>
            <a:r>
              <a:rPr lang="en-US" sz="2100" dirty="0" smtClean="0">
                <a:solidFill>
                  <a:srgbClr val="008000"/>
                </a:solidFill>
                <a:latin typeface="Skia" charset="0"/>
              </a:rPr>
              <a:t>, E</a:t>
            </a:r>
            <a:r>
              <a:rPr lang="en-US" sz="2100" baseline="-25000" dirty="0" smtClean="0">
                <a:solidFill>
                  <a:srgbClr val="008000"/>
                </a:solidFill>
                <a:latin typeface="Skia" charset="0"/>
              </a:rPr>
              <a:t>s</a:t>
            </a:r>
            <a:endParaRPr lang="en-US" sz="2100" baseline="-25000" dirty="0">
              <a:latin typeface="Skia" charset="0"/>
            </a:endParaRPr>
          </a:p>
        </p:txBody>
      </p:sp>
      <p:pic>
        <p:nvPicPr>
          <p:cNvPr id="128005" name="Picture 5" descr="vsb_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58900"/>
            <a:ext cx="8455025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447800" y="990600"/>
            <a:ext cx="592154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i="1" dirty="0" smtClean="0">
                <a:solidFill>
                  <a:srgbClr val="008000"/>
                </a:solidFill>
                <a:latin typeface="Skia" charset="0"/>
              </a:rPr>
              <a:t>in </a:t>
            </a:r>
            <a:r>
              <a:rPr lang="en-US" sz="2100" i="1" dirty="0">
                <a:solidFill>
                  <a:srgbClr val="008000"/>
                </a:solidFill>
                <a:latin typeface="Skia" charset="0"/>
              </a:rPr>
              <a:t>situ</a:t>
            </a:r>
            <a:r>
              <a:rPr lang="en-US" sz="2100" dirty="0">
                <a:solidFill>
                  <a:srgbClr val="008000"/>
                </a:solidFill>
                <a:latin typeface="Skia" charset="0"/>
              </a:rPr>
              <a:t> data are important for ocean color cal/</a:t>
            </a:r>
            <a:r>
              <a:rPr lang="en-US" sz="2100" dirty="0" err="1">
                <a:solidFill>
                  <a:srgbClr val="008000"/>
                </a:solidFill>
                <a:latin typeface="Skia" charset="0"/>
              </a:rPr>
              <a:t>val</a:t>
            </a:r>
            <a:endParaRPr lang="en-US" sz="2100" dirty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</a:t>
            </a:r>
          </a:p>
          <a:p>
            <a:r>
              <a:rPr lang="en-US" sz="2100" dirty="0">
                <a:latin typeface="Skia" charset="0"/>
              </a:rPr>
              <a:t>	</a:t>
            </a:r>
            <a:r>
              <a:rPr lang="en-US" sz="2100" dirty="0">
                <a:solidFill>
                  <a:srgbClr val="FF0000"/>
                </a:solidFill>
                <a:latin typeface="Skia" charset="0"/>
              </a:rPr>
              <a:t>- vicarious </a:t>
            </a: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calibration</a:t>
            </a:r>
          </a:p>
          <a:p>
            <a:endParaRPr lang="en-US" sz="2100" dirty="0" smtClean="0">
              <a:latin typeface="Skia" charset="0"/>
            </a:endParaRPr>
          </a:p>
          <a:p>
            <a:r>
              <a:rPr lang="en-US" sz="2100" dirty="0">
                <a:latin typeface="Skia" charset="0"/>
              </a:rPr>
              <a:t>	</a:t>
            </a:r>
            <a:r>
              <a:rPr lang="en-US" sz="2100" dirty="0">
                <a:solidFill>
                  <a:schemeClr val="bg2"/>
                </a:solidFill>
                <a:latin typeface="Skia" charset="0"/>
              </a:rPr>
              <a:t>- data product </a:t>
            </a:r>
            <a:r>
              <a:rPr lang="en-US" sz="2100" dirty="0" smtClean="0">
                <a:solidFill>
                  <a:schemeClr val="bg2"/>
                </a:solidFill>
                <a:latin typeface="Skia" charset="0"/>
              </a:rPr>
              <a:t>validation</a:t>
            </a:r>
          </a:p>
          <a:p>
            <a:endParaRPr lang="en-US" sz="2100" dirty="0" smtClean="0">
              <a:solidFill>
                <a:schemeClr val="bg2"/>
              </a:solidFill>
              <a:latin typeface="Skia" charset="0"/>
            </a:endParaRPr>
          </a:p>
          <a:p>
            <a:r>
              <a:rPr lang="en-US" sz="2100" dirty="0">
                <a:solidFill>
                  <a:schemeClr val="bg2"/>
                </a:solidFill>
                <a:latin typeface="Skia" charset="0"/>
              </a:rPr>
              <a:t>	- algorithm development</a:t>
            </a:r>
            <a:endParaRPr lang="en-US" sz="2100" dirty="0">
              <a:latin typeface="Skia" charset="0"/>
            </a:endParaRPr>
          </a:p>
          <a:p>
            <a:endParaRPr lang="en-US" sz="2100" dirty="0" smtClean="0">
              <a:latin typeface="Skia" charset="0"/>
            </a:endParaRPr>
          </a:p>
          <a:p>
            <a:endParaRPr lang="en-US" sz="2100" dirty="0">
              <a:latin typeface="Skia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791200" y="1508125"/>
            <a:ext cx="2743200" cy="158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en-US" sz="1800">
                <a:latin typeface="Skia" charset="0"/>
              </a:rPr>
              <a:t>overview</a:t>
            </a:r>
          </a:p>
          <a:p>
            <a:pPr>
              <a:spcBef>
                <a:spcPct val="10000"/>
              </a:spcBef>
            </a:pPr>
            <a:r>
              <a:rPr lang="en-US" sz="1800">
                <a:latin typeface="Skia" charset="0"/>
              </a:rPr>
              <a:t>operational / MOBY</a:t>
            </a:r>
          </a:p>
          <a:p>
            <a:pPr>
              <a:spcBef>
                <a:spcPct val="10000"/>
              </a:spcBef>
            </a:pPr>
            <a:r>
              <a:rPr lang="en-US" sz="1800">
                <a:latin typeface="Skia" charset="0"/>
              </a:rPr>
              <a:t>model-based</a:t>
            </a:r>
          </a:p>
          <a:p>
            <a:pPr>
              <a:spcBef>
                <a:spcPct val="10000"/>
              </a:spcBef>
            </a:pPr>
            <a:r>
              <a:rPr lang="en-US" sz="1800">
                <a:latin typeface="Skia" charset="0"/>
              </a:rPr>
              <a:t>alternative data sources</a:t>
            </a:r>
          </a:p>
          <a:p>
            <a:pPr>
              <a:spcBef>
                <a:spcPct val="10000"/>
              </a:spcBef>
            </a:pPr>
            <a:r>
              <a:rPr lang="en-US" sz="1800">
                <a:latin typeface="Skia" charset="0"/>
              </a:rPr>
              <a:t>population statistics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5562600" y="182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213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100" dirty="0">
                <a:latin typeface="Skia" charset="0"/>
              </a:rPr>
              <a:t>evaluation at the cruise </a:t>
            </a:r>
            <a:r>
              <a:rPr lang="en-US" sz="2100" dirty="0" smtClean="0">
                <a:latin typeface="Skia" charset="0"/>
              </a:rPr>
              <a:t>level</a:t>
            </a:r>
            <a:endParaRPr lang="en-US" sz="2100" dirty="0">
              <a:latin typeface="Skia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SeaDAS</a:t>
            </a:r>
          </a:p>
        </p:txBody>
      </p:sp>
      <p:pic>
        <p:nvPicPr>
          <p:cNvPr id="28676" name="Picture 4" descr="amt_all_me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228600"/>
            <a:ext cx="6426200" cy="626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7467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2100" dirty="0" smtClean="0">
                <a:latin typeface="Skia" charset="0"/>
              </a:rPr>
              <a:t>replicate </a:t>
            </a:r>
            <a:r>
              <a:rPr lang="en-US" sz="2100" dirty="0">
                <a:latin typeface="Skia" charset="0"/>
              </a:rPr>
              <a:t>cast </a:t>
            </a:r>
            <a:r>
              <a:rPr lang="en-US" sz="2100" dirty="0" smtClean="0">
                <a:latin typeface="Skia" charset="0"/>
              </a:rPr>
              <a:t>reduction</a:t>
            </a:r>
            <a:endParaRPr lang="en-US" sz="2100" dirty="0">
              <a:latin typeface="Skia" charset="0"/>
            </a:endParaRPr>
          </a:p>
        </p:txBody>
      </p:sp>
      <p:pic>
        <p:nvPicPr>
          <p:cNvPr id="134153" name="Picture 9" descr="yoyo_stn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393" y="824622"/>
            <a:ext cx="4228407" cy="5042778"/>
          </a:xfrm>
          <a:prstGeom prst="rect">
            <a:avLst/>
          </a:prstGeom>
          <a:noFill/>
        </p:spPr>
      </p:pic>
      <p:pic>
        <p:nvPicPr>
          <p:cNvPr id="134154" name="Picture 10" descr="yoyo_all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824622"/>
            <a:ext cx="4228407" cy="504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609600"/>
            <a:ext cx="8763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in summary, with regards to in situ data, we would benefit from:</a:t>
            </a: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21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increased spatial resolution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latin typeface="Skia" charset="0"/>
              </a:rPr>
              <a:t>	</a:t>
            </a:r>
            <a:r>
              <a:rPr lang="en-US" sz="1600" dirty="0" smtClean="0">
                <a:latin typeface="Skia" charset="0"/>
              </a:rPr>
              <a:t>latitudinal distributions of data are insufficient to evaluate sensor sensitivities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dirty="0" smtClean="0">
                <a:latin typeface="Skia" charset="0"/>
              </a:rPr>
              <a:t>	regional biases exist in our algorithm development &amp; satellite validation data sets</a:t>
            </a:r>
            <a:endParaRPr lang="en-US" sz="18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endParaRPr lang="en-US" sz="12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increased temporal resolution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latin typeface="Skia" charset="0"/>
              </a:rPr>
              <a:t>	</a:t>
            </a:r>
            <a:r>
              <a:rPr lang="en-US" sz="1600" dirty="0" smtClean="0">
                <a:latin typeface="Skia" charset="0"/>
              </a:rPr>
              <a:t>existing time-series are insufficient to evaluate large dynamic ranges of satellite retrievals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dirty="0" smtClean="0">
                <a:latin typeface="Skia" charset="0"/>
              </a:rPr>
              <a:t>	temporal biases exist in our algorithm development &amp; satellite validation data sets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12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reduced variance within the data archive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100" dirty="0" smtClean="0">
                <a:latin typeface="Skia" charset="0"/>
              </a:rPr>
              <a:t>	</a:t>
            </a:r>
            <a:r>
              <a:rPr lang="en-US" sz="1600" dirty="0" smtClean="0">
                <a:latin typeface="Skia" charset="0"/>
              </a:rPr>
              <a:t>need systematic adherence to protocols &amp; data processing methods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dirty="0" smtClean="0">
                <a:latin typeface="Skia" charset="0"/>
              </a:rPr>
              <a:t>	need ability to effectively reprocess data (&amp; replace these data in the archive)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1200" dirty="0" smtClean="0">
              <a:latin typeface="Skia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/>
              <a:buChar char="•"/>
            </a:pPr>
            <a:r>
              <a:rPr lang="en-US" sz="2100" dirty="0" smtClean="0">
                <a:latin typeface="Skia" charset="0"/>
              </a:rPr>
              <a:t>higher frequency data acquisition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1600" dirty="0" smtClean="0">
                <a:latin typeface="Skia" charset="0"/>
              </a:rPr>
              <a:t>	vicarious calibration of recently launched instruments requires rapid access to in situ data</a:t>
            </a: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100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38862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8000"/>
                </a:solidFill>
                <a:latin typeface="Skia" charset="0"/>
              </a:rPr>
              <a:t>what is vicarious calibration?</a:t>
            </a:r>
          </a:p>
          <a:p>
            <a:endParaRPr lang="en-US" sz="2100">
              <a:latin typeface="Skia" charset="0"/>
            </a:endParaRPr>
          </a:p>
          <a:p>
            <a:endParaRPr lang="en-US" sz="2100">
              <a:latin typeface="Skia" charset="0"/>
            </a:endParaRPr>
          </a:p>
          <a:p>
            <a:r>
              <a:rPr lang="en-US" sz="2100" u="sng">
                <a:latin typeface="Skia" charset="0"/>
              </a:rPr>
              <a:t>spectral on-orbit calibrations</a:t>
            </a:r>
            <a:endParaRPr lang="en-US" sz="2100">
              <a:latin typeface="Skia" charset="0"/>
            </a:endParaRPr>
          </a:p>
          <a:p>
            <a:endParaRPr lang="en-US" sz="1800">
              <a:latin typeface="Skia" charset="0"/>
            </a:endParaRPr>
          </a:p>
          <a:p>
            <a:r>
              <a:rPr lang="en-US" sz="1800">
                <a:latin typeface="Skia" charset="0"/>
              </a:rPr>
              <a:t>1.  instrument calibration</a:t>
            </a:r>
          </a:p>
          <a:p>
            <a:r>
              <a:rPr lang="en-US" sz="1800">
                <a:latin typeface="Skia" charset="0"/>
              </a:rPr>
              <a:t>  - e.g.,  focal plane temperature</a:t>
            </a:r>
          </a:p>
          <a:p>
            <a:endParaRPr lang="en-US" sz="1800">
              <a:latin typeface="Skia" charset="0"/>
            </a:endParaRPr>
          </a:p>
          <a:p>
            <a:r>
              <a:rPr lang="en-US" sz="1800">
                <a:latin typeface="Skia" charset="0"/>
              </a:rPr>
              <a:t>2.  temporal calibration</a:t>
            </a:r>
          </a:p>
          <a:p>
            <a:r>
              <a:rPr lang="en-US" sz="1800">
                <a:latin typeface="Skia" charset="0"/>
              </a:rPr>
              <a:t>  - reference Sun or Moon</a:t>
            </a:r>
          </a:p>
          <a:p>
            <a:endParaRPr lang="en-US" sz="1800">
              <a:latin typeface="Skia" charset="0"/>
            </a:endParaRPr>
          </a:p>
          <a:p>
            <a:r>
              <a:rPr lang="en-US" sz="1800">
                <a:solidFill>
                  <a:srgbClr val="FF0000"/>
                </a:solidFill>
                <a:latin typeface="Skia" charset="0"/>
              </a:rPr>
              <a:t>3.  absolute (vicarious) calibration</a:t>
            </a:r>
            <a:endParaRPr lang="en-US" sz="1800">
              <a:latin typeface="Skia" charset="0"/>
            </a:endParaRPr>
          </a:p>
          <a:p>
            <a:pPr>
              <a:buFont typeface="Times" charset="0"/>
              <a:buNone/>
            </a:pPr>
            <a:r>
              <a:rPr lang="en-US" sz="1800">
                <a:latin typeface="Skia" charset="0"/>
              </a:rPr>
              <a:t>  - reference Earth surface</a:t>
            </a:r>
          </a:p>
          <a:p>
            <a:pPr>
              <a:buFont typeface="Times" charset="0"/>
              <a:buNone/>
            </a:pPr>
            <a:r>
              <a:rPr lang="en-US" sz="1800">
                <a:latin typeface="Skia" charset="0"/>
              </a:rPr>
              <a:t>  - final, single gain adjustment</a:t>
            </a:r>
          </a:p>
          <a:p>
            <a:pPr>
              <a:buFont typeface="Times" charset="0"/>
              <a:buNone/>
            </a:pPr>
            <a:r>
              <a:rPr lang="en-US" sz="1800">
                <a:latin typeface="Skia" charset="0"/>
              </a:rPr>
              <a:t>  - calibration of the combined</a:t>
            </a:r>
          </a:p>
          <a:p>
            <a:pPr>
              <a:buFont typeface="Times" charset="0"/>
              <a:buNone/>
            </a:pPr>
            <a:r>
              <a:rPr lang="en-US" sz="1800">
                <a:latin typeface="Skia" charset="0"/>
              </a:rPr>
              <a:t>     instrument + algorithm system</a:t>
            </a:r>
          </a:p>
          <a:p>
            <a:endParaRPr lang="en-US" sz="1800">
              <a:latin typeface="Skia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vicarious calibration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4343400" y="4067175"/>
            <a:ext cx="4114800" cy="1295400"/>
            <a:chOff x="1440" y="2016"/>
            <a:chExt cx="2592" cy="816"/>
          </a:xfrm>
        </p:grpSpPr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1440" y="2208"/>
              <a:ext cx="2592" cy="19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288" y="192"/>
                </a:cxn>
                <a:cxn ang="0">
                  <a:pos x="576" y="48"/>
                </a:cxn>
                <a:cxn ang="0">
                  <a:pos x="912" y="144"/>
                </a:cxn>
                <a:cxn ang="0">
                  <a:pos x="1248" y="48"/>
                </a:cxn>
                <a:cxn ang="0">
                  <a:pos x="1632" y="144"/>
                </a:cxn>
                <a:cxn ang="0">
                  <a:pos x="1968" y="0"/>
                </a:cxn>
                <a:cxn ang="0">
                  <a:pos x="2304" y="144"/>
                </a:cxn>
                <a:cxn ang="0">
                  <a:pos x="2592" y="0"/>
                </a:cxn>
              </a:cxnLst>
              <a:rect l="0" t="0" r="r" b="b"/>
              <a:pathLst>
                <a:path w="2592" h="192">
                  <a:moveTo>
                    <a:pt x="0" y="48"/>
                  </a:moveTo>
                  <a:cubicBezTo>
                    <a:pt x="96" y="120"/>
                    <a:pt x="192" y="192"/>
                    <a:pt x="288" y="192"/>
                  </a:cubicBezTo>
                  <a:cubicBezTo>
                    <a:pt x="384" y="192"/>
                    <a:pt x="472" y="56"/>
                    <a:pt x="576" y="48"/>
                  </a:cubicBezTo>
                  <a:cubicBezTo>
                    <a:pt x="680" y="40"/>
                    <a:pt x="800" y="144"/>
                    <a:pt x="912" y="144"/>
                  </a:cubicBezTo>
                  <a:cubicBezTo>
                    <a:pt x="1024" y="144"/>
                    <a:pt x="1128" y="48"/>
                    <a:pt x="1248" y="48"/>
                  </a:cubicBezTo>
                  <a:cubicBezTo>
                    <a:pt x="1368" y="48"/>
                    <a:pt x="1512" y="152"/>
                    <a:pt x="1632" y="144"/>
                  </a:cubicBezTo>
                  <a:cubicBezTo>
                    <a:pt x="1752" y="136"/>
                    <a:pt x="1856" y="0"/>
                    <a:pt x="1968" y="0"/>
                  </a:cubicBezTo>
                  <a:cubicBezTo>
                    <a:pt x="2080" y="0"/>
                    <a:pt x="2200" y="144"/>
                    <a:pt x="2304" y="144"/>
                  </a:cubicBezTo>
                  <a:cubicBezTo>
                    <a:pt x="2408" y="144"/>
                    <a:pt x="2544" y="24"/>
                    <a:pt x="2592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" name="Oval 7"/>
            <p:cNvSpPr>
              <a:spLocks noChangeArrowheads="1"/>
            </p:cNvSpPr>
            <p:nvPr/>
          </p:nvSpPr>
          <p:spPr bwMode="auto">
            <a:xfrm>
              <a:off x="2568" y="2016"/>
              <a:ext cx="240" cy="240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2688" y="2256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682" y="2544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2682" y="268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676900" y="53340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Skia" charset="0"/>
                <a:ea typeface="Arial" charset="0"/>
                <a:cs typeface="Arial" charset="0"/>
              </a:rPr>
              <a:t>TARGET</a:t>
            </a:r>
            <a:endParaRPr lang="en-US" sz="1400" b="1">
              <a:ea typeface="Arial" charset="0"/>
              <a:cs typeface="Arial" charset="0"/>
            </a:endParaRPr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 rot="2355351">
            <a:off x="7762875" y="1704975"/>
            <a:ext cx="847725" cy="381000"/>
            <a:chOff x="3642" y="960"/>
            <a:chExt cx="534" cy="240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>
              <a:off x="3642" y="1080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3642" y="99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4176" y="98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543800" y="1219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latin typeface="Skia" charset="0"/>
                <a:ea typeface="Arial" charset="0"/>
                <a:cs typeface="Arial" charset="0"/>
              </a:rPr>
              <a:t>SATELLITE</a:t>
            </a:r>
            <a:endParaRPr lang="en-US" sz="1400" b="1">
              <a:ea typeface="Arial" charset="0"/>
              <a:cs typeface="Arial" charset="0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6400800" y="2085975"/>
            <a:ext cx="160020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4343400" y="2438400"/>
            <a:ext cx="4381500" cy="285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419600" y="1878013"/>
            <a:ext cx="22860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Skia" charset="0"/>
                <a:ea typeface="Arial" charset="0"/>
                <a:cs typeface="Arial" charset="0"/>
              </a:rPr>
              <a:t>TOP OF </a:t>
            </a:r>
          </a:p>
          <a:p>
            <a:pPr eaLnBrk="1" hangingPunct="1">
              <a:spcBef>
                <a:spcPct val="20000"/>
              </a:spcBef>
            </a:pPr>
            <a:r>
              <a:rPr lang="en-US" sz="1400" b="1">
                <a:latin typeface="Skia" charset="0"/>
                <a:ea typeface="Arial" charset="0"/>
                <a:cs typeface="Arial" charset="0"/>
              </a:rPr>
              <a:t>ATMOSPHERE</a:t>
            </a:r>
            <a:endParaRPr lang="en-US" sz="1400" b="1">
              <a:ea typeface="Arial" charset="0"/>
              <a:cs typeface="Arial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5257800" y="2632075"/>
            <a:ext cx="1981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latin typeface="Skia" charset="0"/>
                <a:ea typeface="Arial" charset="0"/>
                <a:cs typeface="Arial" charset="0"/>
              </a:rPr>
              <a:t>from the satellite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Skia" charset="0"/>
                <a:ea typeface="Arial" charset="0"/>
                <a:cs typeface="Arial" charset="0"/>
              </a:rPr>
              <a:t>+ L</a:t>
            </a:r>
            <a:r>
              <a:rPr lang="en-US" sz="1800" i="1" baseline="-25000">
                <a:latin typeface="Skia" charset="0"/>
                <a:ea typeface="Arial" charset="0"/>
                <a:cs typeface="Arial" charset="0"/>
              </a:rPr>
              <a:t>r</a:t>
            </a:r>
            <a:r>
              <a:rPr lang="en-US" sz="1800" i="1">
                <a:latin typeface="Skia" charset="0"/>
                <a:ea typeface="Arial" charset="0"/>
                <a:cs typeface="Arial" charset="0"/>
              </a:rPr>
              <a:t> , t</a:t>
            </a:r>
            <a:r>
              <a:rPr lang="en-US" sz="1800" i="1" baseline="-25000">
                <a:latin typeface="Skia" charset="0"/>
                <a:ea typeface="Arial" charset="0"/>
                <a:cs typeface="Arial" charset="0"/>
              </a:rPr>
              <a:t>d</a:t>
            </a:r>
            <a:r>
              <a:rPr lang="en-US" sz="1800" i="1">
                <a:latin typeface="Skia" charset="0"/>
                <a:ea typeface="Arial" charset="0"/>
                <a:cs typeface="Arial" charset="0"/>
              </a:rPr>
              <a:t> , …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5410200" y="3457575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 flipH="1">
            <a:off x="6502400" y="2238375"/>
            <a:ext cx="355600" cy="419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lg" len="lg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6629400" y="1857375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i="1">
                <a:latin typeface="Skia" charset="0"/>
                <a:ea typeface="Arial" charset="0"/>
                <a:cs typeface="Arial" charset="0"/>
              </a:rPr>
              <a:t>L</a:t>
            </a:r>
            <a:r>
              <a:rPr lang="en-US" sz="1800" i="1" baseline="-25000">
                <a:latin typeface="Skia" charset="0"/>
                <a:ea typeface="Arial" charset="0"/>
                <a:cs typeface="Arial" charset="0"/>
              </a:rPr>
              <a:t>t</a:t>
            </a:r>
            <a:r>
              <a:rPr lang="en-US" sz="1800" i="1" baseline="30000">
                <a:latin typeface="Skia" charset="0"/>
                <a:ea typeface="Arial" charset="0"/>
                <a:cs typeface="Arial" charset="0"/>
              </a:rPr>
              <a:t>target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4114800" y="1066800"/>
            <a:ext cx="48006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3962400" y="43862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473075" y="730250"/>
            <a:ext cx="50069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FF0000"/>
                </a:solidFill>
                <a:latin typeface="Skia" charset="0"/>
              </a:rPr>
              <a:t>a single, spectral radiometric adjustment</a:t>
            </a:r>
            <a:endParaRPr lang="en-US" sz="2100">
              <a:latin typeface="Skia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vicarious calibration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830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Skia" charset="0"/>
              </a:rPr>
              <a:t>Franz et al. 2007</a:t>
            </a:r>
            <a:endParaRPr lang="en-US" sz="1200" dirty="0">
              <a:latin typeface="Skia" charset="0"/>
            </a:endParaRPr>
          </a:p>
        </p:txBody>
      </p:sp>
      <p:pic>
        <p:nvPicPr>
          <p:cNvPr id="91142" name="Picture 6" descr="fig_viccal_0_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4113" y="1143000"/>
            <a:ext cx="5840412" cy="1574800"/>
          </a:xfrm>
          <a:prstGeom prst="rect">
            <a:avLst/>
          </a:prstGeom>
          <a:noFill/>
        </p:spPr>
      </p:pic>
      <p:pic>
        <p:nvPicPr>
          <p:cNvPr id="91143" name="Picture 7" descr="fig_viccal_1_c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9675" y="2787650"/>
            <a:ext cx="5803900" cy="1479550"/>
          </a:xfrm>
          <a:prstGeom prst="rect">
            <a:avLst/>
          </a:prstGeom>
          <a:noFill/>
        </p:spPr>
      </p:pic>
      <p:pic>
        <p:nvPicPr>
          <p:cNvPr id="91144" name="Picture 8" descr="fig_viccal_2_c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375" y="4252913"/>
            <a:ext cx="5813425" cy="1462087"/>
          </a:xfrm>
          <a:prstGeom prst="rect">
            <a:avLst/>
          </a:prstGeom>
          <a:noFill/>
        </p:spPr>
      </p:pic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762000" y="1644650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Skia" charset="0"/>
              </a:rPr>
              <a:t>gain vs. time</a:t>
            </a:r>
            <a:endParaRPr lang="en-US" sz="210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762000" y="3152775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Skia" charset="0"/>
              </a:rPr>
              <a:t>gain vs. solar zenith angle</a:t>
            </a:r>
            <a:endParaRPr lang="en-US" sz="2100">
              <a:latin typeface="Skia" charset="0"/>
            </a:endParaRP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762000" y="45720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8000"/>
                </a:solidFill>
                <a:latin typeface="Skia" charset="0"/>
              </a:rPr>
              <a:t>gain vs. satellite zenith angle</a:t>
            </a:r>
            <a:endParaRPr lang="en-US" sz="210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vicarious calibration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57200" y="6019800"/>
            <a:ext cx="830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Skia" charset="0"/>
              </a:rPr>
              <a:t>Franz et al. 2007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806450"/>
            <a:ext cx="8763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FF0000"/>
                </a:solidFill>
                <a:latin typeface="Skia" charset="0"/>
              </a:rPr>
              <a:t>~40 match-ups required to achieve “stable” vicarious gain</a:t>
            </a:r>
            <a:endParaRPr lang="en-US" sz="2100" dirty="0">
              <a:solidFill>
                <a:srgbClr val="FF0000"/>
              </a:solidFill>
              <a:latin typeface="Skia" charset="0"/>
            </a:endParaRPr>
          </a:p>
        </p:txBody>
      </p:sp>
      <p:pic>
        <p:nvPicPr>
          <p:cNvPr id="8" name="Picture 7" descr="franz2007_fig6.png"/>
          <p:cNvPicPr>
            <a:picLocks noChangeAspect="1"/>
          </p:cNvPicPr>
          <p:nvPr/>
        </p:nvPicPr>
        <p:blipFill>
          <a:blip r:embed="rId3"/>
          <a:srcRect b="12631"/>
          <a:stretch>
            <a:fillRect/>
          </a:stretch>
        </p:blipFill>
        <p:spPr>
          <a:xfrm>
            <a:off x="711708" y="1219200"/>
            <a:ext cx="7394160" cy="4876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 rot="5400000" flipH="1" flipV="1">
            <a:off x="1146554" y="3541381"/>
            <a:ext cx="42672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172200" y="4584575"/>
            <a:ext cx="2209800" cy="95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800" dirty="0" err="1" smtClean="0">
                <a:solidFill>
                  <a:srgbClr val="FF0000"/>
                </a:solidFill>
                <a:latin typeface="Skia" charset="0"/>
              </a:rPr>
              <a:t>SeaWiFS</a:t>
            </a:r>
            <a:r>
              <a:rPr lang="en-US" sz="1800" dirty="0" smtClean="0">
                <a:solidFill>
                  <a:srgbClr val="FF0000"/>
                </a:solidFill>
                <a:latin typeface="Skia" charset="0"/>
              </a:rPr>
              <a:t> and Aqua average ~20 MOBY match-ups per year </a:t>
            </a:r>
            <a:endParaRPr lang="en-US" sz="1800" dirty="0" smtClean="0">
              <a:latin typeface="Skia" charset="0"/>
            </a:endParaRPr>
          </a:p>
          <a:p>
            <a:pPr marL="742950" lvl="1" indent="-285750" eaLnBrk="1" hangingPunct="1">
              <a:spcBef>
                <a:spcPct val="20000"/>
              </a:spcBef>
            </a:pPr>
            <a:endParaRPr lang="en-US" sz="1800" dirty="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operational vicarious calibration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33400" y="762000"/>
            <a:ext cx="41227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>
                <a:solidFill>
                  <a:srgbClr val="008000"/>
                </a:solidFill>
                <a:latin typeface="Skia" charset="0"/>
              </a:rPr>
              <a:t>MOBY - the Marine Optical BuoY</a:t>
            </a:r>
            <a:endParaRPr lang="en-US" sz="2100">
              <a:latin typeface="Skia" charset="0"/>
            </a:endParaRPr>
          </a:p>
        </p:txBody>
      </p:sp>
      <p:pic>
        <p:nvPicPr>
          <p:cNvPr id="84998" name="Picture 6" descr="brown_spie_fi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1373188"/>
            <a:ext cx="3373438" cy="4646612"/>
          </a:xfrm>
          <a:prstGeom prst="rect">
            <a:avLst/>
          </a:prstGeom>
          <a:noFill/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4648200" y="1411288"/>
            <a:ext cx="38862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Skia" charset="0"/>
              </a:rPr>
              <a:t>maintained by NOAA &amp; Moss Landing Marine Laboratory</a:t>
            </a:r>
          </a:p>
          <a:p>
            <a:endParaRPr lang="en-US" sz="1800">
              <a:latin typeface="Skia" charset="0"/>
            </a:endParaRPr>
          </a:p>
          <a:p>
            <a:r>
              <a:rPr lang="en-US" sz="1800">
                <a:latin typeface="Skia" charset="0"/>
              </a:rPr>
              <a:t>20 miles west of Lanai, Hawaii</a:t>
            </a:r>
          </a:p>
          <a:p>
            <a:endParaRPr lang="en-US" sz="1800">
              <a:latin typeface="Skia" charset="0"/>
            </a:endParaRPr>
          </a:p>
          <a:p>
            <a:r>
              <a:rPr lang="en-US" sz="1800">
                <a:latin typeface="Skia" charset="0"/>
              </a:rPr>
              <a:t>L</a:t>
            </a:r>
            <a:r>
              <a:rPr lang="en-US" sz="1800" baseline="-25000">
                <a:latin typeface="Skia" charset="0"/>
              </a:rPr>
              <a:t>u</a:t>
            </a:r>
            <a:r>
              <a:rPr lang="en-US" sz="1800">
                <a:latin typeface="Skia" charset="0"/>
              </a:rPr>
              <a:t>(</a:t>
            </a:r>
            <a:r>
              <a:rPr lang="en-US" sz="1800">
                <a:latin typeface="Skia" charset="0"/>
                <a:sym typeface="Symbol" charset="2"/>
              </a:rPr>
              <a:t></a:t>
            </a:r>
            <a:r>
              <a:rPr lang="en-US" sz="1800">
                <a:latin typeface="Skia" charset="0"/>
              </a:rPr>
              <a:t>) and E</a:t>
            </a:r>
            <a:r>
              <a:rPr lang="en-US" sz="1800" baseline="-25000">
                <a:latin typeface="Skia" charset="0"/>
              </a:rPr>
              <a:t>d</a:t>
            </a:r>
            <a:r>
              <a:rPr lang="en-US" sz="1800">
                <a:latin typeface="Skia" charset="0"/>
              </a:rPr>
              <a:t>(</a:t>
            </a:r>
            <a:r>
              <a:rPr lang="en-US" sz="1800">
                <a:latin typeface="Skia" charset="0"/>
                <a:sym typeface="Symbol" charset="2"/>
              </a:rPr>
              <a:t></a:t>
            </a:r>
            <a:r>
              <a:rPr lang="en-US" sz="1800">
                <a:latin typeface="Skia" charset="0"/>
              </a:rPr>
              <a:t>) at nominal depths of 1, 5, and 9 meters, plus E</a:t>
            </a:r>
            <a:r>
              <a:rPr lang="en-US" sz="1800" baseline="-25000">
                <a:latin typeface="Skia" charset="0"/>
              </a:rPr>
              <a:t>s</a:t>
            </a:r>
            <a:r>
              <a:rPr lang="en-US" sz="1800">
                <a:latin typeface="Skia" charset="0"/>
              </a:rPr>
              <a:t>(</a:t>
            </a:r>
            <a:r>
              <a:rPr lang="en-US" sz="1800">
                <a:latin typeface="Skia" charset="0"/>
                <a:sym typeface="Symbol" charset="2"/>
              </a:rPr>
              <a:t></a:t>
            </a:r>
            <a:r>
              <a:rPr lang="en-US" sz="1800">
                <a:latin typeface="Skia" charset="0"/>
              </a:rPr>
              <a:t>)</a:t>
            </a:r>
          </a:p>
          <a:p>
            <a:endParaRPr lang="en-US" sz="1800">
              <a:latin typeface="Skia" charset="0"/>
            </a:endParaRPr>
          </a:p>
          <a:p>
            <a:r>
              <a:rPr lang="en-US" sz="1800">
                <a:latin typeface="Skia" charset="0"/>
              </a:rPr>
              <a:t>spectral range is 340-955 nm &amp; spectral resolution is 0.6 nm</a:t>
            </a:r>
          </a:p>
          <a:p>
            <a:endParaRPr lang="en-US" sz="1800">
              <a:latin typeface="Skia" charset="0"/>
            </a:endParaRPr>
          </a:p>
          <a:p>
            <a:r>
              <a:rPr lang="en-US" sz="1800">
                <a:latin typeface="Skia" charset="0"/>
              </a:rPr>
              <a:t>hyperspectral data convolved to specific bandpasses of each satellite</a:t>
            </a:r>
          </a:p>
          <a:p>
            <a:endParaRPr lang="en-US" sz="1800">
              <a:latin typeface="Skia" charset="0"/>
            </a:endParaRPr>
          </a:p>
          <a:p>
            <a:r>
              <a:rPr lang="en-US" sz="1800">
                <a:latin typeface="Skia" charset="0"/>
              </a:rPr>
              <a:t>approximately 450-700 samples per year for MODIS-Aqua</a:t>
            </a:r>
          </a:p>
          <a:p>
            <a:endParaRPr lang="en-US" sz="1800"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388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8000"/>
                </a:solidFill>
                <a:latin typeface="Skia" charset="0"/>
              </a:rPr>
              <a:t>build a climatology using a long-term chlorophyll-a record (this is for BATS, near Bermuda) …</a:t>
            </a:r>
            <a:endParaRPr lang="en-US" sz="2100">
              <a:solidFill>
                <a:srgbClr val="008000"/>
              </a:solidFill>
              <a:latin typeface="Skia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8458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latin typeface="Skia" charset="0"/>
              </a:rPr>
              <a:t>model-based vicarious calibration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6019800"/>
            <a:ext cx="830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>
                <a:latin typeface="Skia" charset="0"/>
              </a:rPr>
              <a:t>Werdell</a:t>
            </a:r>
            <a:r>
              <a:rPr lang="en-US" sz="1200" dirty="0" smtClean="0">
                <a:latin typeface="Skia" charset="0"/>
              </a:rPr>
              <a:t> et al. 2007</a:t>
            </a:r>
            <a:endParaRPr lang="en-US" sz="1200" dirty="0">
              <a:latin typeface="Skia" charset="0"/>
            </a:endParaRPr>
          </a:p>
        </p:txBody>
      </p:sp>
      <p:pic>
        <p:nvPicPr>
          <p:cNvPr id="8198" name="Picture 6" descr="werdell_2007_fig1_c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4451350" cy="3635375"/>
          </a:xfrm>
          <a:prstGeom prst="rect">
            <a:avLst/>
          </a:prstGeom>
          <a:noFill/>
        </p:spPr>
      </p:pic>
      <p:pic>
        <p:nvPicPr>
          <p:cNvPr id="8200" name="Picture 8" descr="werdell_2007_fig6_c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14400"/>
            <a:ext cx="4052888" cy="3254375"/>
          </a:xfrm>
          <a:prstGeom prst="rect">
            <a:avLst/>
          </a:prstGeom>
          <a:noFill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181600" y="4267200"/>
            <a:ext cx="350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  <a:latin typeface="Skia" charset="0"/>
              </a:rPr>
              <a:t>… then, develop a radiometric climatology using an ocean reflectance model (e.g., Morel and </a:t>
            </a:r>
            <a:r>
              <a:rPr lang="en-US" sz="1800" dirty="0" err="1">
                <a:solidFill>
                  <a:srgbClr val="008000"/>
                </a:solidFill>
                <a:latin typeface="Skia" charset="0"/>
              </a:rPr>
              <a:t>Maritorena</a:t>
            </a:r>
            <a:r>
              <a:rPr lang="en-US" sz="1800" dirty="0">
                <a:solidFill>
                  <a:srgbClr val="008000"/>
                </a:solidFill>
                <a:latin typeface="Skia" charset="0"/>
              </a:rPr>
              <a:t> 2001)</a:t>
            </a:r>
            <a:endParaRPr lang="en-US" sz="2100" dirty="0">
              <a:solidFill>
                <a:srgbClr val="008000"/>
              </a:solidFill>
              <a:latin typeface="Ski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1897</Words>
  <Application>Microsoft Macintosh PowerPoint</Application>
  <PresentationFormat>On-screen Show (4:3)</PresentationFormat>
  <Paragraphs>351</Paragraphs>
  <Slides>42</Slides>
  <Notes>42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Blank Presentation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PJW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PJW User</dc:creator>
  <cp:lastModifiedBy>PJW</cp:lastModifiedBy>
  <cp:revision>61</cp:revision>
  <dcterms:created xsi:type="dcterms:W3CDTF">2011-07-14T02:12:03Z</dcterms:created>
  <dcterms:modified xsi:type="dcterms:W3CDTF">2011-07-14T02:43:43Z</dcterms:modified>
</cp:coreProperties>
</file>