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1" r:id="rId4"/>
    <p:sldId id="275" r:id="rId5"/>
    <p:sldId id="260" r:id="rId6"/>
    <p:sldId id="268" r:id="rId7"/>
    <p:sldId id="277" r:id="rId8"/>
    <p:sldId id="282" r:id="rId9"/>
    <p:sldId id="283" r:id="rId10"/>
    <p:sldId id="284" r:id="rId11"/>
    <p:sldId id="285" r:id="rId12"/>
    <p:sldId id="286" r:id="rId13"/>
    <p:sldId id="287" r:id="rId14"/>
    <p:sldId id="276" r:id="rId15"/>
    <p:sldId id="292" r:id="rId16"/>
    <p:sldId id="293" r:id="rId17"/>
    <p:sldId id="288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inimized">
    <p:restoredLeft sz="32787"/>
    <p:restoredTop sz="96369" autoAdjust="0"/>
  </p:normalViewPr>
  <p:slideViewPr>
    <p:cSldViewPr>
      <p:cViewPr varScale="1">
        <p:scale>
          <a:sx n="101" d="100"/>
          <a:sy n="101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4207-A3BA-7C4C-9AD4-FC4292A56F04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FE8B-7B6B-2849-919E-410BB9913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1CC0E-031E-2943-9F27-F72715F46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1E38F-D8A1-D64E-A91C-1DF2314FF32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C6CF1-111B-F549-AB5C-6BD9C6EA4F67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DAA5A-99C3-F840-A64A-5928C47F0264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80B37-931E-A147-9C3E-F59DCDBF5622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92FDA-4A3B-D845-A358-56979D7A132A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267C7-4125-E948-9CB3-CB3855CBCE69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C6CF1-111B-F549-AB5C-6BD9C6EA4F67}" type="slidenum">
              <a:rPr lang="en-US"/>
              <a:pPr/>
              <a:t>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DAA5A-99C3-F840-A64A-5928C47F0264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7720A4-BB54-1246-B81A-5273BDB65F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49B9F1-ED6B-A94A-9A01-07DD76B3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C26CB4-5014-8E4A-B702-E0BB26F8C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4938C3-CFA1-8F4C-9B5C-A36C72650E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55A355-7661-7241-BDEF-AC80BF2173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DBCB6C-B2F6-CB49-A848-E371484547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8A0FEC-E875-0D49-9539-7DFE42F9E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C9B163-9BDC-1447-9BE1-F34059CC22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CC93E0-87A6-0449-8972-5FA9962CE1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2194D-FD41-6E41-9201-4C23B03C0D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0F3408-756C-8D4E-A996-9DCFA27C61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A0968-0234-0040-B7F5-96D5975F6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388" y="53975"/>
            <a:ext cx="9026525" cy="672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1363" y="381000"/>
            <a:ext cx="7945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Skia" charset="0"/>
              </a:rPr>
              <a:t>Ocean color atmospheric </a:t>
            </a:r>
            <a:r>
              <a:rPr lang="en-US" sz="3200" dirty="0" smtClean="0">
                <a:solidFill>
                  <a:srgbClr val="008000"/>
                </a:solidFill>
                <a:latin typeface="Skia" charset="0"/>
              </a:rPr>
              <a:t>correction – Using a bio-optical model to</a:t>
            </a:r>
            <a:r>
              <a:rPr lang="en-US" sz="3200" dirty="0" smtClean="0">
                <a:solidFill>
                  <a:srgbClr val="008000"/>
                </a:solidFill>
                <a:latin typeface="Skia" charset="0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Skia" charset="0"/>
              </a:rPr>
              <a:t>address the “black pixel assumption”</a:t>
            </a:r>
            <a:endParaRPr lang="en-US" dirty="0">
              <a:latin typeface="Skia" charset="0"/>
            </a:endParaRPr>
          </a:p>
        </p:txBody>
      </p:sp>
      <p:pic>
        <p:nvPicPr>
          <p:cNvPr id="2054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65125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6200" y="297180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Ocean Optics Class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University of Maine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July 2011</a:t>
            </a: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(670), a(670), &amp; G(670)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[Morel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Skia"/>
                <a:cs typeface="Skia"/>
              </a:rPr>
              <a:t>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(443) &amp;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[Lee et al. 2002]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pic>
        <p:nvPicPr>
          <p:cNvPr id="4" name="Picture 3" descr="carder1999_fig2.png"/>
          <p:cNvPicPr>
            <a:picLocks noChangeAspect="1"/>
          </p:cNvPicPr>
          <p:nvPr/>
        </p:nvPicPr>
        <p:blipFill>
          <a:blip r:embed="rId4"/>
          <a:srcRect b="14650"/>
          <a:stretch>
            <a:fillRect/>
          </a:stretch>
        </p:blipFill>
        <p:spPr>
          <a:xfrm>
            <a:off x="990600" y="3657600"/>
            <a:ext cx="3091495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9436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kia"/>
                <a:cs typeface="Skia"/>
              </a:rPr>
              <a:t>from Carder et al. 1999</a:t>
            </a:r>
            <a:endParaRPr lang="en-US" sz="1600" baseline="30000" dirty="0">
              <a:latin typeface="Skia"/>
              <a:cs typeface="Skia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419600" y="4343400"/>
          <a:ext cx="3784600" cy="762000"/>
        </p:xfrm>
        <a:graphic>
          <a:graphicData uri="http://schemas.openxmlformats.org/presentationml/2006/ole">
            <p:oleObj spid="_x0000_s80898" name="Equation" r:id="rId5" imgW="3784600" imgH="762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(670), a(670), &amp; G(670)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[Morel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Skia"/>
                <a:cs typeface="Skia"/>
              </a:rPr>
              <a:t>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(443) &amp;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[Lee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(765) using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&amp;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endParaRPr lang="en-US" sz="2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590800" y="4724400"/>
          <a:ext cx="4064000" cy="723900"/>
        </p:xfrm>
        <a:graphic>
          <a:graphicData uri="http://schemas.openxmlformats.org/presentationml/2006/ole">
            <p:oleObj spid="_x0000_s82946" name="Equation" r:id="rId4" imgW="4064000" imgH="723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(670), a(670), &amp; G(670)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[Morel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Skia"/>
                <a:cs typeface="Skia"/>
              </a:rPr>
              <a:t>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(443) &amp;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[Lee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(765) using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&amp;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endParaRPr lang="en-US" sz="2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reconstruct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using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(765),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(765), &amp; G(765)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590800" y="5041900"/>
          <a:ext cx="4025900" cy="673100"/>
        </p:xfrm>
        <a:graphic>
          <a:graphicData uri="http://schemas.openxmlformats.org/presentationml/2006/ole">
            <p:oleObj spid="_x0000_s84994" name="Equation" r:id="rId4" imgW="4025900" imgH="6731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204291" y="6019800"/>
            <a:ext cx="2663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latin typeface="Skia"/>
                <a:cs typeface="Skia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(765) = 2.85 m</a:t>
            </a:r>
            <a:r>
              <a:rPr lang="en-US" baseline="30000" dirty="0" smtClean="0">
                <a:solidFill>
                  <a:srgbClr val="FF0000"/>
                </a:solidFill>
                <a:latin typeface="Skia"/>
                <a:cs typeface="Skia"/>
              </a:rPr>
              <a:t>-1</a:t>
            </a:r>
            <a:endParaRPr lang="en-US" baseline="30000" dirty="0">
              <a:solidFill>
                <a:srgbClr val="FF0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(670), a(670), &amp; G(670)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[Morel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Skia"/>
                <a:cs typeface="Skia"/>
              </a:rPr>
              <a:t>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(443) &amp;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[Lee et al. 2002]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(765) using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&amp;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endParaRPr lang="en-US" sz="2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reconstruct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using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(765),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(765), &amp; G(765)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iterate until Rrs(765) changes by &lt;2% (typically 3-4 iterations)  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locations of application of 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3" name="Picture 2" descr="bailey2010_fig3.png"/>
          <p:cNvPicPr>
            <a:picLocks noChangeAspect="1"/>
          </p:cNvPicPr>
          <p:nvPr/>
        </p:nvPicPr>
        <p:blipFill>
          <a:blip r:embed="rId3"/>
          <a:srcRect b="16841"/>
          <a:stretch>
            <a:fillRect/>
          </a:stretch>
        </p:blipFill>
        <p:spPr>
          <a:xfrm>
            <a:off x="990600" y="1066800"/>
            <a:ext cx="7213489" cy="3383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2327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not applied when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0.3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r>
              <a:rPr lang="en-US" sz="2000" dirty="0" smtClean="0">
                <a:latin typeface="Skia"/>
                <a:cs typeface="Skia"/>
              </a:rPr>
              <a:t>weighted application when 0.3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0.7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fully applied when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&gt; 0.7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267200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kia"/>
                <a:cs typeface="Skia"/>
              </a:rPr>
              <a:t>black = land; grey = </a:t>
            </a:r>
            <a:r>
              <a:rPr lang="en-US" sz="1600" dirty="0" err="1" smtClean="0">
                <a:latin typeface="Skia"/>
                <a:cs typeface="Skia"/>
              </a:rPr>
              <a:t>Chl</a:t>
            </a:r>
            <a:r>
              <a:rPr lang="en-US" sz="1600" dirty="0" smtClean="0">
                <a:latin typeface="Skia"/>
                <a:cs typeface="Skia"/>
              </a:rPr>
              <a:t> &lt; 0.3 mg m</a:t>
            </a:r>
            <a:r>
              <a:rPr lang="en-US" sz="1600" baseline="30000" dirty="0" smtClean="0">
                <a:latin typeface="Skia"/>
                <a:cs typeface="Skia"/>
              </a:rPr>
              <a:t>-3</a:t>
            </a:r>
            <a:r>
              <a:rPr lang="en-US" sz="1600" dirty="0" smtClean="0">
                <a:latin typeface="Skia"/>
                <a:cs typeface="Skia"/>
              </a:rPr>
              <a:t>; white </a:t>
            </a:r>
            <a:r>
              <a:rPr lang="en-US" sz="1600" dirty="0" err="1" smtClean="0">
                <a:latin typeface="Skia"/>
                <a:cs typeface="Skia"/>
              </a:rPr>
              <a:t>Chl</a:t>
            </a:r>
            <a:r>
              <a:rPr lang="en-US" sz="1600" dirty="0" smtClean="0">
                <a:latin typeface="Skia"/>
                <a:cs typeface="Skia"/>
              </a:rPr>
              <a:t> &gt; 0.3 mg m</a:t>
            </a:r>
            <a:r>
              <a:rPr lang="en-US" sz="1600" baseline="30000" dirty="0" smtClean="0">
                <a:latin typeface="Skia"/>
                <a:cs typeface="Skia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solidFill>
                  <a:srgbClr val="008000"/>
                </a:solidFill>
                <a:latin typeface="Skia" charset="0"/>
              </a:rPr>
              <a:t>what happens when we don’t account for 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R</a:t>
            </a:r>
            <a:r>
              <a:rPr lang="en-US" sz="2100" baseline="-25000" dirty="0" err="1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(NIR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) &gt; 0?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47800" y="5867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use the “black pixel” assumption (e.g., SeaWiFS 1997-2000)</a:t>
            </a:r>
          </a:p>
        </p:txBody>
      </p:sp>
      <p:pic>
        <p:nvPicPr>
          <p:cNvPr id="48137" name="Picture 9" descr="cbp_lo_aqua_nada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3820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correction of non-negligible R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(NIR)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38200" y="5780088"/>
            <a:ext cx="7620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latin typeface="Skia" charset="0"/>
              </a:rPr>
              <a:t>estimate R</a:t>
            </a:r>
            <a:r>
              <a:rPr lang="en-US" sz="1800" baseline="-25000">
                <a:latin typeface="Skia" charset="0"/>
              </a:rPr>
              <a:t>rs</a:t>
            </a:r>
            <a:r>
              <a:rPr lang="en-US" sz="1800">
                <a:latin typeface="Skia" charset="0"/>
              </a:rPr>
              <a:t>(NIR) using a bio-optical model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operational SeaWiFS &amp; MODIS processing ~ 2000-present</a:t>
            </a:r>
            <a:endParaRPr lang="en-US" sz="1800">
              <a:latin typeface="Skia" charset="0"/>
            </a:endParaRPr>
          </a:p>
        </p:txBody>
      </p:sp>
      <p:pic>
        <p:nvPicPr>
          <p:cNvPr id="64520" name="Picture 8" descr="cbp_lo_aqua_nir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0645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references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Bailey et al. 2010, Optics Express 18, 7521-7527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err="1" smtClean="0">
                <a:latin typeface="Skia"/>
                <a:cs typeface="Skia"/>
              </a:rPr>
              <a:t>Stumpf</a:t>
            </a:r>
            <a:r>
              <a:rPr lang="en-US" sz="2000" dirty="0" smtClean="0">
                <a:latin typeface="Skia"/>
                <a:cs typeface="Skia"/>
              </a:rPr>
              <a:t> et al. 2003, </a:t>
            </a:r>
            <a:r>
              <a:rPr lang="en-US" sz="2000" dirty="0" err="1" smtClean="0">
                <a:latin typeface="Skia"/>
                <a:cs typeface="Skia"/>
              </a:rPr>
              <a:t>SeaWiFS</a:t>
            </a:r>
            <a:r>
              <a:rPr lang="en-US" sz="2000" dirty="0" smtClean="0">
                <a:latin typeface="Skia"/>
                <a:cs typeface="Skia"/>
              </a:rPr>
              <a:t> </a:t>
            </a:r>
            <a:r>
              <a:rPr lang="en-US" sz="2000" dirty="0" err="1" smtClean="0">
                <a:latin typeface="Skia"/>
                <a:cs typeface="Skia"/>
              </a:rPr>
              <a:t>Postlaunch</a:t>
            </a:r>
            <a:r>
              <a:rPr lang="en-US" sz="2000" dirty="0" smtClean="0">
                <a:latin typeface="Skia"/>
                <a:cs typeface="Skia"/>
              </a:rPr>
              <a:t> Tech Memo Vol. 22, Chapter 9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Siegel et al. 2000, Applied Optics 39, 3582-3591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others 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111_1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63513"/>
            <a:ext cx="8574087" cy="643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satellite ocean color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7772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ocean color satellites view the top of the atmosphere</a:t>
            </a:r>
          </a:p>
          <a:p>
            <a:pPr>
              <a:spcBef>
                <a:spcPct val="50000"/>
              </a:spcBef>
            </a:pPr>
            <a:endParaRPr lang="en-US" sz="2100" dirty="0" smtClean="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this signal includes contributions from:</a:t>
            </a: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00FF"/>
                </a:solidFill>
                <a:latin typeface="Skia" charset="0"/>
              </a:rPr>
              <a:t>Rayleigh (air molecules)</a:t>
            </a:r>
            <a:endParaRPr lang="en-US" sz="2100" dirty="0" smtClean="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00FF"/>
                </a:solidFill>
                <a:latin typeface="Skia" charset="0"/>
              </a:rPr>
              <a:t>surface reflection</a:t>
            </a:r>
            <a:endParaRPr lang="en-US" sz="2100" dirty="0" smtClean="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aerosols</a:t>
            </a: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water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654425"/>
            <a:ext cx="2590800" cy="892552"/>
            <a:chOff x="2971800" y="2654425"/>
            <a:chExt cx="2590800" cy="892552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733800" y="28956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2971800" y="33528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832539" y="2654425"/>
              <a:ext cx="173006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kia"/>
                  <a:cs typeface="Skia"/>
                </a:rPr>
                <a:t>             model</a:t>
              </a:r>
            </a:p>
            <a:p>
              <a:endParaRPr lang="en-US" sz="1200" dirty="0" smtClean="0">
                <a:latin typeface="Skia"/>
                <a:cs typeface="Skia"/>
              </a:endParaRPr>
            </a:p>
            <a:p>
              <a:r>
                <a:rPr lang="en-US" sz="2000" dirty="0" smtClean="0">
                  <a:latin typeface="Skia"/>
                  <a:cs typeface="Skia"/>
                </a:rPr>
                <a:t>model</a:t>
              </a:r>
              <a:endParaRPr lang="en-US" sz="2000" dirty="0">
                <a:latin typeface="Skia"/>
                <a:cs typeface="Ski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4114800"/>
            <a:ext cx="7772400" cy="1600200"/>
            <a:chOff x="685800" y="4114800"/>
            <a:chExt cx="7772400" cy="160020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85800" y="4976336"/>
              <a:ext cx="77724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 smtClean="0">
                  <a:latin typeface="Skia" charset="0"/>
                </a:rPr>
                <a:t>to remove the </a:t>
              </a:r>
              <a:r>
                <a:rPr lang="en-US" sz="2100" dirty="0" smtClean="0">
                  <a:solidFill>
                    <a:srgbClr val="FF0000"/>
                  </a:solidFill>
                  <a:latin typeface="Skia" charset="0"/>
                </a:rPr>
                <a:t>aerosol </a:t>
              </a:r>
              <a:r>
                <a:rPr lang="en-US" sz="2100" dirty="0" smtClean="0">
                  <a:latin typeface="Skia" charset="0"/>
                </a:rPr>
                <a:t>signal, we make some assumptions about the “blackness” of the </a:t>
              </a:r>
              <a:r>
                <a:rPr lang="en-US" sz="2100" dirty="0" smtClean="0">
                  <a:solidFill>
                    <a:srgbClr val="FF0000"/>
                  </a:solidFill>
                  <a:latin typeface="Skia" charset="0"/>
                </a:rPr>
                <a:t>water </a:t>
              </a:r>
              <a:r>
                <a:rPr lang="en-US" sz="2100" dirty="0" smtClean="0">
                  <a:latin typeface="Skia" charset="0"/>
                </a:rPr>
                <a:t>signal in near-infrared (NIR) bands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600200" y="43434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590800" y="41148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kia"/>
                  <a:cs typeface="Skia"/>
                </a:rPr>
                <a:t>0</a:t>
              </a:r>
              <a:endParaRPr lang="en-US" sz="2000" dirty="0">
                <a:latin typeface="Skia"/>
                <a:cs typeface="Sk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are Rrs(NIR) really black?</a:t>
            </a:r>
          </a:p>
        </p:txBody>
      </p:sp>
      <p:pic>
        <p:nvPicPr>
          <p:cNvPr id="46084" name="Picture 4" descr="ewa_nir_ex_data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838200"/>
            <a:ext cx="7002462" cy="546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are Rrs(NIR) really black?</a:t>
            </a:r>
          </a:p>
        </p:txBody>
      </p:sp>
      <p:pic>
        <p:nvPicPr>
          <p:cNvPr id="78852" name="Picture 4" descr="ewa_nir_ex_dat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002463" cy="546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what happens when we don’t account for R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(NIR) &gt; 0?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47800" y="5867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use the “black pixel” assumption (e.g., SeaWiFS 1997-2000)</a:t>
            </a:r>
          </a:p>
        </p:txBody>
      </p:sp>
      <p:pic>
        <p:nvPicPr>
          <p:cNvPr id="48137" name="Picture 9" descr="cbp_lo_aqua_nada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3820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correction of non-negligible R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(NIR)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38200" y="5780088"/>
            <a:ext cx="7620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latin typeface="Skia" charset="0"/>
              </a:rPr>
              <a:t>estimate R</a:t>
            </a:r>
            <a:r>
              <a:rPr lang="en-US" sz="1800" baseline="-25000">
                <a:latin typeface="Skia" charset="0"/>
              </a:rPr>
              <a:t>rs</a:t>
            </a:r>
            <a:r>
              <a:rPr lang="en-US" sz="1800">
                <a:latin typeface="Skia" charset="0"/>
              </a:rPr>
              <a:t>(NIR) using a bio-optical model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operational SeaWiFS &amp; MODIS processing ~ 2000-present</a:t>
            </a:r>
            <a:endParaRPr lang="en-US" sz="1800">
              <a:latin typeface="Skia" charset="0"/>
            </a:endParaRPr>
          </a:p>
        </p:txBody>
      </p:sp>
      <p:pic>
        <p:nvPicPr>
          <p:cNvPr id="64520" name="Picture 8" descr="cbp_lo_aqua_nir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0645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pic>
        <p:nvPicPr>
          <p:cNvPr id="4" name="Picture 3" descr="bailey2010_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6511"/>
            <a:ext cx="4577018" cy="43628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828800" y="3429000"/>
            <a:ext cx="403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67400" y="3200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Skia"/>
                <a:cs typeface="Skia"/>
              </a:rPr>
              <a:t>= 0.1 m</a:t>
            </a:r>
            <a:r>
              <a:rPr lang="en-US" sz="2000" baseline="30000" dirty="0" smtClean="0">
                <a:solidFill>
                  <a:srgbClr val="008000"/>
                </a:solidFill>
                <a:latin typeface="Skia"/>
                <a:cs typeface="Skia"/>
              </a:rPr>
              <a:t>-1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latin typeface="Skia"/>
                <a:cs typeface="Skia"/>
              </a:rPr>
              <a:t>w</a:t>
            </a:r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(670) = 0.44 m</a:t>
            </a:r>
            <a:r>
              <a:rPr lang="en-US" sz="2000" baseline="30000" dirty="0" smtClean="0">
                <a:solidFill>
                  <a:srgbClr val="FF0000"/>
                </a:solidFill>
                <a:latin typeface="Skia"/>
                <a:cs typeface="Skia"/>
              </a:rPr>
              <a:t>-1</a:t>
            </a:r>
            <a:endParaRPr lang="en-US" sz="2000" baseline="30000" dirty="0">
              <a:solidFill>
                <a:srgbClr val="FF0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model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8817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initial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 measured by satellite (using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(765) = 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model a(670) = a</a:t>
            </a:r>
            <a:r>
              <a:rPr lang="en-US" sz="2000" baseline="-25000" dirty="0" smtClean="0">
                <a:latin typeface="Skia"/>
                <a:cs typeface="Skia"/>
              </a:rPr>
              <a:t>w</a:t>
            </a:r>
            <a:r>
              <a:rPr lang="en-US" sz="2000" dirty="0" smtClean="0">
                <a:latin typeface="Skia"/>
                <a:cs typeface="Skia"/>
              </a:rPr>
              <a:t>(670) + a</a:t>
            </a:r>
            <a:r>
              <a:rPr lang="en-US" sz="2000" baseline="-25000" dirty="0" smtClean="0">
                <a:latin typeface="Skia"/>
                <a:cs typeface="Skia"/>
              </a:rPr>
              <a:t>pg</a:t>
            </a:r>
            <a:r>
              <a:rPr lang="en-US" sz="2000" dirty="0" smtClean="0">
                <a:latin typeface="Skia"/>
                <a:cs typeface="Skia"/>
              </a:rPr>
              <a:t>(670)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estimate b</a:t>
            </a:r>
            <a:r>
              <a:rPr lang="en-US" sz="2000" baseline="-25000" dirty="0" smtClean="0">
                <a:latin typeface="Skia"/>
                <a:cs typeface="Skia"/>
              </a:rPr>
              <a:t>b</a:t>
            </a:r>
            <a:r>
              <a:rPr lang="en-US" sz="2000" dirty="0" smtClean="0">
                <a:latin typeface="Skia"/>
                <a:cs typeface="Skia"/>
              </a:rPr>
              <a:t>(670) using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(670), a(670), &amp; G(670) </a:t>
            </a:r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[Morel et al. 2002]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3657600"/>
          <a:ext cx="3848100" cy="673100"/>
        </p:xfrm>
        <a:graphic>
          <a:graphicData uri="http://schemas.openxmlformats.org/presentationml/2006/ole">
            <p:oleObj spid="_x0000_s78850" name="Equation" r:id="rId4" imgW="3848100" imgH="673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921</Words>
  <Application>Microsoft Macintosh PowerPoint</Application>
  <PresentationFormat>On-screen Show (4:3)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PJW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PJW User</dc:creator>
  <cp:lastModifiedBy>PJW</cp:lastModifiedBy>
  <cp:revision>45</cp:revision>
  <cp:lastPrinted>2010-02-19T20:46:06Z</cp:lastPrinted>
  <dcterms:created xsi:type="dcterms:W3CDTF">2011-07-14T17:25:39Z</dcterms:created>
  <dcterms:modified xsi:type="dcterms:W3CDTF">2011-07-15T02:26:29Z</dcterms:modified>
</cp:coreProperties>
</file>