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18" r:id="rId3"/>
    <p:sldId id="317" r:id="rId4"/>
    <p:sldId id="290" r:id="rId5"/>
    <p:sldId id="257" r:id="rId6"/>
    <p:sldId id="283" r:id="rId7"/>
    <p:sldId id="285" r:id="rId8"/>
    <p:sldId id="284" r:id="rId9"/>
    <p:sldId id="259" r:id="rId10"/>
    <p:sldId id="275" r:id="rId11"/>
    <p:sldId id="260" r:id="rId12"/>
    <p:sldId id="261" r:id="rId13"/>
    <p:sldId id="262" r:id="rId14"/>
    <p:sldId id="264" r:id="rId15"/>
    <p:sldId id="265" r:id="rId16"/>
    <p:sldId id="279" r:id="rId17"/>
    <p:sldId id="267" r:id="rId18"/>
    <p:sldId id="268" r:id="rId19"/>
    <p:sldId id="270" r:id="rId20"/>
    <p:sldId id="271" r:id="rId21"/>
    <p:sldId id="291" r:id="rId22"/>
    <p:sldId id="293" r:id="rId23"/>
    <p:sldId id="294" r:id="rId24"/>
    <p:sldId id="295" r:id="rId25"/>
    <p:sldId id="296" r:id="rId26"/>
    <p:sldId id="297" r:id="rId27"/>
    <p:sldId id="298" r:id="rId28"/>
    <p:sldId id="329" r:id="rId29"/>
    <p:sldId id="299" r:id="rId30"/>
    <p:sldId id="300" r:id="rId31"/>
    <p:sldId id="301" r:id="rId32"/>
    <p:sldId id="302" r:id="rId33"/>
    <p:sldId id="303" r:id="rId34"/>
    <p:sldId id="304" r:id="rId35"/>
    <p:sldId id="292" r:id="rId36"/>
    <p:sldId id="326" r:id="rId37"/>
    <p:sldId id="330" r:id="rId38"/>
    <p:sldId id="325" r:id="rId39"/>
    <p:sldId id="331" r:id="rId40"/>
    <p:sldId id="332" r:id="rId41"/>
    <p:sldId id="310" r:id="rId42"/>
    <p:sldId id="313" r:id="rId43"/>
    <p:sldId id="314" r:id="rId44"/>
    <p:sldId id="315" r:id="rId45"/>
    <p:sldId id="307" r:id="rId46"/>
    <p:sldId id="273" r:id="rId47"/>
    <p:sldId id="286" r:id="rId48"/>
    <p:sldId id="287" r:id="rId49"/>
    <p:sldId id="288" r:id="rId50"/>
    <p:sldId id="289" r:id="rId51"/>
    <p:sldId id="306" r:id="rId52"/>
    <p:sldId id="309" r:id="rId53"/>
    <p:sldId id="311" r:id="rId54"/>
    <p:sldId id="312" r:id="rId55"/>
    <p:sldId id="308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inimized">
    <p:restoredLeft sz="32787"/>
    <p:restoredTop sz="96369" autoAdjust="0"/>
  </p:normalViewPr>
  <p:slideViewPr>
    <p:cSldViewPr>
      <p:cViewPr varScale="1">
        <p:scale>
          <a:sx n="101" d="100"/>
          <a:sy n="101" d="100"/>
        </p:scale>
        <p:origin x="-4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04207-A3BA-7C4C-9AD4-FC4292A56F04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1FE8B-7B6B-2849-919E-410BB9913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21CC0E-031E-2943-9F27-F72715F463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1E38F-D8A1-D64E-A91C-1DF2314FF32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267C7-4125-E948-9CB3-CB3855CBCE69}" type="slidenum">
              <a:rPr lang="en-US"/>
              <a:pPr/>
              <a:t>10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C6CF1-111B-F549-AB5C-6BD9C6EA4F67}" type="slidenum">
              <a:rPr lang="en-US"/>
              <a:pPr/>
              <a:t>11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01779-2FDE-3245-8B19-29EDEB649B50}" type="slidenum">
              <a:rPr lang="en-US"/>
              <a:pPr/>
              <a:t>12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A70FE-F13C-6A4C-9F3D-65C0AB4FFBCA}" type="slidenum">
              <a:rPr lang="en-US"/>
              <a:pPr/>
              <a:t>13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2BC8B-82B5-3D45-9254-0879033DA084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A268C-B194-A642-AA4E-1795D4349385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118F1-8913-034A-A6FA-497E91868DD9}" type="slidenum">
              <a:rPr lang="en-US"/>
              <a:pPr/>
              <a:t>16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DC3B9-EE21-3E47-A0BA-A00DA89E1EFE}" type="slidenum">
              <a:rPr lang="en-US"/>
              <a:pPr/>
              <a:t>17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DAA5A-99C3-F840-A64A-5928C47F0264}" type="slidenum">
              <a:rPr lang="en-US"/>
              <a:pPr/>
              <a:t>18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19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05C25-A45F-0445-9026-7FDB5A056E11}" type="slidenum">
              <a:rPr lang="en-US"/>
              <a:pPr/>
              <a:t>20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21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1083-0446-5D43-8B9C-F859A90E726F}" type="slidenum">
              <a:rPr lang="en-US"/>
              <a:pPr/>
              <a:t>22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1083-0446-5D43-8B9C-F859A90E726F}" type="slidenum">
              <a:rPr lang="en-US"/>
              <a:pPr/>
              <a:t>23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1083-0446-5D43-8B9C-F859A90E726F}" type="slidenum">
              <a:rPr lang="en-US"/>
              <a:pPr/>
              <a:t>24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1083-0446-5D43-8B9C-F859A90E726F}" type="slidenum">
              <a:rPr lang="en-US"/>
              <a:pPr/>
              <a:t>25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1083-0446-5D43-8B9C-F859A90E726F}" type="slidenum">
              <a:rPr lang="en-US"/>
              <a:pPr/>
              <a:t>26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1083-0446-5D43-8B9C-F859A90E726F}" type="slidenum">
              <a:rPr lang="en-US"/>
              <a:pPr/>
              <a:t>27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1083-0446-5D43-8B9C-F859A90E726F}" type="slidenum">
              <a:rPr lang="en-US"/>
              <a:pPr/>
              <a:t>28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1083-0446-5D43-8B9C-F859A90E726F}" type="slidenum">
              <a:rPr lang="en-US"/>
              <a:pPr/>
              <a:t>29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1083-0446-5D43-8B9C-F859A90E726F}" type="slidenum">
              <a:rPr lang="en-US"/>
              <a:pPr/>
              <a:t>30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1083-0446-5D43-8B9C-F859A90E726F}" type="slidenum">
              <a:rPr lang="en-US"/>
              <a:pPr/>
              <a:t>31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79940-4A94-9542-BE98-BE5C7E310487}" type="slidenum">
              <a:rPr lang="en-US"/>
              <a:pPr/>
              <a:t>32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B591F-D35E-0040-A05A-0D01AB48FBCA}" type="slidenum">
              <a:rPr lang="en-US"/>
              <a:pPr/>
              <a:t>33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1083-0446-5D43-8B9C-F859A90E726F}" type="slidenum">
              <a:rPr lang="en-US"/>
              <a:pPr/>
              <a:t>34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35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EC29A-B702-9C44-8B14-CB731EB15E2F}" type="slidenum">
              <a:rPr lang="en-US"/>
              <a:pPr/>
              <a:t>36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EC29A-B702-9C44-8B14-CB731EB15E2F}" type="slidenum">
              <a:rPr lang="en-US"/>
              <a:pPr/>
              <a:t>37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EC29A-B702-9C44-8B14-CB731EB15E2F}" type="slidenum">
              <a:rPr lang="en-US"/>
              <a:pPr/>
              <a:t>38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39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56AAF-5575-5C42-8286-BF3C626F1157}" type="slidenum">
              <a:rPr lang="en-US"/>
              <a:pPr/>
              <a:t>40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80B37-931E-A147-9C3E-F59DCDBF5622}" type="slidenum">
              <a:rPr lang="en-US"/>
              <a:pPr/>
              <a:t>46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584C5-E8F8-0D4E-9FC0-DAA37667AD7F}" type="slidenum">
              <a:rPr lang="en-US"/>
              <a:pPr/>
              <a:t>47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25BD2-6E77-E14E-AFC9-E23FD1940671}" type="slidenum">
              <a:rPr lang="en-US"/>
              <a:pPr/>
              <a:t>48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8226F-4796-EB40-AA4C-C63284400BC5}" type="slidenum">
              <a:rPr lang="en-US"/>
              <a:pPr/>
              <a:t>49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53195-3AB8-8641-8147-17797E557A87}" type="slidenum">
              <a:rPr lang="en-US"/>
              <a:pPr/>
              <a:t>50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BD42E-D1EB-F94D-A4CB-99FA661A1139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9C5DB-CB73-8A40-88EC-6B906E737D1B}" type="slidenum">
              <a:rPr lang="en-US"/>
              <a:pPr/>
              <a:t>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180C5-D29D-F14D-938B-278C5D3E6DE2}" type="slidenum">
              <a:rPr lang="en-US"/>
              <a:pPr/>
              <a:t>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3EB84-0EE2-A642-BCE3-8DF3385AB8C7}" type="slidenum">
              <a:rPr lang="en-US"/>
              <a:pPr/>
              <a:t>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D194B-DF24-864F-A824-9F570D4B91D0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7720A4-BB54-1246-B81A-5273BDB65F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49B9F1-ED6B-A94A-9A01-07DD76B3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C26CB4-5014-8E4A-B702-E0BB26F8CC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4938C3-CFA1-8F4C-9B5C-A36C72650E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55A355-7661-7241-BDEF-AC80BF2173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DBCB6C-B2F6-CB49-A848-E371484547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8A0FEC-E875-0D49-9539-7DFE42F9E6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C9B163-9BDC-1447-9BE1-F34059CC22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CC93E0-87A6-0449-8972-5FA9962CE1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2194D-FD41-6E41-9201-4C23B03C0D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0F3408-756C-8D4E-A996-9DCFA27C61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375025" y="6615113"/>
            <a:ext cx="2667000" cy="2428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23 Feb 2010, Portland, OR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3A0968-0234-0040-B7F5-96D5975F6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2388" y="53975"/>
            <a:ext cx="9026525" cy="672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7963" y="381000"/>
            <a:ext cx="8763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8000"/>
                </a:solidFill>
                <a:latin typeface="Skia" charset="0"/>
              </a:rPr>
              <a:t>In situ data in support of (atmospheric) ocean color satellite calibration &amp; validation activities</a:t>
            </a:r>
          </a:p>
          <a:p>
            <a:pPr algn="ctr">
              <a:spcBef>
                <a:spcPct val="50000"/>
              </a:spcBef>
            </a:pPr>
            <a:endParaRPr lang="en-US" sz="3200" dirty="0" smtClean="0">
              <a:latin typeface="Skia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i="1" dirty="0" smtClean="0">
                <a:latin typeface="Skia" charset="0"/>
              </a:rPr>
              <a:t>How are my data used?  Part 2</a:t>
            </a:r>
          </a:p>
          <a:p>
            <a:pPr algn="ctr">
              <a:spcBef>
                <a:spcPct val="50000"/>
              </a:spcBef>
            </a:pPr>
            <a:endParaRPr lang="en-US" sz="3200" dirty="0" smtClean="0">
              <a:latin typeface="Skia" charset="0"/>
            </a:endParaRPr>
          </a:p>
        </p:txBody>
      </p:sp>
      <p:pic>
        <p:nvPicPr>
          <p:cNvPr id="2054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365125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86200" y="4419600"/>
            <a:ext cx="449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100" dirty="0" smtClean="0">
                <a:latin typeface="Skia" charset="0"/>
              </a:rPr>
              <a:t>Ocean Optics Class</a:t>
            </a:r>
          </a:p>
          <a:p>
            <a:pPr algn="r">
              <a:spcBef>
                <a:spcPct val="50000"/>
              </a:spcBef>
            </a:pPr>
            <a:r>
              <a:rPr lang="en-US" sz="2100" dirty="0" smtClean="0">
                <a:latin typeface="Skia" charset="0"/>
              </a:rPr>
              <a:t>University of Maine</a:t>
            </a:r>
          </a:p>
          <a:p>
            <a:pPr algn="r">
              <a:spcBef>
                <a:spcPct val="50000"/>
              </a:spcBef>
            </a:pPr>
            <a:r>
              <a:rPr lang="en-US" sz="2100" dirty="0" smtClean="0">
                <a:latin typeface="Skia" charset="0"/>
              </a:rPr>
              <a:t>July 2011</a:t>
            </a:r>
            <a:endParaRPr lang="en-US" sz="2100" dirty="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are Rrs(NIR) really black?</a:t>
            </a:r>
          </a:p>
        </p:txBody>
      </p:sp>
      <p:pic>
        <p:nvPicPr>
          <p:cNvPr id="78852" name="Picture 4" descr="ewa_nir_ex_dat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7002463" cy="546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what happens when we don’t account for R</a:t>
            </a:r>
            <a:r>
              <a:rPr lang="en-US" sz="2100" baseline="-25000">
                <a:solidFill>
                  <a:srgbClr val="008000"/>
                </a:solidFill>
                <a:latin typeface="Skia" charset="0"/>
              </a:rPr>
              <a:t>rs</a:t>
            </a:r>
            <a:r>
              <a:rPr lang="en-US" sz="2100">
                <a:solidFill>
                  <a:srgbClr val="008000"/>
                </a:solidFill>
                <a:latin typeface="Skia" charset="0"/>
              </a:rPr>
              <a:t>(NIR) &gt; 0?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447800" y="58674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use the “black pixel” assumption (e.g., SeaWiFS 1997-2000)</a:t>
            </a:r>
          </a:p>
        </p:txBody>
      </p:sp>
      <p:pic>
        <p:nvPicPr>
          <p:cNvPr id="48137" name="Picture 9" descr="cbp_lo_aqua_nada_com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838200"/>
            <a:ext cx="7313612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09600" y="838200"/>
            <a:ext cx="80772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many approaches exist, here are a few examples:</a:t>
            </a:r>
          </a:p>
          <a:p>
            <a:pPr>
              <a:spcBef>
                <a:spcPct val="20000"/>
              </a:spcBef>
            </a:pP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Skia" charset="0"/>
              </a:rPr>
              <a:t>assign aerosols (</a:t>
            </a:r>
            <a:r>
              <a:rPr lang="en-US" sz="1800" dirty="0" err="1">
                <a:solidFill>
                  <a:srgbClr val="FF0000"/>
                </a:solidFill>
                <a:latin typeface="Skia" charset="0"/>
                <a:sym typeface="Symbol" charset="2"/>
              </a:rPr>
              <a:t></a:t>
            </a:r>
            <a:r>
              <a:rPr lang="en-US" sz="1800" dirty="0">
                <a:solidFill>
                  <a:srgbClr val="FF0000"/>
                </a:solidFill>
                <a:latin typeface="Skia" charset="0"/>
              </a:rPr>
              <a:t>) and/or water contributions (</a:t>
            </a:r>
            <a:r>
              <a:rPr lang="en-US" sz="1800" dirty="0" err="1">
                <a:solidFill>
                  <a:srgbClr val="FF0000"/>
                </a:solidFill>
                <a:latin typeface="Skia" charset="0"/>
              </a:rPr>
              <a:t>Rrs(NIR</a:t>
            </a:r>
            <a:r>
              <a:rPr lang="en-US" sz="1800" dirty="0">
                <a:solidFill>
                  <a:srgbClr val="FF0000"/>
                </a:solidFill>
                <a:latin typeface="Skia" charset="0"/>
              </a:rPr>
              <a:t>))</a:t>
            </a: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     e.g., </a:t>
            </a:r>
            <a:r>
              <a:rPr lang="en-US" sz="1800" dirty="0" err="1">
                <a:latin typeface="Skia" charset="0"/>
              </a:rPr>
              <a:t>Hu</a:t>
            </a:r>
            <a:r>
              <a:rPr lang="en-US" sz="1800" dirty="0">
                <a:latin typeface="Skia" charset="0"/>
              </a:rPr>
              <a:t> et al. 2000, </a:t>
            </a:r>
            <a:r>
              <a:rPr lang="en-US" sz="1800" dirty="0">
                <a:solidFill>
                  <a:srgbClr val="008000"/>
                </a:solidFill>
                <a:latin typeface="Skia" charset="0"/>
              </a:rPr>
              <a:t>Ruddick et al. 2000</a:t>
            </a: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Skia" charset="0"/>
              </a:rPr>
              <a:t>use shortwave infrared bands</a:t>
            </a: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     e.g., </a:t>
            </a:r>
            <a:r>
              <a:rPr lang="en-US" sz="1800" dirty="0">
                <a:solidFill>
                  <a:srgbClr val="008000"/>
                </a:solidFill>
                <a:latin typeface="Skia" charset="0"/>
              </a:rPr>
              <a:t>Wang &amp; Shi 2007</a:t>
            </a: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Skia" charset="0"/>
              </a:rPr>
              <a:t>correct/model the non-negligible </a:t>
            </a:r>
            <a:r>
              <a:rPr lang="en-US" sz="1800" dirty="0" err="1">
                <a:solidFill>
                  <a:srgbClr val="FF0000"/>
                </a:solidFill>
                <a:latin typeface="Skia" charset="0"/>
              </a:rPr>
              <a:t>R</a:t>
            </a:r>
            <a:r>
              <a:rPr lang="en-US" sz="1800" baseline="-25000" dirty="0" err="1">
                <a:solidFill>
                  <a:srgbClr val="FF0000"/>
                </a:solidFill>
                <a:latin typeface="Skia" charset="0"/>
              </a:rPr>
              <a:t>rs</a:t>
            </a:r>
            <a:r>
              <a:rPr lang="en-US" sz="1800" dirty="0" err="1">
                <a:solidFill>
                  <a:srgbClr val="FF0000"/>
                </a:solidFill>
                <a:latin typeface="Skia" charset="0"/>
              </a:rPr>
              <a:t>(NIR</a:t>
            </a:r>
            <a:r>
              <a:rPr lang="en-US" sz="1800" dirty="0">
                <a:solidFill>
                  <a:srgbClr val="FF0000"/>
                </a:solidFill>
                <a:latin typeface="Skia" charset="0"/>
              </a:rPr>
              <a:t>)</a:t>
            </a: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     Siegel et al. 2000	</a:t>
            </a:r>
            <a:r>
              <a:rPr lang="en-US" sz="1800" dirty="0">
                <a:solidFill>
                  <a:srgbClr val="0000FF"/>
                </a:solidFill>
                <a:latin typeface="Skia" charset="0"/>
              </a:rPr>
              <a:t>used in </a:t>
            </a:r>
            <a:r>
              <a:rPr lang="en-US" sz="1800" dirty="0" err="1">
                <a:solidFill>
                  <a:srgbClr val="0000FF"/>
                </a:solidFill>
                <a:latin typeface="Skia" charset="0"/>
              </a:rPr>
              <a:t>SeaWiFS</a:t>
            </a:r>
            <a:r>
              <a:rPr lang="en-US" sz="1800" dirty="0">
                <a:solidFill>
                  <a:srgbClr val="0000FF"/>
                </a:solidFill>
                <a:latin typeface="Skia" charset="0"/>
              </a:rPr>
              <a:t> Reprocessing 3 (2000)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     </a:t>
            </a:r>
            <a:r>
              <a:rPr lang="en-US" sz="1800" dirty="0" err="1">
                <a:latin typeface="Skia" charset="0"/>
              </a:rPr>
              <a:t>Stumpf</a:t>
            </a:r>
            <a:r>
              <a:rPr lang="en-US" sz="1800" dirty="0">
                <a:latin typeface="Skia" charset="0"/>
              </a:rPr>
              <a:t> et al. 2003	</a:t>
            </a:r>
            <a:r>
              <a:rPr lang="en-US" sz="1800" dirty="0">
                <a:solidFill>
                  <a:srgbClr val="0000FF"/>
                </a:solidFill>
                <a:latin typeface="Skia" charset="0"/>
              </a:rPr>
              <a:t>used in </a:t>
            </a:r>
            <a:r>
              <a:rPr lang="en-US" sz="1800" dirty="0" err="1">
                <a:solidFill>
                  <a:srgbClr val="0000FF"/>
                </a:solidFill>
                <a:latin typeface="Skia" charset="0"/>
              </a:rPr>
              <a:t>SeaWiFS</a:t>
            </a:r>
            <a:r>
              <a:rPr lang="en-US" sz="1800" dirty="0">
                <a:solidFill>
                  <a:srgbClr val="0000FF"/>
                </a:solidFill>
                <a:latin typeface="Skia" charset="0"/>
              </a:rPr>
              <a:t> Reprocessing 4 (2002)</a:t>
            </a: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     Lavender et al. 2005	MERIS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     </a:t>
            </a:r>
            <a:r>
              <a:rPr lang="en-US" sz="1800" dirty="0">
                <a:solidFill>
                  <a:srgbClr val="008000"/>
                </a:solidFill>
                <a:latin typeface="Skia" charset="0"/>
              </a:rPr>
              <a:t>Bailey et al. 2010	</a:t>
            </a:r>
            <a:r>
              <a:rPr lang="en-US" sz="1800" dirty="0">
                <a:solidFill>
                  <a:srgbClr val="0000FF"/>
                </a:solidFill>
                <a:latin typeface="Skia" charset="0"/>
              </a:rPr>
              <a:t>used in </a:t>
            </a:r>
            <a:r>
              <a:rPr lang="en-US" sz="1800" dirty="0" err="1">
                <a:solidFill>
                  <a:srgbClr val="0000FF"/>
                </a:solidFill>
                <a:latin typeface="Skia" charset="0"/>
              </a:rPr>
              <a:t>SeaWiFS</a:t>
            </a:r>
            <a:r>
              <a:rPr lang="en-US" sz="1800" dirty="0">
                <a:solidFill>
                  <a:srgbClr val="0000FF"/>
                </a:solidFill>
                <a:latin typeface="Skia" charset="0"/>
              </a:rPr>
              <a:t> Reprocessing 6 (2009)</a:t>
            </a: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Skia" charset="0"/>
              </a:rPr>
              <a:t>use a coupled ocean-atmosphere optimization</a:t>
            </a:r>
            <a:endParaRPr lang="en-US" sz="1800" dirty="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     e.g., </a:t>
            </a:r>
            <a:r>
              <a:rPr lang="en-US" sz="1800" dirty="0" err="1">
                <a:latin typeface="Skia" charset="0"/>
              </a:rPr>
              <a:t>Chomko</a:t>
            </a:r>
            <a:r>
              <a:rPr lang="en-US" sz="1800" dirty="0">
                <a:latin typeface="Skia" charset="0"/>
              </a:rPr>
              <a:t> &amp; Gordon 2001, </a:t>
            </a:r>
            <a:r>
              <a:rPr lang="en-US" sz="1800" dirty="0" err="1">
                <a:latin typeface="Skia" charset="0"/>
              </a:rPr>
              <a:t>Stamnes</a:t>
            </a:r>
            <a:r>
              <a:rPr lang="en-US" sz="1800" dirty="0">
                <a:latin typeface="Skia" charset="0"/>
              </a:rPr>
              <a:t> et al. 2003, </a:t>
            </a:r>
            <a:r>
              <a:rPr lang="en-US" sz="1800" dirty="0" err="1">
                <a:latin typeface="Skia" charset="0"/>
              </a:rPr>
              <a:t>Kuchinke</a:t>
            </a:r>
            <a:r>
              <a:rPr lang="en-US" sz="1800" dirty="0">
                <a:latin typeface="Skia" charset="0"/>
              </a:rPr>
              <a:t> et al. 2009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	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what to do when Rrs(NIR) &gt; 0?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2438400"/>
            <a:ext cx="1600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kia"/>
                <a:cs typeface="Skia"/>
              </a:rPr>
              <a:t>field data!</a:t>
            </a:r>
            <a:endParaRPr lang="en-US" dirty="0">
              <a:latin typeface="Skia"/>
              <a:cs typeface="Ski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5638800" y="2057400"/>
            <a:ext cx="1143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0800000" flipV="1">
            <a:off x="5410200" y="2895600"/>
            <a:ext cx="1371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6591300" y="4000500"/>
            <a:ext cx="28956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fixed aerosol &amp; water contributions (MUMM)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143000" y="5867400"/>
            <a:ext cx="688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assign </a:t>
            </a:r>
            <a:r>
              <a:rPr lang="en-US" sz="1800">
                <a:latin typeface="Skia" charset="0"/>
                <a:sym typeface="Symbol" charset="2"/>
              </a:rPr>
              <a:t></a:t>
            </a:r>
            <a:r>
              <a:rPr lang="en-US" sz="1800">
                <a:latin typeface="Skia" charset="0"/>
              </a:rPr>
              <a:t> &amp; </a:t>
            </a:r>
            <a:r>
              <a:rPr lang="en-US" sz="1800"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latin typeface="Skia" charset="0"/>
              </a:rPr>
              <a:t>w</a:t>
            </a:r>
            <a:r>
              <a:rPr lang="en-US" sz="1800">
                <a:latin typeface="Skia" charset="0"/>
              </a:rPr>
              <a:t>(NIR) (via 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fixed values</a:t>
            </a:r>
            <a:r>
              <a:rPr lang="en-US" sz="1800">
                <a:latin typeface="Skia" charset="0"/>
              </a:rPr>
              <a:t>, a climatology, nearby pixels)</a:t>
            </a:r>
          </a:p>
        </p:txBody>
      </p:sp>
      <p:pic>
        <p:nvPicPr>
          <p:cNvPr id="52232" name="Picture 8" descr="cbp_lo_aqua_mumm_com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806450"/>
            <a:ext cx="7313612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09600" y="1436688"/>
            <a:ext cx="8001000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008000"/>
                </a:solidFill>
                <a:latin typeface="Skia" charset="0"/>
              </a:rPr>
              <a:t>advantages:</a:t>
            </a:r>
            <a:r>
              <a:rPr lang="en-US" sz="1800">
                <a:latin typeface="Skia" charset="0"/>
              </a:rPr>
              <a:t>   </a:t>
            </a:r>
          </a:p>
          <a:p>
            <a:pPr>
              <a:spcBef>
                <a:spcPct val="2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accurate configuration leads to accurate aerosol &amp; R</a:t>
            </a:r>
            <a:r>
              <a:rPr lang="en-US" sz="1800" baseline="-25000">
                <a:latin typeface="Skia" charset="0"/>
              </a:rPr>
              <a:t>rs</a:t>
            </a:r>
            <a:r>
              <a:rPr lang="en-US" sz="1800">
                <a:latin typeface="Skia" charset="0"/>
              </a:rPr>
              <a:t>(NIR) retrievals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several configuration options: fixed values, climatologies, nearby pixels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method available for all past, present, &amp; future ocean color satellites</a:t>
            </a:r>
          </a:p>
          <a:p>
            <a:pPr>
              <a:spcBef>
                <a:spcPct val="2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Skia" charset="0"/>
              </a:rPr>
              <a:t>disadvantages:</a:t>
            </a: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no configuration is valid at all times for all water masses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requires local knowledge of changing aerosol &amp; water properties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implementation can be complicated for operational processing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advantages &amp; 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use of NIR + SWIR bands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447800" y="58674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use SWIR bands in “turbid” water, otherwise use NIR bands</a:t>
            </a:r>
          </a:p>
        </p:txBody>
      </p:sp>
      <p:pic>
        <p:nvPicPr>
          <p:cNvPr id="58377" name="Picture 9" descr="cbp_lo_aqua_swir_com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06450"/>
            <a:ext cx="7313613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use of SWIR bands only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990600" y="58674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compare NIR &amp; SWIR retrievals when considering only “turbid pixels”</a:t>
            </a:r>
          </a:p>
        </p:txBody>
      </p:sp>
      <p:pic>
        <p:nvPicPr>
          <p:cNvPr id="87046" name="Picture 6" descr="cbp_lo_aqua_test_com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806450"/>
            <a:ext cx="7313612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advantages &amp; disadvantages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09600" y="1423988"/>
            <a:ext cx="82296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008000"/>
                </a:solidFill>
                <a:latin typeface="Skia" charset="0"/>
              </a:rPr>
              <a:t>advantages:</a:t>
            </a:r>
            <a:r>
              <a:rPr lang="en-US" sz="1800">
                <a:latin typeface="Skia" charset="0"/>
              </a:rPr>
              <a:t>   </a:t>
            </a:r>
          </a:p>
          <a:p>
            <a:pPr>
              <a:spcBef>
                <a:spcPct val="2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“black pixel” assumption largely satisfied in SWIR region of spectrum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straightforward implementation for operational processing</a:t>
            </a:r>
          </a:p>
          <a:p>
            <a:pPr>
              <a:spcBef>
                <a:spcPct val="2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endParaRPr lang="en-US" sz="1800">
              <a:solidFill>
                <a:srgbClr val="FF0000"/>
              </a:solidFill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Skia" charset="0"/>
              </a:rPr>
              <a:t>disadvantages:</a:t>
            </a: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only available for instruments with SWIR bands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SWIR bands on MODIS have inadequate signal-to-noise (SNR) ratios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difficult to vicariously calibrate the SWIR bands on MODIS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must define conditions for switching from NIR to SWIR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correction of non-negligible R</a:t>
            </a:r>
            <a:r>
              <a:rPr lang="en-US" sz="2100" baseline="-25000">
                <a:solidFill>
                  <a:srgbClr val="008000"/>
                </a:solidFill>
                <a:latin typeface="Skia" charset="0"/>
              </a:rPr>
              <a:t>rs</a:t>
            </a:r>
            <a:r>
              <a:rPr lang="en-US" sz="2100">
                <a:solidFill>
                  <a:srgbClr val="008000"/>
                </a:solidFill>
                <a:latin typeface="Skia" charset="0"/>
              </a:rPr>
              <a:t>(NIR)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38200" y="5780088"/>
            <a:ext cx="7620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>
                <a:latin typeface="Skia" charset="0"/>
              </a:rPr>
              <a:t>estimate R</a:t>
            </a:r>
            <a:r>
              <a:rPr lang="en-US" sz="1800" baseline="-25000">
                <a:latin typeface="Skia" charset="0"/>
              </a:rPr>
              <a:t>rs</a:t>
            </a:r>
            <a:r>
              <a:rPr lang="en-US" sz="1800">
                <a:latin typeface="Skia" charset="0"/>
              </a:rPr>
              <a:t>(NIR) using a bio-optical model</a:t>
            </a:r>
          </a:p>
          <a:p>
            <a:pPr algn="ctr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Skia" charset="0"/>
              </a:rPr>
              <a:t>operational SeaWiFS &amp; MODIS processing ~ 2000-present</a:t>
            </a:r>
            <a:endParaRPr lang="en-US" sz="1800">
              <a:latin typeface="Skia" charset="0"/>
            </a:endParaRPr>
          </a:p>
        </p:txBody>
      </p:sp>
      <p:pic>
        <p:nvPicPr>
          <p:cNvPr id="64520" name="Picture 8" descr="cbp_lo_aqua_nir_com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806450"/>
            <a:ext cx="7313612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advantages &amp; disadvantages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85800" y="1630363"/>
            <a:ext cx="800100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008000"/>
                </a:solidFill>
                <a:latin typeface="Skia" charset="0"/>
              </a:rPr>
              <a:t>advantages: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   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method available for all past, present, &amp; future ocean color missions</a:t>
            </a: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straightforward implementation for operational processing</a:t>
            </a:r>
          </a:p>
          <a:p>
            <a:pPr>
              <a:spcBef>
                <a:spcPct val="2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Skia" charset="0"/>
              </a:rPr>
              <a:t>disadvantages:</a:t>
            </a: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bio-optical model not valid at all times for all water masses</a:t>
            </a:r>
          </a:p>
          <a:p>
            <a:pPr>
              <a:spcBef>
                <a:spcPct val="2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20000"/>
              </a:spcBef>
            </a:pPr>
            <a:r>
              <a:rPr lang="en-US" sz="1800">
                <a:latin typeface="Skia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410200"/>
            <a:ext cx="5715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kia"/>
                <a:cs typeface="Skia"/>
              </a:rPr>
              <a:t>t</a:t>
            </a:r>
            <a:r>
              <a:rPr lang="en-US" dirty="0" smtClean="0">
                <a:latin typeface="Skia"/>
                <a:cs typeface="Skia"/>
              </a:rPr>
              <a:t>his is the method we discussed last Thu</a:t>
            </a:r>
            <a:endParaRPr lang="en-US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ocean color satellite data products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990600" y="1066801"/>
            <a:ext cx="7620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primary data product: </a:t>
            </a:r>
          </a:p>
          <a:p>
            <a:pPr marL="457200" indent="-457200">
              <a:spcBef>
                <a:spcPct val="20000"/>
              </a:spcBef>
            </a:pPr>
            <a:r>
              <a:rPr lang="en-US" dirty="0" err="1" smtClean="0">
                <a:latin typeface="Skia" charset="0"/>
              </a:rPr>
              <a:t>L</a:t>
            </a:r>
            <a:r>
              <a:rPr lang="en-US" baseline="-25000" dirty="0" err="1" smtClean="0">
                <a:latin typeface="Skia" charset="0"/>
              </a:rPr>
              <a:t>w</a:t>
            </a:r>
            <a:r>
              <a:rPr lang="en-US" dirty="0" err="1" smtClean="0">
                <a:latin typeface="Skia" charset="0"/>
              </a:rPr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Skia" charset="0"/>
              </a:rPr>
              <a:t>)</a:t>
            </a:r>
          </a:p>
          <a:p>
            <a:pPr marL="457200" indent="-457200">
              <a:spcBef>
                <a:spcPct val="20000"/>
              </a:spcBef>
            </a:pPr>
            <a:endParaRPr lang="en-US" dirty="0" smtClean="0">
              <a:solidFill>
                <a:srgbClr val="FF0000"/>
              </a:solidFill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secondary data products (those derived from </a:t>
            </a:r>
            <a:r>
              <a:rPr lang="en-US" dirty="0" err="1" smtClean="0">
                <a:solidFill>
                  <a:srgbClr val="FF0000"/>
                </a:solidFill>
                <a:latin typeface="Skia" charset="0"/>
              </a:rPr>
              <a:t>L</a:t>
            </a:r>
            <a:r>
              <a:rPr lang="en-US" baseline="-25000" dirty="0" err="1" smtClean="0">
                <a:solidFill>
                  <a:srgbClr val="FF0000"/>
                </a:solidFill>
                <a:latin typeface="Skia" charset="0"/>
              </a:rPr>
              <a:t>w</a:t>
            </a:r>
            <a:r>
              <a:rPr lang="en-US" dirty="0" err="1" smtClean="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)):</a:t>
            </a:r>
          </a:p>
          <a:p>
            <a:pPr marL="457200" indent="-457200">
              <a:spcBef>
                <a:spcPct val="20000"/>
              </a:spcBef>
            </a:pPr>
            <a:r>
              <a:rPr lang="en-US" dirty="0" err="1" smtClean="0">
                <a:latin typeface="Skia" charset="0"/>
              </a:rPr>
              <a:t>AOPs</a:t>
            </a:r>
            <a:r>
              <a:rPr lang="en-US" dirty="0" smtClean="0">
                <a:latin typeface="Skia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Skia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Skia" charset="0"/>
              </a:rPr>
              <a:t>rs</a:t>
            </a:r>
            <a:r>
              <a:rPr lang="en-US" dirty="0" err="1" smtClean="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dirty="0" smtClean="0">
                <a:latin typeface="Skia" charset="0"/>
              </a:rPr>
              <a:t>, </a:t>
            </a:r>
            <a:r>
              <a:rPr lang="en-US" dirty="0" err="1" smtClean="0">
                <a:latin typeface="Skia" charset="0"/>
              </a:rPr>
              <a:t>K</a:t>
            </a:r>
            <a:r>
              <a:rPr lang="en-US" baseline="-25000" dirty="0" err="1" smtClean="0">
                <a:latin typeface="Skia" charset="0"/>
              </a:rPr>
              <a:t>d</a:t>
            </a:r>
            <a:r>
              <a:rPr lang="en-US" dirty="0" err="1" smtClean="0">
                <a:latin typeface="Skia" charset="0"/>
              </a:rPr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Skia" charset="0"/>
              </a:rPr>
              <a:t>), PAR</a:t>
            </a:r>
          </a:p>
          <a:p>
            <a:pPr marL="457200" indent="-457200">
              <a:spcBef>
                <a:spcPct val="20000"/>
              </a:spcBef>
            </a:pPr>
            <a:r>
              <a:rPr lang="en-US" dirty="0" err="1" smtClean="0">
                <a:latin typeface="Skia" charset="0"/>
              </a:rPr>
              <a:t>IOPs</a:t>
            </a:r>
            <a:r>
              <a:rPr lang="en-US" dirty="0" smtClean="0">
                <a:latin typeface="Skia" charset="0"/>
              </a:rPr>
              <a:t>: </a:t>
            </a:r>
            <a:r>
              <a:rPr lang="en-US" dirty="0" err="1" smtClean="0">
                <a:latin typeface="Skia" charset="0"/>
              </a:rPr>
              <a:t>a(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Skia" charset="0"/>
              </a:rPr>
              <a:t>), </a:t>
            </a:r>
            <a:r>
              <a:rPr lang="en-US" dirty="0" err="1" smtClean="0">
                <a:latin typeface="Skia" charset="0"/>
              </a:rPr>
              <a:t>b</a:t>
            </a:r>
            <a:r>
              <a:rPr lang="en-US" baseline="-25000" dirty="0" err="1" smtClean="0">
                <a:latin typeface="Skia" charset="0"/>
              </a:rPr>
              <a:t>b</a:t>
            </a:r>
            <a:r>
              <a:rPr lang="en-US" dirty="0" err="1" smtClean="0">
                <a:latin typeface="Skia" charset="0"/>
              </a:rPr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Skia" charset="0"/>
              </a:rPr>
              <a:t>)</a:t>
            </a:r>
          </a:p>
          <a:p>
            <a:pPr marL="457200" indent="-457200">
              <a:spcBef>
                <a:spcPct val="20000"/>
              </a:spcBef>
            </a:pPr>
            <a:r>
              <a:rPr lang="en-US" dirty="0" smtClean="0">
                <a:latin typeface="Skia" charset="0"/>
              </a:rPr>
              <a:t>pigments: </a:t>
            </a:r>
            <a:r>
              <a:rPr lang="en-US" dirty="0" err="1" smtClean="0">
                <a:latin typeface="Skia" charset="0"/>
              </a:rPr>
              <a:t>Chl</a:t>
            </a:r>
            <a:r>
              <a:rPr lang="en-US" dirty="0" smtClean="0">
                <a:latin typeface="Skia" charset="0"/>
              </a:rPr>
              <a:t>, accessory pigments</a:t>
            </a:r>
          </a:p>
          <a:p>
            <a:pPr marL="457200" indent="-457200">
              <a:spcBef>
                <a:spcPct val="20000"/>
              </a:spcBef>
            </a:pPr>
            <a:r>
              <a:rPr lang="en-US" dirty="0" smtClean="0">
                <a:latin typeface="Skia" charset="0"/>
              </a:rPr>
              <a:t>carbon stocks:  DOC, POC, SPM</a:t>
            </a:r>
          </a:p>
          <a:p>
            <a:pPr marL="457200" indent="-457200">
              <a:spcBef>
                <a:spcPct val="20000"/>
              </a:spcBef>
            </a:pPr>
            <a:r>
              <a:rPr lang="en-US" dirty="0" smtClean="0">
                <a:latin typeface="Skia" charset="0"/>
              </a:rPr>
              <a:t>phytoplankton/productivity: FLH, NPP,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,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PFTs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,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PSCs</a:t>
            </a:r>
            <a:endParaRPr lang="en-US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dirty="0" smtClean="0">
                <a:latin typeface="Skia" charset="0"/>
              </a:rPr>
              <a:t>etc.</a:t>
            </a:r>
          </a:p>
          <a:p>
            <a:pPr marL="457200" indent="-457200">
              <a:spcBef>
                <a:spcPct val="20000"/>
              </a:spcBef>
            </a:pPr>
            <a:endParaRPr lang="en-US" dirty="0" smtClean="0">
              <a:solidFill>
                <a:srgbClr val="FF0000"/>
              </a:solidFill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summary of the three approaches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743200" y="58674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defaults as implemented in SeaDAS</a:t>
            </a:r>
          </a:p>
        </p:txBody>
      </p:sp>
      <p:pic>
        <p:nvPicPr>
          <p:cNvPr id="70663" name="Picture 7" descr="cbp_lo_aqua_all_com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7313613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outline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057400" y="2185142"/>
            <a:ext cx="510540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latin typeface="Skia" charset="0"/>
              </a:rPr>
              <a:t>accounting for </a:t>
            </a:r>
            <a:r>
              <a:rPr lang="en-US" dirty="0" err="1" smtClean="0">
                <a:latin typeface="Skia" charset="0"/>
              </a:rPr>
              <a:t>R</a:t>
            </a:r>
            <a:r>
              <a:rPr lang="en-US" baseline="-25000" dirty="0" err="1" smtClean="0">
                <a:latin typeface="Skia" charset="0"/>
              </a:rPr>
              <a:t>rs</a:t>
            </a:r>
            <a:r>
              <a:rPr lang="en-US" dirty="0" err="1" smtClean="0">
                <a:latin typeface="Skia" charset="0"/>
              </a:rPr>
              <a:t>(NIR</a:t>
            </a:r>
            <a:r>
              <a:rPr lang="en-US" dirty="0" smtClean="0">
                <a:latin typeface="Skia" charset="0"/>
              </a:rPr>
              <a:t>) &lt; 0</a:t>
            </a:r>
          </a:p>
          <a:p>
            <a:pPr marL="457200" indent="-457200">
              <a:spcBef>
                <a:spcPct val="20000"/>
              </a:spcBef>
              <a:buAutoNum type="arabicParenBoth"/>
            </a:pPr>
            <a:endParaRPr lang="en-US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spectral </a:t>
            </a:r>
            <a:r>
              <a:rPr lang="en-US" dirty="0" err="1" smtClean="0">
                <a:solidFill>
                  <a:srgbClr val="FF0000"/>
                </a:solidFill>
                <a:latin typeface="Skia" charset="0"/>
              </a:rPr>
              <a:t>bandpass</a:t>
            </a: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 adjustments</a:t>
            </a:r>
          </a:p>
          <a:p>
            <a:pPr marL="457200" indent="-457200">
              <a:spcBef>
                <a:spcPct val="20000"/>
              </a:spcBef>
              <a:buAutoNum type="arabicParenBoth"/>
            </a:pPr>
            <a:endParaRPr lang="en-US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latin typeface="Skia" charset="0"/>
              </a:rPr>
              <a:t>BRDF considerations	</a:t>
            </a:r>
            <a:endParaRPr lang="en-US" dirty="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7" descr="SeaWiFS_2_RS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68400"/>
            <a:ext cx="775652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52600" y="2362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kia"/>
                <a:cs typeface="Skia"/>
              </a:rPr>
              <a:t>s</a:t>
            </a:r>
            <a:r>
              <a:rPr lang="en-US" sz="2000" dirty="0" smtClean="0">
                <a:latin typeface="Skia"/>
                <a:cs typeface="Skia"/>
              </a:rPr>
              <a:t>atellite filter</a:t>
            </a:r>
            <a:endParaRPr lang="en-US" sz="2000" dirty="0">
              <a:latin typeface="Skia"/>
              <a:cs typeface="Sk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819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kia"/>
                <a:cs typeface="Skia"/>
              </a:rPr>
              <a:t>i</a:t>
            </a:r>
            <a:r>
              <a:rPr lang="en-US" sz="2000" dirty="0" smtClean="0">
                <a:latin typeface="Skia"/>
                <a:cs typeface="Skia"/>
              </a:rPr>
              <a:t>n situ filter</a:t>
            </a:r>
            <a:endParaRPr lang="en-US" sz="2000" dirty="0">
              <a:latin typeface="Skia"/>
              <a:cs typeface="Ski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29000" y="25908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29000" y="30480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WiFS_5_RS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" y="1061847"/>
            <a:ext cx="7799705" cy="549135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429000" y="25908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29000" y="3048000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324600" y="1447800"/>
            <a:ext cx="1752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086600" y="1447800"/>
            <a:ext cx="990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77200" y="1015424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362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kia"/>
                <a:cs typeface="Skia"/>
              </a:rPr>
              <a:t>s</a:t>
            </a:r>
            <a:r>
              <a:rPr lang="en-US" sz="2000" dirty="0" smtClean="0">
                <a:latin typeface="Skia"/>
                <a:cs typeface="Skia"/>
              </a:rPr>
              <a:t>atellite filter</a:t>
            </a:r>
            <a:endParaRPr lang="en-US" sz="2000" dirty="0">
              <a:latin typeface="Skia"/>
              <a:cs typeface="Sk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819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kia"/>
                <a:cs typeface="Skia"/>
              </a:rPr>
              <a:t>i</a:t>
            </a:r>
            <a:r>
              <a:rPr lang="en-US" sz="2000" dirty="0" smtClean="0">
                <a:latin typeface="Skia"/>
                <a:cs typeface="Skia"/>
              </a:rPr>
              <a:t>n situ filter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8800"/>
            <a:ext cx="830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kia"/>
                <a:cs typeface="Skia"/>
              </a:rPr>
              <a:t>why do we care?</a:t>
            </a:r>
          </a:p>
          <a:p>
            <a:endParaRPr lang="en-US" sz="2400" dirty="0" smtClean="0">
              <a:latin typeface="Skia"/>
              <a:cs typeface="Skia"/>
            </a:endParaRPr>
          </a:p>
          <a:p>
            <a:r>
              <a:rPr lang="en-US" sz="2400" dirty="0" smtClean="0">
                <a:latin typeface="Skia"/>
                <a:cs typeface="Skia"/>
              </a:rPr>
              <a:t>	satellite </a:t>
            </a:r>
            <a:r>
              <a:rPr lang="en-US" sz="2400" dirty="0" err="1" smtClean="0">
                <a:latin typeface="Skia"/>
                <a:cs typeface="Skia"/>
              </a:rPr>
              <a:t>R</a:t>
            </a:r>
            <a:r>
              <a:rPr lang="en-US" sz="2400" baseline="-25000" dirty="0" err="1" smtClean="0">
                <a:latin typeface="Skia"/>
                <a:cs typeface="Skia"/>
              </a:rPr>
              <a:t>rs</a:t>
            </a:r>
            <a:r>
              <a:rPr lang="en-US" sz="2400" dirty="0" smtClean="0">
                <a:latin typeface="Skia"/>
                <a:cs typeface="Skia"/>
              </a:rPr>
              <a:t> adjusted using a bio-optical model</a:t>
            </a:r>
          </a:p>
          <a:p>
            <a:endParaRPr lang="en-US" sz="2400" dirty="0" smtClean="0">
              <a:latin typeface="Skia"/>
              <a:cs typeface="Skia"/>
            </a:endParaRPr>
          </a:p>
          <a:p>
            <a:r>
              <a:rPr lang="en-US" sz="2400" dirty="0" smtClean="0">
                <a:latin typeface="Skia"/>
                <a:cs typeface="Skia"/>
              </a:rPr>
              <a:t>	relevant for satellite-to-in situ </a:t>
            </a:r>
            <a:r>
              <a:rPr lang="en-US" sz="2400" dirty="0" err="1" smtClean="0">
                <a:latin typeface="Skia"/>
                <a:cs typeface="Skia"/>
              </a:rPr>
              <a:t>R</a:t>
            </a:r>
            <a:r>
              <a:rPr lang="en-US" sz="2400" baseline="-25000" dirty="0" err="1" smtClean="0">
                <a:latin typeface="Skia"/>
                <a:cs typeface="Skia"/>
              </a:rPr>
              <a:t>rs</a:t>
            </a:r>
            <a:r>
              <a:rPr lang="en-US" sz="2400" dirty="0" smtClean="0">
                <a:latin typeface="Skia"/>
                <a:cs typeface="Skia"/>
              </a:rPr>
              <a:t> match-ups</a:t>
            </a:r>
          </a:p>
          <a:p>
            <a:endParaRPr lang="en-US" sz="2400" dirty="0" smtClean="0">
              <a:latin typeface="Skia"/>
              <a:cs typeface="Skia"/>
            </a:endParaRPr>
          </a:p>
          <a:p>
            <a:r>
              <a:rPr lang="en-US" sz="2400" dirty="0" smtClean="0">
                <a:latin typeface="Skia"/>
                <a:cs typeface="Skia"/>
              </a:rPr>
              <a:t>	</a:t>
            </a:r>
          </a:p>
          <a:p>
            <a:endParaRPr lang="en-US" sz="2000" dirty="0">
              <a:latin typeface="Skia"/>
              <a:cs typeface="Sk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4800600"/>
            <a:ext cx="1600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kia"/>
                <a:cs typeface="Skia"/>
              </a:rPr>
              <a:t>field data!</a:t>
            </a:r>
            <a:endParaRPr lang="en-US" dirty="0">
              <a:latin typeface="Skia"/>
              <a:cs typeface="Skia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4648200" y="3957935"/>
            <a:ext cx="22098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7239000" y="3653135"/>
            <a:ext cx="16002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kia"/>
                <a:cs typeface="Skia"/>
              </a:rPr>
              <a:t>Morel &amp; </a:t>
            </a:r>
            <a:r>
              <a:rPr lang="en-US" sz="2400" dirty="0" err="1" smtClean="0">
                <a:latin typeface="Skia"/>
                <a:cs typeface="Skia"/>
              </a:rPr>
              <a:t>Maritorena</a:t>
            </a:r>
            <a:r>
              <a:rPr lang="en-US" sz="2400" dirty="0" smtClean="0">
                <a:latin typeface="Skia"/>
                <a:cs typeface="Skia"/>
              </a:rPr>
              <a:t> 2001 (MM01) is an open ocean reflectance model for modeling </a:t>
            </a:r>
            <a:r>
              <a:rPr lang="en-US" sz="2400" dirty="0" err="1" smtClean="0">
                <a:latin typeface="Skia"/>
                <a:cs typeface="Skia"/>
              </a:rPr>
              <a:t>R</a:t>
            </a:r>
            <a:r>
              <a:rPr lang="en-US" sz="2400" baseline="-25000" dirty="0" err="1" smtClean="0">
                <a:latin typeface="Skia"/>
                <a:cs typeface="Skia"/>
              </a:rPr>
              <a:t>rs</a:t>
            </a:r>
            <a:r>
              <a:rPr lang="en-US" sz="2400" dirty="0" err="1" smtClean="0">
                <a:latin typeface="Skia"/>
                <a:cs typeface="Skia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latin typeface="Skia"/>
                <a:cs typeface="Skia"/>
              </a:rPr>
              <a:t>) from </a:t>
            </a:r>
            <a:r>
              <a:rPr lang="en-US" sz="2400" dirty="0" err="1" smtClean="0">
                <a:latin typeface="Skia"/>
                <a:cs typeface="Skia"/>
              </a:rPr>
              <a:t>Chl</a:t>
            </a:r>
            <a:r>
              <a:rPr lang="en-US" sz="2400" dirty="0" smtClean="0">
                <a:latin typeface="Skia"/>
                <a:cs typeface="Skia"/>
              </a:rPr>
              <a:t> at ~ 1-nm </a:t>
            </a:r>
            <a:r>
              <a:rPr lang="en-US" sz="2400" dirty="0" smtClean="0">
                <a:latin typeface="Skia"/>
                <a:cs typeface="Skia"/>
              </a:rPr>
              <a:t>resolution</a:t>
            </a:r>
          </a:p>
          <a:p>
            <a:endParaRPr lang="en-US" dirty="0" smtClean="0">
              <a:latin typeface="Skia"/>
              <a:cs typeface="Skia"/>
            </a:endParaRPr>
          </a:p>
          <a:p>
            <a:endParaRPr lang="en-US" dirty="0" smtClean="0">
              <a:latin typeface="Skia"/>
              <a:cs typeface="Skia"/>
            </a:endParaRPr>
          </a:p>
          <a:p>
            <a:r>
              <a:rPr lang="en-US" dirty="0" smtClean="0">
                <a:latin typeface="Skia"/>
                <a:cs typeface="Skia"/>
              </a:rPr>
              <a:t>it includes empirical relationships based on field data</a:t>
            </a:r>
            <a:endParaRPr lang="en-US" sz="2400" dirty="0" smtClean="0">
              <a:latin typeface="Skia"/>
              <a:cs typeface="Skia"/>
            </a:endParaRPr>
          </a:p>
          <a:p>
            <a:endParaRPr lang="en-US" sz="2000" dirty="0">
              <a:latin typeface="Skia"/>
              <a:cs typeface="Sk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62561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calculate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latin typeface="Skia"/>
                <a:cs typeface="Skia"/>
              </a:rPr>
              <a:t>) using MM01 for 0.01 &lt;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dirty="0" smtClean="0">
                <a:latin typeface="Skia"/>
                <a:cs typeface="Skia"/>
              </a:rPr>
              <a:t> &lt; 3 mg m</a:t>
            </a:r>
            <a:r>
              <a:rPr lang="en-US" sz="2000" baseline="30000" dirty="0" smtClean="0">
                <a:latin typeface="Skia"/>
                <a:cs typeface="Skia"/>
              </a:rPr>
              <a:t>-3</a:t>
            </a:r>
          </a:p>
          <a:p>
            <a:endParaRPr lang="en-US" sz="2000" dirty="0" smtClean="0">
              <a:latin typeface="Skia"/>
              <a:cs typeface="Skia"/>
            </a:endParaRPr>
          </a:p>
        </p:txBody>
      </p:sp>
      <p:pic>
        <p:nvPicPr>
          <p:cNvPr id="4" name="Picture 3" descr="morel_rrs_vs_ch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" y="1524000"/>
            <a:ext cx="7051040" cy="497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62561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calculate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latin typeface="Skia"/>
                <a:cs typeface="Skia"/>
              </a:rPr>
              <a:t>) using MM01 for 0.01 &lt;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dirty="0" smtClean="0">
                <a:latin typeface="Skia"/>
                <a:cs typeface="Skia"/>
              </a:rPr>
              <a:t> &lt; 3 mg m</a:t>
            </a:r>
            <a:r>
              <a:rPr lang="en-US" sz="2000" baseline="30000" dirty="0" smtClean="0">
                <a:latin typeface="Skia"/>
                <a:cs typeface="Skia"/>
              </a:rPr>
              <a:t>-3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for each satellite band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smtClean="0">
                <a:latin typeface="Skia"/>
                <a:cs typeface="Skia"/>
              </a:rPr>
              <a:t>:</a:t>
            </a:r>
          </a:p>
          <a:p>
            <a:r>
              <a:rPr lang="en-US" sz="2000" dirty="0" smtClean="0">
                <a:latin typeface="Skia"/>
                <a:cs typeface="Skia"/>
              </a:rPr>
              <a:t>	for each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:</a:t>
            </a:r>
          </a:p>
          <a:p>
            <a:r>
              <a:rPr lang="en-US" sz="2000" dirty="0" smtClean="0">
                <a:latin typeface="Skia"/>
                <a:cs typeface="Skia"/>
              </a:rPr>
              <a:t>		calculate 10-nm mean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</a:t>
            </a:r>
          </a:p>
          <a:p>
            <a:r>
              <a:rPr lang="en-US" sz="2000" dirty="0" smtClean="0">
                <a:latin typeface="Skia"/>
                <a:cs typeface="Skia"/>
              </a:rPr>
              <a:t>		calculate full-spectral-response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</a:t>
            </a:r>
          </a:p>
          <a:p>
            <a:r>
              <a:rPr lang="en-US" sz="2000" dirty="0" smtClean="0">
                <a:latin typeface="Skia"/>
                <a:cs typeface="Skia"/>
              </a:rPr>
              <a:t>		ratio </a:t>
            </a:r>
            <a:r>
              <a:rPr lang="en-US" sz="2000" dirty="0" err="1" smtClean="0">
                <a:latin typeface="Skia"/>
                <a:cs typeface="Skia"/>
              </a:rPr>
              <a:t>r(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 = 10-nm / full-band</a:t>
            </a:r>
          </a:p>
          <a:p>
            <a:endParaRPr lang="en-US" sz="2000" dirty="0" smtClean="0">
              <a:latin typeface="Skia"/>
              <a:cs typeface="Sk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334470"/>
            <a:ext cx="1600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kia"/>
                <a:cs typeface="Skia"/>
              </a:rPr>
              <a:t>10-nm</a:t>
            </a:r>
          </a:p>
          <a:p>
            <a:r>
              <a:rPr lang="en-US" dirty="0" smtClean="0">
                <a:latin typeface="Skia"/>
                <a:cs typeface="Skia"/>
              </a:rPr>
              <a:t>full-band</a:t>
            </a:r>
          </a:p>
          <a:p>
            <a:r>
              <a:rPr lang="en-US" dirty="0" smtClean="0">
                <a:solidFill>
                  <a:srgbClr val="0000FF"/>
                </a:solidFill>
                <a:latin typeface="Skia"/>
                <a:cs typeface="Skia"/>
              </a:rPr>
              <a:t>ratio</a:t>
            </a:r>
            <a:endParaRPr lang="en-US" dirty="0">
              <a:solidFill>
                <a:srgbClr val="0000FF"/>
              </a:solidFill>
              <a:latin typeface="Skia"/>
              <a:cs typeface="Skia"/>
            </a:endParaRPr>
          </a:p>
        </p:txBody>
      </p:sp>
      <p:pic>
        <p:nvPicPr>
          <p:cNvPr id="6" name="Picture 5" descr="morel_ex_oob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27400"/>
            <a:ext cx="4800600" cy="337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62450" y="5029200"/>
            <a:ext cx="43815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76800" y="3733800"/>
            <a:ext cx="28067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48200" y="4343400"/>
            <a:ext cx="43815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62561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calculate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latin typeface="Skia"/>
                <a:cs typeface="Skia"/>
              </a:rPr>
              <a:t>) using MM01 for 0.01 &lt;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dirty="0" smtClean="0">
                <a:latin typeface="Skia"/>
                <a:cs typeface="Skia"/>
              </a:rPr>
              <a:t> &lt; 3 mg m</a:t>
            </a:r>
            <a:r>
              <a:rPr lang="en-US" sz="2000" baseline="30000" dirty="0" smtClean="0">
                <a:latin typeface="Skia"/>
                <a:cs typeface="Skia"/>
              </a:rPr>
              <a:t>-3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for each satellite band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smtClean="0">
                <a:latin typeface="Skia"/>
                <a:cs typeface="Skia"/>
              </a:rPr>
              <a:t>:</a:t>
            </a:r>
          </a:p>
          <a:p>
            <a:r>
              <a:rPr lang="en-US" sz="2000" dirty="0" smtClean="0">
                <a:latin typeface="Skia"/>
                <a:cs typeface="Skia"/>
              </a:rPr>
              <a:t>	for each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:</a:t>
            </a:r>
          </a:p>
          <a:p>
            <a:r>
              <a:rPr lang="en-US" sz="2000" dirty="0" smtClean="0">
                <a:latin typeface="Skia"/>
                <a:cs typeface="Skia"/>
              </a:rPr>
              <a:t>		calculate 10-nm mean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</a:t>
            </a:r>
          </a:p>
          <a:p>
            <a:r>
              <a:rPr lang="en-US" sz="2000" dirty="0" smtClean="0">
                <a:latin typeface="Skia"/>
                <a:cs typeface="Skia"/>
              </a:rPr>
              <a:t>		calculate full-spectral-response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</a:t>
            </a:r>
          </a:p>
          <a:p>
            <a:r>
              <a:rPr lang="en-US" sz="2000" dirty="0" smtClean="0">
                <a:latin typeface="Skia"/>
                <a:cs typeface="Skia"/>
              </a:rPr>
              <a:t>		ratio </a:t>
            </a:r>
            <a:r>
              <a:rPr lang="en-US" sz="2000" dirty="0" err="1" smtClean="0">
                <a:latin typeface="Skia"/>
                <a:cs typeface="Skia"/>
              </a:rPr>
              <a:t>r(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 = 10-nm / full-band</a:t>
            </a:r>
          </a:p>
          <a:p>
            <a:endParaRPr lang="en-US" sz="2000" dirty="0" smtClean="0">
              <a:latin typeface="Skia"/>
              <a:cs typeface="Sk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334470"/>
            <a:ext cx="1600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kia"/>
                <a:cs typeface="Skia"/>
              </a:rPr>
              <a:t>10-nm</a:t>
            </a:r>
          </a:p>
          <a:p>
            <a:r>
              <a:rPr lang="en-US" dirty="0" smtClean="0">
                <a:latin typeface="Skia"/>
                <a:cs typeface="Skia"/>
              </a:rPr>
              <a:t>full-band</a:t>
            </a:r>
          </a:p>
          <a:p>
            <a:r>
              <a:rPr lang="en-US" dirty="0" smtClean="0">
                <a:solidFill>
                  <a:srgbClr val="0000FF"/>
                </a:solidFill>
                <a:latin typeface="Skia"/>
                <a:cs typeface="Skia"/>
              </a:rPr>
              <a:t>ratio</a:t>
            </a:r>
            <a:endParaRPr lang="en-US" dirty="0">
              <a:solidFill>
                <a:srgbClr val="0000FF"/>
              </a:solidFill>
              <a:latin typeface="Skia"/>
              <a:cs typeface="Skia"/>
            </a:endParaRPr>
          </a:p>
        </p:txBody>
      </p:sp>
      <p:pic>
        <p:nvPicPr>
          <p:cNvPr id="6" name="Picture 5" descr="morel_ex_oob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27400"/>
            <a:ext cx="4800600" cy="337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62561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calculate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latin typeface="Skia"/>
                <a:cs typeface="Skia"/>
              </a:rPr>
              <a:t>) using MM01 for 0.01 &lt;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dirty="0" smtClean="0">
                <a:latin typeface="Skia"/>
                <a:cs typeface="Skia"/>
              </a:rPr>
              <a:t> &lt; 3 mg m</a:t>
            </a:r>
            <a:r>
              <a:rPr lang="en-US" sz="2000" baseline="30000" dirty="0" smtClean="0">
                <a:latin typeface="Skia"/>
                <a:cs typeface="Skia"/>
              </a:rPr>
              <a:t>-3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for each satellite band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smtClean="0">
                <a:latin typeface="Skia"/>
                <a:cs typeface="Skia"/>
              </a:rPr>
              <a:t>:</a:t>
            </a:r>
          </a:p>
          <a:p>
            <a:r>
              <a:rPr lang="en-US" sz="2000" dirty="0" smtClean="0">
                <a:latin typeface="Skia"/>
                <a:cs typeface="Skia"/>
              </a:rPr>
              <a:t>	for each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baseline="-25000" dirty="0" err="1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:</a:t>
            </a:r>
          </a:p>
          <a:p>
            <a:r>
              <a:rPr lang="en-US" sz="2000" dirty="0" smtClean="0">
                <a:latin typeface="Skia"/>
                <a:cs typeface="Skia"/>
              </a:rPr>
              <a:t>		calculate 10-nm mean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</a:t>
            </a:r>
          </a:p>
          <a:p>
            <a:r>
              <a:rPr lang="en-US" sz="2000" dirty="0" smtClean="0">
                <a:latin typeface="Skia"/>
                <a:cs typeface="Skia"/>
              </a:rPr>
              <a:t>		calculate full-spectral-response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</a:t>
            </a:r>
          </a:p>
          <a:p>
            <a:r>
              <a:rPr lang="en-US" sz="2000" dirty="0" smtClean="0">
                <a:latin typeface="Skia"/>
                <a:cs typeface="Skia"/>
              </a:rPr>
              <a:t>		ratio </a:t>
            </a:r>
            <a:r>
              <a:rPr lang="en-US" sz="2000" dirty="0" err="1" smtClean="0">
                <a:latin typeface="Skia"/>
                <a:cs typeface="Skia"/>
              </a:rPr>
              <a:t>r(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 = 10-nm / full-band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plot / regress ratio vs. full-band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(490) /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(555)</a:t>
            </a:r>
          </a:p>
          <a:p>
            <a:r>
              <a:rPr lang="en-US" sz="2000" dirty="0" smtClean="0">
                <a:latin typeface="Skia"/>
                <a:cs typeface="Skia"/>
              </a:rPr>
              <a:t>derive polynomial expression to estimate ratio from full-band ratio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  <p:pic>
        <p:nvPicPr>
          <p:cNvPr id="6" name="Picture 5" descr="morel_ex_oob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680" y="4038600"/>
            <a:ext cx="3449320" cy="273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outline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057400" y="2185142"/>
            <a:ext cx="510540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latin typeface="Skia" charset="0"/>
              </a:rPr>
              <a:t>accounting for </a:t>
            </a:r>
            <a:r>
              <a:rPr lang="en-US" dirty="0" err="1" smtClean="0">
                <a:latin typeface="Skia" charset="0"/>
              </a:rPr>
              <a:t>R</a:t>
            </a:r>
            <a:r>
              <a:rPr lang="en-US" baseline="-25000" dirty="0" err="1" smtClean="0">
                <a:latin typeface="Skia" charset="0"/>
              </a:rPr>
              <a:t>rs</a:t>
            </a:r>
            <a:r>
              <a:rPr lang="en-US" dirty="0" err="1" smtClean="0">
                <a:latin typeface="Skia" charset="0"/>
              </a:rPr>
              <a:t>(NIR</a:t>
            </a:r>
            <a:r>
              <a:rPr lang="en-US" dirty="0" smtClean="0">
                <a:latin typeface="Skia" charset="0"/>
              </a:rPr>
              <a:t>) &lt; 0</a:t>
            </a:r>
          </a:p>
          <a:p>
            <a:pPr marL="457200" indent="-457200">
              <a:spcBef>
                <a:spcPct val="20000"/>
              </a:spcBef>
              <a:buAutoNum type="arabicParenBoth"/>
            </a:pPr>
            <a:endParaRPr lang="en-US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latin typeface="Skia" charset="0"/>
              </a:rPr>
              <a:t>spectral </a:t>
            </a:r>
            <a:r>
              <a:rPr lang="en-US" dirty="0" err="1" smtClean="0">
                <a:latin typeface="Skia" charset="0"/>
              </a:rPr>
              <a:t>bandpass</a:t>
            </a:r>
            <a:r>
              <a:rPr lang="en-US" dirty="0" smtClean="0">
                <a:latin typeface="Skia" charset="0"/>
              </a:rPr>
              <a:t> adjustments</a:t>
            </a:r>
          </a:p>
          <a:p>
            <a:pPr marL="457200" indent="-457200">
              <a:spcBef>
                <a:spcPct val="20000"/>
              </a:spcBef>
              <a:buAutoNum type="arabicParenBoth"/>
            </a:pPr>
            <a:endParaRPr lang="en-US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latin typeface="Skia" charset="0"/>
              </a:rPr>
              <a:t>BRDF considerations	</a:t>
            </a:r>
            <a:endParaRPr lang="en-US" dirty="0">
              <a:latin typeface="Sk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59514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kia"/>
                <a:cs typeface="Skia"/>
              </a:rPr>
              <a:t>all 3 modify the final satellite </a:t>
            </a:r>
            <a:r>
              <a:rPr lang="en-US" dirty="0" err="1" smtClean="0">
                <a:solidFill>
                  <a:srgbClr val="FF0000"/>
                </a:solidFill>
                <a:latin typeface="Skia"/>
                <a:cs typeface="Skia"/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  <a:latin typeface="Skia"/>
                <a:cs typeface="Skia"/>
              </a:rPr>
              <a:t>rs</a:t>
            </a:r>
            <a:r>
              <a:rPr lang="en-US" dirty="0" err="1" smtClean="0">
                <a:solidFill>
                  <a:srgbClr val="FF0000"/>
                </a:solidFill>
                <a:latin typeface="Skia"/>
                <a:cs typeface="Skia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Skia"/>
                <a:cs typeface="Skia"/>
              </a:rPr>
              <a:t>) using in situ data (thus, in situ data directly impact the fundamental climate data record)</a:t>
            </a:r>
            <a:endParaRPr lang="en-US" dirty="0">
              <a:solidFill>
                <a:srgbClr val="FF0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WiFS_out_of_band_corr_fact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44" y="685800"/>
            <a:ext cx="7382256" cy="584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175266" y="3381345"/>
            <a:ext cx="426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dirty="0" smtClean="0">
                <a:latin typeface="Skia"/>
                <a:cs typeface="Skia"/>
              </a:rPr>
              <a:t> =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(10nm) /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(full</a:t>
            </a:r>
            <a:r>
              <a:rPr lang="en-US" sz="2000" dirty="0" smtClean="0">
                <a:latin typeface="Skia"/>
                <a:cs typeface="Skia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6248400"/>
            <a:ext cx="426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kia"/>
                <a:cs typeface="Skia"/>
              </a:rPr>
              <a:t>full-band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(490) /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(555)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62561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calculate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latin typeface="Skia"/>
                <a:cs typeface="Skia"/>
              </a:rPr>
              <a:t>) using MM01 for 0.01 &lt;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dirty="0" smtClean="0">
                <a:latin typeface="Skia"/>
                <a:cs typeface="Skia"/>
              </a:rPr>
              <a:t> &lt; 3 mg m</a:t>
            </a:r>
            <a:r>
              <a:rPr lang="en-US" sz="2000" baseline="30000" dirty="0" smtClean="0">
                <a:latin typeface="Skia"/>
                <a:cs typeface="Skia"/>
              </a:rPr>
              <a:t>-3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for each satellite band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smtClean="0">
                <a:latin typeface="Skia"/>
                <a:cs typeface="Skia"/>
              </a:rPr>
              <a:t>:</a:t>
            </a:r>
          </a:p>
          <a:p>
            <a:r>
              <a:rPr lang="en-US" sz="2000" dirty="0" smtClean="0">
                <a:latin typeface="Skia"/>
                <a:cs typeface="Skia"/>
              </a:rPr>
              <a:t>	for each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:</a:t>
            </a:r>
          </a:p>
          <a:p>
            <a:r>
              <a:rPr lang="en-US" sz="2000" dirty="0" smtClean="0">
                <a:latin typeface="Skia"/>
                <a:cs typeface="Skia"/>
              </a:rPr>
              <a:t>		calculate 10-nm mean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</a:t>
            </a:r>
          </a:p>
          <a:p>
            <a:r>
              <a:rPr lang="en-US" sz="2000" dirty="0" smtClean="0">
                <a:latin typeface="Skia"/>
                <a:cs typeface="Skia"/>
              </a:rPr>
              <a:t>		calculate full-spectral-response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dirty="0" err="1" smtClean="0">
                <a:latin typeface="Skia"/>
                <a:cs typeface="Skia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</a:t>
            </a:r>
          </a:p>
          <a:p>
            <a:r>
              <a:rPr lang="en-US" sz="2000" dirty="0" smtClean="0">
                <a:latin typeface="Skia"/>
                <a:cs typeface="Skia"/>
              </a:rPr>
              <a:t>		ratio </a:t>
            </a:r>
            <a:r>
              <a:rPr lang="en-US" sz="2000" dirty="0" err="1" smtClean="0">
                <a:latin typeface="Skia"/>
                <a:cs typeface="Skia"/>
              </a:rPr>
              <a:t>r(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,Chl</a:t>
            </a:r>
            <a:r>
              <a:rPr lang="en-US" sz="2000" baseline="-25000" dirty="0" err="1" smtClean="0">
                <a:latin typeface="Skia"/>
                <a:cs typeface="Skia"/>
              </a:rPr>
              <a:t>j</a:t>
            </a:r>
            <a:r>
              <a:rPr lang="en-US" sz="2000" dirty="0" smtClean="0">
                <a:latin typeface="Skia"/>
                <a:cs typeface="Skia"/>
              </a:rPr>
              <a:t>) = 10-nm / full-band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plot / regress ratio vs. full-band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(490) / R</a:t>
            </a:r>
            <a:r>
              <a:rPr lang="en-US" sz="2000" baseline="-25000" dirty="0" smtClean="0">
                <a:latin typeface="Skia"/>
                <a:cs typeface="Skia"/>
              </a:rPr>
              <a:t>rs</a:t>
            </a:r>
            <a:r>
              <a:rPr lang="en-US" sz="2000" dirty="0" smtClean="0">
                <a:latin typeface="Skia"/>
                <a:cs typeface="Skia"/>
              </a:rPr>
              <a:t>(555)</a:t>
            </a:r>
          </a:p>
          <a:p>
            <a:r>
              <a:rPr lang="en-US" sz="2000" dirty="0" smtClean="0">
                <a:latin typeface="Skia"/>
                <a:cs typeface="Skia"/>
              </a:rPr>
              <a:t>derive polynomial expression to estimate ratio from full-band ratio 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to “adjust” satellite full-band to 10-nm, apply correction factors</a:t>
            </a:r>
          </a:p>
          <a:p>
            <a:r>
              <a:rPr lang="en-US" sz="2000" dirty="0" smtClean="0">
                <a:latin typeface="Skia"/>
                <a:cs typeface="Skia"/>
              </a:rPr>
              <a:t>Rrs(</a:t>
            </a:r>
            <a:r>
              <a:rPr lang="en-US" sz="2000" dirty="0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smtClean="0">
                <a:latin typeface="Skia"/>
                <a:cs typeface="Skia"/>
              </a:rPr>
              <a:t>i</a:t>
            </a:r>
            <a:r>
              <a:rPr lang="en-US" sz="2000" dirty="0" smtClean="0">
                <a:latin typeface="Skia"/>
                <a:cs typeface="Skia"/>
              </a:rPr>
              <a:t>,10-nm) = </a:t>
            </a:r>
            <a:r>
              <a:rPr lang="en-US" sz="2000" dirty="0" err="1" smtClean="0">
                <a:latin typeface="Skia"/>
                <a:cs typeface="Skia"/>
              </a:rPr>
              <a:t>r(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smtClean="0">
                <a:latin typeface="Skia"/>
                <a:cs typeface="Skia"/>
              </a:rPr>
              <a:t>) * </a:t>
            </a:r>
            <a:r>
              <a:rPr lang="en-US" sz="2000" dirty="0" err="1" smtClean="0">
                <a:latin typeface="Skia"/>
                <a:cs typeface="Skia"/>
              </a:rPr>
              <a:t>Rrs(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Skia"/>
                <a:cs typeface="Skia"/>
              </a:rPr>
              <a:t>i</a:t>
            </a:r>
            <a:r>
              <a:rPr lang="en-US" sz="2000" dirty="0" err="1" smtClean="0">
                <a:latin typeface="Skia"/>
                <a:cs typeface="Skia"/>
              </a:rPr>
              <a:t>,full</a:t>
            </a:r>
            <a:r>
              <a:rPr lang="en-US" sz="2000" dirty="0" smtClean="0">
                <a:latin typeface="Skia"/>
                <a:cs typeface="Skia"/>
              </a:rPr>
              <a:t>-band)  </a:t>
            </a:r>
          </a:p>
          <a:p>
            <a:endParaRPr lang="en-US" sz="2000" dirty="0">
              <a:latin typeface="Skia"/>
              <a:cs typeface="Sk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aWiFS_2_OO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588" y="828675"/>
            <a:ext cx="406241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SeaWiFS_2_RS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69950"/>
            <a:ext cx="40624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3886200"/>
            <a:ext cx="8458200" cy="2905125"/>
            <a:chOff x="192" y="2448"/>
            <a:chExt cx="5328" cy="1830"/>
          </a:xfrm>
        </p:grpSpPr>
        <p:pic>
          <p:nvPicPr>
            <p:cNvPr id="16390" name="Picture 6" descr="SeaWiFS_5_RS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2468"/>
              <a:ext cx="2559" cy="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7" descr="SeaWiFS_5_OO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61" y="2448"/>
              <a:ext cx="2559" cy="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qua_9_RS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36625"/>
            <a:ext cx="40671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Aqua_9_O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825" y="901700"/>
            <a:ext cx="40671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3873500"/>
            <a:ext cx="8458200" cy="2908300"/>
            <a:chOff x="192" y="2440"/>
            <a:chExt cx="5328" cy="1832"/>
          </a:xfrm>
        </p:grpSpPr>
        <p:pic>
          <p:nvPicPr>
            <p:cNvPr id="18438" name="Picture 4" descr="Aqua_12_RS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2488"/>
              <a:ext cx="2557" cy="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5" descr="Aqua_12_OO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8" y="2440"/>
              <a:ext cx="2562" cy="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764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take care when executing satellite-to-in situ match-ups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Skia"/>
                <a:cs typeface="Skia"/>
              </a:rPr>
              <a:t>when using multispectral in situ radiometers</a:t>
            </a:r>
            <a:r>
              <a:rPr lang="en-US" sz="2000" dirty="0" smtClean="0">
                <a:latin typeface="Skia"/>
                <a:cs typeface="Skia"/>
              </a:rPr>
              <a:t>:</a:t>
            </a:r>
          </a:p>
          <a:p>
            <a:r>
              <a:rPr lang="en-US" sz="2000" dirty="0" smtClean="0">
                <a:latin typeface="Skia"/>
                <a:cs typeface="Skia"/>
              </a:rPr>
              <a:t>enable the </a:t>
            </a:r>
            <a:r>
              <a:rPr lang="en-US" sz="2000" dirty="0" err="1" smtClean="0">
                <a:latin typeface="Skia"/>
                <a:cs typeface="Skia"/>
              </a:rPr>
              <a:t>bandpass</a:t>
            </a:r>
            <a:r>
              <a:rPr lang="en-US" sz="2000" dirty="0" smtClean="0">
                <a:latin typeface="Skia"/>
                <a:cs typeface="Skia"/>
              </a:rPr>
              <a:t> adjustment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Skia"/>
                <a:cs typeface="Skia"/>
              </a:rPr>
              <a:t>when using </a:t>
            </a:r>
            <a:r>
              <a:rPr lang="en-US" sz="2000" dirty="0" err="1" smtClean="0">
                <a:solidFill>
                  <a:srgbClr val="FF0000"/>
                </a:solidFill>
                <a:latin typeface="Skia"/>
                <a:cs typeface="Skia"/>
              </a:rPr>
              <a:t>hyperspectral</a:t>
            </a:r>
            <a:r>
              <a:rPr lang="en-US" sz="2000" dirty="0" smtClean="0">
                <a:solidFill>
                  <a:srgbClr val="FF0000"/>
                </a:solidFill>
                <a:latin typeface="Skia"/>
                <a:cs typeface="Skia"/>
              </a:rPr>
              <a:t> in situ radiometers</a:t>
            </a:r>
            <a:r>
              <a:rPr lang="en-US" sz="2000" dirty="0" smtClean="0">
                <a:latin typeface="Skia"/>
                <a:cs typeface="Skia"/>
              </a:rPr>
              <a:t>:</a:t>
            </a:r>
          </a:p>
          <a:p>
            <a:r>
              <a:rPr lang="en-US" sz="2000" dirty="0" smtClean="0">
                <a:latin typeface="Skia"/>
                <a:cs typeface="Skia"/>
              </a:rPr>
              <a:t>enable the adjustment when applying 10-nm filter to in situ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endParaRPr lang="en-US" sz="2000" baseline="-25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enable the adjustment when applying full-spectral-response to in situ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endParaRPr lang="en-US" sz="2000" baseline="-25000" dirty="0" smtClean="0">
              <a:latin typeface="Skia"/>
              <a:cs typeface="Skia"/>
            </a:endParaRPr>
          </a:p>
          <a:p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latin typeface="Skia"/>
                <a:cs typeface="Skia"/>
              </a:rPr>
              <a:t>	</a:t>
            </a:r>
          </a:p>
          <a:p>
            <a:endParaRPr lang="en-US" sz="2000" dirty="0">
              <a:latin typeface="Skia"/>
              <a:cs typeface="Sk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Skia"/>
                <a:cs typeface="Skia"/>
              </a:rPr>
              <a:t>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pectral </a:t>
            </a:r>
            <a:r>
              <a:rPr lang="en-US" sz="2400" dirty="0" err="1" smtClean="0">
                <a:solidFill>
                  <a:srgbClr val="008000"/>
                </a:solidFill>
                <a:latin typeface="Skia"/>
                <a:cs typeface="Skia"/>
              </a:rPr>
              <a:t>bandpass</a:t>
            </a:r>
            <a:r>
              <a:rPr lang="en-US" sz="2400" dirty="0" smtClean="0">
                <a:solidFill>
                  <a:srgbClr val="008000"/>
                </a:solidFill>
                <a:latin typeface="Skia"/>
                <a:cs typeface="Skia"/>
              </a:rPr>
              <a:t> correction</a:t>
            </a:r>
            <a:endParaRPr lang="en-US" sz="2400" dirty="0">
              <a:solidFill>
                <a:srgbClr val="008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outline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057400" y="2185142"/>
            <a:ext cx="510540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latin typeface="Skia" charset="0"/>
              </a:rPr>
              <a:t>accounting for </a:t>
            </a:r>
            <a:r>
              <a:rPr lang="en-US" dirty="0" err="1" smtClean="0">
                <a:latin typeface="Skia" charset="0"/>
              </a:rPr>
              <a:t>R</a:t>
            </a:r>
            <a:r>
              <a:rPr lang="en-US" baseline="-25000" dirty="0" err="1" smtClean="0">
                <a:latin typeface="Skia" charset="0"/>
              </a:rPr>
              <a:t>rs</a:t>
            </a:r>
            <a:r>
              <a:rPr lang="en-US" dirty="0" err="1" smtClean="0">
                <a:latin typeface="Skia" charset="0"/>
              </a:rPr>
              <a:t>(NIR</a:t>
            </a:r>
            <a:r>
              <a:rPr lang="en-US" dirty="0" smtClean="0">
                <a:latin typeface="Skia" charset="0"/>
              </a:rPr>
              <a:t>) &lt; 0</a:t>
            </a:r>
          </a:p>
          <a:p>
            <a:pPr marL="457200" indent="-457200">
              <a:spcBef>
                <a:spcPct val="20000"/>
              </a:spcBef>
              <a:buAutoNum type="arabicParenBoth"/>
            </a:pPr>
            <a:endParaRPr lang="en-US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latin typeface="Skia" charset="0"/>
              </a:rPr>
              <a:t>spectral </a:t>
            </a:r>
            <a:r>
              <a:rPr lang="en-US" dirty="0" err="1" smtClean="0">
                <a:latin typeface="Skia" charset="0"/>
              </a:rPr>
              <a:t>bandpass</a:t>
            </a:r>
            <a:r>
              <a:rPr lang="en-US" dirty="0" smtClean="0">
                <a:latin typeface="Skia" charset="0"/>
              </a:rPr>
              <a:t> adjustments</a:t>
            </a:r>
          </a:p>
          <a:p>
            <a:pPr marL="457200" indent="-457200">
              <a:spcBef>
                <a:spcPct val="20000"/>
              </a:spcBef>
              <a:buAutoNum type="arabicParenBoth"/>
            </a:pPr>
            <a:endParaRPr lang="en-US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BRDF considerations	</a:t>
            </a:r>
            <a:endParaRPr lang="en-US" dirty="0">
              <a:solidFill>
                <a:srgbClr val="FF0000"/>
              </a:solidFill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3886200"/>
            <a:ext cx="4114800" cy="1295400"/>
            <a:chOff x="1440" y="2016"/>
            <a:chExt cx="2592" cy="8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1440" y="2208"/>
              <a:ext cx="2592" cy="1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88" y="192"/>
                </a:cxn>
                <a:cxn ang="0">
                  <a:pos x="576" y="48"/>
                </a:cxn>
                <a:cxn ang="0">
                  <a:pos x="912" y="144"/>
                </a:cxn>
                <a:cxn ang="0">
                  <a:pos x="1248" y="48"/>
                </a:cxn>
                <a:cxn ang="0">
                  <a:pos x="1632" y="144"/>
                </a:cxn>
                <a:cxn ang="0">
                  <a:pos x="1968" y="0"/>
                </a:cxn>
                <a:cxn ang="0">
                  <a:pos x="2304" y="144"/>
                </a:cxn>
                <a:cxn ang="0">
                  <a:pos x="2592" y="0"/>
                </a:cxn>
              </a:cxnLst>
              <a:rect l="0" t="0" r="r" b="b"/>
              <a:pathLst>
                <a:path w="2592" h="192">
                  <a:moveTo>
                    <a:pt x="0" y="48"/>
                  </a:moveTo>
                  <a:cubicBezTo>
                    <a:pt x="96" y="120"/>
                    <a:pt x="192" y="192"/>
                    <a:pt x="288" y="192"/>
                  </a:cubicBezTo>
                  <a:cubicBezTo>
                    <a:pt x="384" y="192"/>
                    <a:pt x="472" y="56"/>
                    <a:pt x="576" y="48"/>
                  </a:cubicBezTo>
                  <a:cubicBezTo>
                    <a:pt x="680" y="40"/>
                    <a:pt x="800" y="144"/>
                    <a:pt x="912" y="144"/>
                  </a:cubicBezTo>
                  <a:cubicBezTo>
                    <a:pt x="1024" y="144"/>
                    <a:pt x="1128" y="48"/>
                    <a:pt x="1248" y="48"/>
                  </a:cubicBezTo>
                  <a:cubicBezTo>
                    <a:pt x="1368" y="48"/>
                    <a:pt x="1512" y="152"/>
                    <a:pt x="1632" y="144"/>
                  </a:cubicBezTo>
                  <a:cubicBezTo>
                    <a:pt x="1752" y="136"/>
                    <a:pt x="1856" y="0"/>
                    <a:pt x="1968" y="0"/>
                  </a:cubicBezTo>
                  <a:cubicBezTo>
                    <a:pt x="2080" y="0"/>
                    <a:pt x="2200" y="144"/>
                    <a:pt x="2304" y="144"/>
                  </a:cubicBezTo>
                  <a:cubicBezTo>
                    <a:pt x="2408" y="144"/>
                    <a:pt x="2544" y="24"/>
                    <a:pt x="2592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2568" y="2016"/>
              <a:ext cx="240" cy="240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2688" y="2256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2682" y="2544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2682" y="268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695700" y="5153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baseline="0" dirty="0" smtClean="0">
                <a:latin typeface="Arial" charset="0"/>
              </a:rPr>
              <a:t>IN</a:t>
            </a:r>
            <a:r>
              <a:rPr lang="en-US" sz="1400" b="1" dirty="0" smtClean="0">
                <a:latin typeface="Arial" charset="0"/>
              </a:rPr>
              <a:t> SITU</a:t>
            </a:r>
            <a:endParaRPr lang="en-US" sz="1400" b="1" baseline="0" dirty="0">
              <a:latin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71600" y="1562100"/>
            <a:ext cx="1295400" cy="876300"/>
            <a:chOff x="930" y="456"/>
            <a:chExt cx="816" cy="552"/>
          </a:xfrm>
        </p:grpSpPr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1152" y="624"/>
              <a:ext cx="384" cy="384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930" y="456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baseline="0">
                  <a:latin typeface="Arial" charset="0"/>
                </a:rPr>
                <a:t>SUN</a:t>
              </a:r>
            </a:p>
          </p:txBody>
        </p:sp>
      </p:grp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362200" y="2362200"/>
            <a:ext cx="1828800" cy="1504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loud 12"/>
          <p:cNvSpPr/>
          <p:nvPr/>
        </p:nvSpPr>
        <p:spPr bwMode="auto">
          <a:xfrm>
            <a:off x="4876800" y="4648200"/>
            <a:ext cx="1905000" cy="762000"/>
          </a:xfrm>
          <a:prstGeom prst="cloud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3886200"/>
            <a:ext cx="4114800" cy="1295400"/>
            <a:chOff x="1440" y="2016"/>
            <a:chExt cx="2592" cy="8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1440" y="2208"/>
              <a:ext cx="2592" cy="1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88" y="192"/>
                </a:cxn>
                <a:cxn ang="0">
                  <a:pos x="576" y="48"/>
                </a:cxn>
                <a:cxn ang="0">
                  <a:pos x="912" y="144"/>
                </a:cxn>
                <a:cxn ang="0">
                  <a:pos x="1248" y="48"/>
                </a:cxn>
                <a:cxn ang="0">
                  <a:pos x="1632" y="144"/>
                </a:cxn>
                <a:cxn ang="0">
                  <a:pos x="1968" y="0"/>
                </a:cxn>
                <a:cxn ang="0">
                  <a:pos x="2304" y="144"/>
                </a:cxn>
                <a:cxn ang="0">
                  <a:pos x="2592" y="0"/>
                </a:cxn>
              </a:cxnLst>
              <a:rect l="0" t="0" r="r" b="b"/>
              <a:pathLst>
                <a:path w="2592" h="192">
                  <a:moveTo>
                    <a:pt x="0" y="48"/>
                  </a:moveTo>
                  <a:cubicBezTo>
                    <a:pt x="96" y="120"/>
                    <a:pt x="192" y="192"/>
                    <a:pt x="288" y="192"/>
                  </a:cubicBezTo>
                  <a:cubicBezTo>
                    <a:pt x="384" y="192"/>
                    <a:pt x="472" y="56"/>
                    <a:pt x="576" y="48"/>
                  </a:cubicBezTo>
                  <a:cubicBezTo>
                    <a:pt x="680" y="40"/>
                    <a:pt x="800" y="144"/>
                    <a:pt x="912" y="144"/>
                  </a:cubicBezTo>
                  <a:cubicBezTo>
                    <a:pt x="1024" y="144"/>
                    <a:pt x="1128" y="48"/>
                    <a:pt x="1248" y="48"/>
                  </a:cubicBezTo>
                  <a:cubicBezTo>
                    <a:pt x="1368" y="48"/>
                    <a:pt x="1512" y="152"/>
                    <a:pt x="1632" y="144"/>
                  </a:cubicBezTo>
                  <a:cubicBezTo>
                    <a:pt x="1752" y="136"/>
                    <a:pt x="1856" y="0"/>
                    <a:pt x="1968" y="0"/>
                  </a:cubicBezTo>
                  <a:cubicBezTo>
                    <a:pt x="2080" y="0"/>
                    <a:pt x="2200" y="144"/>
                    <a:pt x="2304" y="144"/>
                  </a:cubicBezTo>
                  <a:cubicBezTo>
                    <a:pt x="2408" y="144"/>
                    <a:pt x="2544" y="24"/>
                    <a:pt x="2592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2568" y="2016"/>
              <a:ext cx="240" cy="2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2688" y="2256"/>
              <a:ext cx="0" cy="576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2682" y="2544"/>
              <a:ext cx="240" cy="0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2682" y="2688"/>
              <a:ext cx="144" cy="0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124200" y="1828800"/>
            <a:ext cx="114300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362200" y="2362200"/>
            <a:ext cx="1828800" cy="1504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695700" y="5153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IN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SITU</a:t>
            </a:r>
            <a:endParaRPr lang="en-US" sz="1400" b="1" baseline="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2286000" y="914775"/>
            <a:ext cx="1295400" cy="876300"/>
            <a:chOff x="930" y="456"/>
            <a:chExt cx="816" cy="552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1152" y="624"/>
              <a:ext cx="384" cy="384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930" y="456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baseline="0" dirty="0">
                  <a:latin typeface="Arial" charset="0"/>
                </a:rPr>
                <a:t>SUN</a:t>
              </a:r>
            </a:p>
          </p:txBody>
        </p:sp>
      </p:grp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1724025" y="1828800"/>
            <a:ext cx="609600" cy="6096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371600" y="15621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baseline="0" dirty="0">
                <a:solidFill>
                  <a:srgbClr val="C0C0C0"/>
                </a:solidFill>
                <a:latin typeface="Arial" charset="0"/>
              </a:rPr>
              <a:t>SUN</a:t>
            </a:r>
          </a:p>
        </p:txBody>
      </p:sp>
      <p:sp>
        <p:nvSpPr>
          <p:cNvPr id="21" name="Cloud 20"/>
          <p:cNvSpPr/>
          <p:nvPr/>
        </p:nvSpPr>
        <p:spPr bwMode="auto">
          <a:xfrm>
            <a:off x="4876800" y="4953000"/>
            <a:ext cx="1905000" cy="762000"/>
          </a:xfrm>
          <a:prstGeom prst="cloud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3886200"/>
            <a:ext cx="4114800" cy="1295400"/>
            <a:chOff x="1440" y="2016"/>
            <a:chExt cx="2592" cy="8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1440" y="2208"/>
              <a:ext cx="2592" cy="1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88" y="192"/>
                </a:cxn>
                <a:cxn ang="0">
                  <a:pos x="576" y="48"/>
                </a:cxn>
                <a:cxn ang="0">
                  <a:pos x="912" y="144"/>
                </a:cxn>
                <a:cxn ang="0">
                  <a:pos x="1248" y="48"/>
                </a:cxn>
                <a:cxn ang="0">
                  <a:pos x="1632" y="144"/>
                </a:cxn>
                <a:cxn ang="0">
                  <a:pos x="1968" y="0"/>
                </a:cxn>
                <a:cxn ang="0">
                  <a:pos x="2304" y="144"/>
                </a:cxn>
                <a:cxn ang="0">
                  <a:pos x="2592" y="0"/>
                </a:cxn>
              </a:cxnLst>
              <a:rect l="0" t="0" r="r" b="b"/>
              <a:pathLst>
                <a:path w="2592" h="192">
                  <a:moveTo>
                    <a:pt x="0" y="48"/>
                  </a:moveTo>
                  <a:cubicBezTo>
                    <a:pt x="96" y="120"/>
                    <a:pt x="192" y="192"/>
                    <a:pt x="288" y="192"/>
                  </a:cubicBezTo>
                  <a:cubicBezTo>
                    <a:pt x="384" y="192"/>
                    <a:pt x="472" y="56"/>
                    <a:pt x="576" y="48"/>
                  </a:cubicBezTo>
                  <a:cubicBezTo>
                    <a:pt x="680" y="40"/>
                    <a:pt x="800" y="144"/>
                    <a:pt x="912" y="144"/>
                  </a:cubicBezTo>
                  <a:cubicBezTo>
                    <a:pt x="1024" y="144"/>
                    <a:pt x="1128" y="48"/>
                    <a:pt x="1248" y="48"/>
                  </a:cubicBezTo>
                  <a:cubicBezTo>
                    <a:pt x="1368" y="48"/>
                    <a:pt x="1512" y="152"/>
                    <a:pt x="1632" y="144"/>
                  </a:cubicBezTo>
                  <a:cubicBezTo>
                    <a:pt x="1752" y="136"/>
                    <a:pt x="1856" y="0"/>
                    <a:pt x="1968" y="0"/>
                  </a:cubicBezTo>
                  <a:cubicBezTo>
                    <a:pt x="2080" y="0"/>
                    <a:pt x="2200" y="144"/>
                    <a:pt x="2304" y="144"/>
                  </a:cubicBezTo>
                  <a:cubicBezTo>
                    <a:pt x="2408" y="144"/>
                    <a:pt x="2544" y="24"/>
                    <a:pt x="2592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2568" y="2016"/>
              <a:ext cx="240" cy="2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2688" y="2256"/>
              <a:ext cx="0" cy="576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2682" y="2544"/>
              <a:ext cx="240" cy="0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2682" y="2688"/>
              <a:ext cx="144" cy="0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638425" y="1181100"/>
            <a:ext cx="609600" cy="6096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86000" y="9144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baseline="0" dirty="0">
                <a:solidFill>
                  <a:srgbClr val="C0C0C0"/>
                </a:solidFill>
                <a:latin typeface="Arial" charset="0"/>
              </a:rPr>
              <a:t>SUN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124200" y="1828800"/>
            <a:ext cx="114300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362200" y="2362200"/>
            <a:ext cx="1828800" cy="1504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695700" y="5153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IN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SITU</a:t>
            </a:r>
            <a:endParaRPr lang="en-US" sz="1400" b="1" baseline="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1724025" y="1828800"/>
            <a:ext cx="609600" cy="6096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371600" y="15621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baseline="0" dirty="0">
                <a:solidFill>
                  <a:srgbClr val="C0C0C0"/>
                </a:solidFill>
                <a:latin typeface="Arial" charset="0"/>
              </a:rPr>
              <a:t>SUN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4343400" y="174307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3682746" y="673225"/>
            <a:ext cx="1295400" cy="876300"/>
            <a:chOff x="930" y="456"/>
            <a:chExt cx="816" cy="552"/>
          </a:xfrm>
        </p:grpSpPr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152" y="624"/>
              <a:ext cx="384" cy="384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930" y="456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baseline="0">
                  <a:latin typeface="Arial" charset="0"/>
                </a:rPr>
                <a:t>SUN</a:t>
              </a: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 rot="2355351">
            <a:off x="5781675" y="1524000"/>
            <a:ext cx="847725" cy="381000"/>
            <a:chOff x="3642" y="960"/>
            <a:chExt cx="534" cy="240"/>
          </a:xfrm>
        </p:grpSpPr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642" y="1080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642" y="99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4176" y="98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943600" y="1219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baseline="0" dirty="0">
                <a:latin typeface="Arial" charset="0"/>
              </a:rPr>
              <a:t>SATELLITE</a:t>
            </a: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419600" y="1905000"/>
            <a:ext cx="160020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Cloud 31"/>
          <p:cNvSpPr/>
          <p:nvPr/>
        </p:nvSpPr>
        <p:spPr bwMode="auto">
          <a:xfrm>
            <a:off x="4876800" y="5410200"/>
            <a:ext cx="1905000" cy="762000"/>
          </a:xfrm>
          <a:prstGeom prst="cloud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normalizing 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Rrs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678180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account for </a:t>
            </a: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Sun’s changing position in the sky:</a:t>
            </a:r>
          </a:p>
          <a:p>
            <a:pPr marL="457200" indent="-457200">
              <a:spcBef>
                <a:spcPct val="20000"/>
              </a:spcBef>
            </a:pPr>
            <a:endParaRPr lang="en-US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dirty="0" err="1" smtClean="0">
                <a:latin typeface="Skia" charset="0"/>
              </a:rPr>
              <a:t>pathlengths</a:t>
            </a:r>
            <a:r>
              <a:rPr lang="en-US" sz="2000" dirty="0" smtClean="0">
                <a:latin typeface="Skia" charset="0"/>
              </a:rPr>
              <a:t> through atmosphere</a:t>
            </a:r>
          </a:p>
          <a:p>
            <a:pPr marL="457200" indent="-457200">
              <a:spcBef>
                <a:spcPct val="20000"/>
              </a:spcBef>
            </a:pPr>
            <a:endParaRPr lang="en-US" sz="2000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dirty="0" smtClean="0">
                <a:latin typeface="Skia" charset="0"/>
              </a:rPr>
              <a:t>transmission of light through air-sea &amp; sea-air interfaces</a:t>
            </a:r>
          </a:p>
          <a:p>
            <a:pPr marL="457200" indent="-457200">
              <a:spcBef>
                <a:spcPct val="20000"/>
              </a:spcBef>
            </a:pPr>
            <a:endParaRPr lang="en-US" sz="2000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dirty="0" smtClean="0">
                <a:latin typeface="Skia" charset="0"/>
              </a:rPr>
              <a:t>angular features of in-water volume scattering functions</a:t>
            </a:r>
          </a:p>
          <a:p>
            <a:pPr marL="457200" indent="-457200">
              <a:spcBef>
                <a:spcPct val="20000"/>
              </a:spcBef>
            </a:pPr>
            <a:endParaRPr lang="en-US" sz="2000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dirty="0" smtClean="0">
                <a:latin typeface="Skia" charset="0"/>
              </a:rPr>
              <a:t> </a:t>
            </a:r>
            <a:r>
              <a:rPr lang="en-US" sz="2000" dirty="0" smtClean="0">
                <a:latin typeface="Skia" charset="0"/>
              </a:rPr>
              <a:t> </a:t>
            </a:r>
          </a:p>
          <a:p>
            <a:pPr marL="457200" indent="-457200">
              <a:spcBef>
                <a:spcPct val="20000"/>
              </a:spcBef>
              <a:buAutoNum type="arabicParenBoth"/>
            </a:pPr>
            <a:endParaRPr lang="en-US" sz="2000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Skia" charset="0"/>
              </a:rPr>
              <a:t>	</a:t>
            </a:r>
            <a:endParaRPr lang="en-US" sz="2000" dirty="0">
              <a:solidFill>
                <a:srgbClr val="FF0000"/>
              </a:solidFill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outline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057400" y="2185142"/>
            <a:ext cx="510540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accounting for </a:t>
            </a:r>
            <a:r>
              <a:rPr lang="en-US" dirty="0" err="1" smtClean="0">
                <a:solidFill>
                  <a:srgbClr val="FF0000"/>
                </a:solidFill>
                <a:latin typeface="Skia" charset="0"/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  <a:latin typeface="Skia" charset="0"/>
              </a:rPr>
              <a:t>rs</a:t>
            </a:r>
            <a:r>
              <a:rPr lang="en-US" dirty="0" err="1" smtClean="0">
                <a:solidFill>
                  <a:srgbClr val="FF0000"/>
                </a:solidFill>
                <a:latin typeface="Skia" charset="0"/>
              </a:rPr>
              <a:t>(NIR</a:t>
            </a: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) &lt; 0</a:t>
            </a:r>
          </a:p>
          <a:p>
            <a:pPr marL="457200" indent="-457200">
              <a:spcBef>
                <a:spcPct val="20000"/>
              </a:spcBef>
              <a:buAutoNum type="arabicParenBoth"/>
            </a:pPr>
            <a:endParaRPr lang="en-US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latin typeface="Skia" charset="0"/>
              </a:rPr>
              <a:t>spectral </a:t>
            </a:r>
            <a:r>
              <a:rPr lang="en-US" dirty="0" err="1" smtClean="0">
                <a:latin typeface="Skia" charset="0"/>
              </a:rPr>
              <a:t>bandpass</a:t>
            </a:r>
            <a:r>
              <a:rPr lang="en-US" dirty="0" smtClean="0">
                <a:latin typeface="Skia" charset="0"/>
              </a:rPr>
              <a:t> adjustments</a:t>
            </a:r>
          </a:p>
          <a:p>
            <a:pPr marL="457200" indent="-457200">
              <a:spcBef>
                <a:spcPct val="20000"/>
              </a:spcBef>
              <a:buAutoNum type="arabicParenBoth"/>
            </a:pPr>
            <a:endParaRPr lang="en-US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  <a:buAutoNum type="arabicParenBoth"/>
            </a:pPr>
            <a:r>
              <a:rPr lang="en-US" dirty="0" smtClean="0">
                <a:latin typeface="Skia" charset="0"/>
              </a:rPr>
              <a:t>BRDF considerations	</a:t>
            </a:r>
            <a:endParaRPr lang="en-US" dirty="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normalizing 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Rrs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678180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account for </a:t>
            </a:r>
            <a:r>
              <a:rPr lang="en-US" dirty="0" smtClean="0">
                <a:solidFill>
                  <a:srgbClr val="FF0000"/>
                </a:solidFill>
                <a:latin typeface="Skia" charset="0"/>
              </a:rPr>
              <a:t>Sun’s changing position in the sky:</a:t>
            </a:r>
          </a:p>
          <a:p>
            <a:pPr marL="457200" indent="-457200">
              <a:spcBef>
                <a:spcPct val="20000"/>
              </a:spcBef>
            </a:pPr>
            <a:endParaRPr lang="en-US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dirty="0" err="1" smtClean="0">
                <a:latin typeface="Skia" charset="0"/>
              </a:rPr>
              <a:t>pathlengths</a:t>
            </a:r>
            <a:r>
              <a:rPr lang="en-US" sz="2000" dirty="0" smtClean="0">
                <a:latin typeface="Skia" charset="0"/>
              </a:rPr>
              <a:t> through atmosphere</a:t>
            </a:r>
          </a:p>
          <a:p>
            <a:pPr marL="457200" indent="-457200">
              <a:spcBef>
                <a:spcPct val="20000"/>
              </a:spcBef>
            </a:pPr>
            <a:endParaRPr lang="en-US" sz="2000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dirty="0" smtClean="0">
                <a:latin typeface="Skia" charset="0"/>
              </a:rPr>
              <a:t>transmission of light through air-sea &amp; sea-air interfaces</a:t>
            </a:r>
          </a:p>
          <a:p>
            <a:pPr marL="457200" indent="-457200">
              <a:spcBef>
                <a:spcPct val="20000"/>
              </a:spcBef>
            </a:pPr>
            <a:endParaRPr lang="en-US" sz="2000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dirty="0" smtClean="0">
                <a:latin typeface="Skia" charset="0"/>
              </a:rPr>
              <a:t>angular features of in-water volume scattering functions</a:t>
            </a:r>
          </a:p>
          <a:p>
            <a:pPr marL="457200" indent="-457200">
              <a:spcBef>
                <a:spcPct val="20000"/>
              </a:spcBef>
            </a:pPr>
            <a:endParaRPr lang="en-US" sz="2000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dirty="0" smtClean="0">
                <a:latin typeface="Skia" charset="0"/>
              </a:rPr>
              <a:t> </a:t>
            </a:r>
            <a:r>
              <a:rPr lang="en-US" sz="2000" dirty="0" smtClean="0">
                <a:latin typeface="Skia" charset="0"/>
              </a:rPr>
              <a:t> </a:t>
            </a:r>
          </a:p>
          <a:p>
            <a:pPr marL="457200" indent="-457200">
              <a:spcBef>
                <a:spcPct val="20000"/>
              </a:spcBef>
              <a:buAutoNum type="arabicParenBoth"/>
            </a:pPr>
            <a:endParaRPr lang="en-US" sz="2000" dirty="0" smtClean="0">
              <a:latin typeface="Skia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Skia" charset="0"/>
              </a:rPr>
              <a:t>	</a:t>
            </a:r>
            <a:endParaRPr lang="en-US" sz="2000" dirty="0">
              <a:solidFill>
                <a:srgbClr val="FF0000"/>
              </a:solidFill>
              <a:latin typeface="Sk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702314"/>
            <a:ext cx="5715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normalize </a:t>
            </a:r>
            <a:r>
              <a:rPr lang="en-US" sz="2000" dirty="0" err="1" smtClean="0">
                <a:latin typeface="Skia"/>
                <a:cs typeface="Skia"/>
              </a:rPr>
              <a:t>Rrs</a:t>
            </a:r>
            <a:r>
              <a:rPr lang="en-US" sz="2000" dirty="0" smtClean="0">
                <a:latin typeface="Skia"/>
                <a:cs typeface="Skia"/>
              </a:rPr>
              <a:t> based on estimates of </a:t>
            </a:r>
            <a:r>
              <a:rPr lang="en-US" sz="2000" dirty="0" err="1" smtClean="0">
                <a:latin typeface="Skia"/>
                <a:cs typeface="Skia"/>
              </a:rPr>
              <a:t>Chl</a:t>
            </a:r>
            <a:r>
              <a:rPr lang="en-US" sz="2000" dirty="0" smtClean="0">
                <a:latin typeface="Skia"/>
                <a:cs typeface="Skia"/>
              </a:rPr>
              <a:t> or </a:t>
            </a:r>
            <a:r>
              <a:rPr lang="en-US" sz="2000" dirty="0" err="1" smtClean="0">
                <a:latin typeface="Skia"/>
                <a:cs typeface="Skia"/>
              </a:rPr>
              <a:t>IOPs</a:t>
            </a:r>
            <a:endParaRPr lang="en-US" sz="2000" dirty="0" smtClean="0">
              <a:latin typeface="Skia"/>
              <a:cs typeface="Skia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Skia"/>
                <a:cs typeface="Skia"/>
              </a:rPr>
              <a:t>Morel</a:t>
            </a:r>
            <a:r>
              <a:rPr lang="en-US" sz="2000" dirty="0" smtClean="0">
                <a:latin typeface="Skia"/>
                <a:cs typeface="Skia"/>
              </a:rPr>
              <a:t>, Voss, Lee - 1991 - present</a:t>
            </a:r>
            <a:endParaRPr lang="en-US" sz="2000" dirty="0">
              <a:latin typeface="Skia"/>
              <a:cs typeface="Sk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00600"/>
            <a:ext cx="1600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kia"/>
                <a:cs typeface="Skia"/>
              </a:rPr>
              <a:t>field data!</a:t>
            </a:r>
            <a:endParaRPr lang="en-US" dirty="0">
              <a:latin typeface="Skia"/>
              <a:cs typeface="Skia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 flipV="1">
            <a:off x="2133600" y="5029200"/>
            <a:ext cx="762000" cy="2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4685898" cy="50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Skia"/>
                <a:cs typeface="Skia"/>
              </a:rPr>
              <a:t>b</a:t>
            </a:r>
            <a:r>
              <a:rPr lang="en-US" sz="1800" baseline="-25000" dirty="0">
                <a:latin typeface="Skia"/>
                <a:cs typeface="Skia"/>
              </a:rPr>
              <a:t>b</a:t>
            </a:r>
            <a:r>
              <a:rPr lang="en-US" sz="1800" dirty="0">
                <a:latin typeface="Skia"/>
                <a:cs typeface="Skia"/>
              </a:rPr>
              <a:t> (</a:t>
            </a:r>
            <a:r>
              <a:rPr lang="en-US" sz="1800" dirty="0" err="1">
                <a:latin typeface="Symbol" charset="2"/>
                <a:cs typeface="Symbol" charset="2"/>
              </a:rPr>
              <a:t>l</a:t>
            </a:r>
            <a:r>
              <a:rPr lang="en-US" sz="1800" dirty="0" err="1">
                <a:latin typeface="Skia"/>
                <a:cs typeface="Skia"/>
              </a:rPr>
              <a:t>,CHL</a:t>
            </a:r>
            <a:r>
              <a:rPr lang="en-US" sz="1800" dirty="0">
                <a:latin typeface="Skia"/>
                <a:cs typeface="Skia"/>
              </a:rPr>
              <a:t>)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 </a:t>
            </a:r>
            <a:r>
              <a:rPr lang="en-US" sz="1800" dirty="0" err="1">
                <a:latin typeface="Skia"/>
                <a:cs typeface="Skia"/>
              </a:rPr>
              <a:t>Loisel</a:t>
            </a:r>
            <a:r>
              <a:rPr lang="en-US" sz="1800" dirty="0">
                <a:latin typeface="Skia"/>
                <a:cs typeface="Skia"/>
              </a:rPr>
              <a:t> and Morel (1998)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 empirical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 dominated by </a:t>
            </a:r>
            <a:r>
              <a:rPr lang="en-US" sz="1800" dirty="0" err="1">
                <a:latin typeface="Skia"/>
                <a:cs typeface="Skia"/>
              </a:rPr>
              <a:t>oligotrophic</a:t>
            </a:r>
            <a:r>
              <a:rPr lang="en-US" sz="1800" dirty="0">
                <a:latin typeface="Skia"/>
                <a:cs typeface="Skia"/>
              </a:rPr>
              <a:t> observations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 power law</a:t>
            </a:r>
          </a:p>
          <a:p>
            <a:endParaRPr lang="en-US" sz="1800" dirty="0">
              <a:latin typeface="Skia"/>
              <a:cs typeface="Skia"/>
            </a:endParaRPr>
          </a:p>
          <a:p>
            <a:r>
              <a:rPr lang="en-US" sz="1800" dirty="0" err="1">
                <a:latin typeface="Skia"/>
                <a:cs typeface="Skia"/>
              </a:rPr>
              <a:t>K</a:t>
            </a:r>
            <a:r>
              <a:rPr lang="en-US" sz="1800" baseline="-25000" dirty="0" err="1">
                <a:latin typeface="Skia"/>
                <a:cs typeface="Skia"/>
              </a:rPr>
              <a:t>bio</a:t>
            </a:r>
            <a:r>
              <a:rPr lang="en-US" sz="1800" dirty="0">
                <a:latin typeface="Skia"/>
                <a:cs typeface="Skia"/>
              </a:rPr>
              <a:t> </a:t>
            </a:r>
            <a:r>
              <a:rPr lang="en-US" sz="1800" dirty="0" smtClean="0">
                <a:latin typeface="Skia"/>
                <a:cs typeface="Skia"/>
              </a:rPr>
              <a:t>(</a:t>
            </a:r>
            <a:r>
              <a:rPr lang="en-US" sz="1800" dirty="0" err="1" smtClean="0">
                <a:latin typeface="Symbol" charset="2"/>
                <a:cs typeface="Symbol" charset="2"/>
              </a:rPr>
              <a:t>l</a:t>
            </a:r>
            <a:r>
              <a:rPr lang="en-US" sz="1800" dirty="0" err="1" smtClean="0">
                <a:latin typeface="Skia"/>
                <a:cs typeface="Skia"/>
              </a:rPr>
              <a:t>,</a:t>
            </a:r>
            <a:r>
              <a:rPr lang="en-US" sz="1800" dirty="0" err="1">
                <a:latin typeface="Skia"/>
                <a:cs typeface="Skia"/>
              </a:rPr>
              <a:t>CHL</a:t>
            </a:r>
            <a:r>
              <a:rPr lang="en-US" sz="1800" dirty="0">
                <a:latin typeface="Skia"/>
                <a:cs typeface="Skia"/>
              </a:rPr>
              <a:t>) 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 Morel and </a:t>
            </a:r>
            <a:r>
              <a:rPr lang="en-US" sz="1800" dirty="0" err="1">
                <a:latin typeface="Skia"/>
                <a:cs typeface="Skia"/>
              </a:rPr>
              <a:t>Maritorena</a:t>
            </a:r>
            <a:r>
              <a:rPr lang="en-US" sz="1800" dirty="0">
                <a:latin typeface="Skia"/>
                <a:cs typeface="Skia"/>
              </a:rPr>
              <a:t> (2001)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 empirical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 dominated by </a:t>
            </a:r>
            <a:r>
              <a:rPr lang="en-US" sz="1800" dirty="0" err="1">
                <a:latin typeface="Skia"/>
                <a:cs typeface="Skia"/>
              </a:rPr>
              <a:t>oligotrophic</a:t>
            </a:r>
            <a:r>
              <a:rPr lang="en-US" sz="1800" dirty="0">
                <a:latin typeface="Skia"/>
                <a:cs typeface="Skia"/>
              </a:rPr>
              <a:t> observations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 power law</a:t>
            </a:r>
          </a:p>
          <a:p>
            <a:endParaRPr lang="en-US" sz="1800" dirty="0">
              <a:latin typeface="Skia"/>
              <a:cs typeface="Skia"/>
            </a:endParaRPr>
          </a:p>
          <a:p>
            <a:r>
              <a:rPr lang="en-US" sz="1800" dirty="0">
                <a:latin typeface="Skia"/>
                <a:cs typeface="Skia"/>
              </a:rPr>
              <a:t>VSF </a:t>
            </a:r>
            <a:r>
              <a:rPr lang="en-US" sz="1800" dirty="0" smtClean="0">
                <a:latin typeface="Skia"/>
                <a:cs typeface="Skia"/>
              </a:rPr>
              <a:t>(</a:t>
            </a:r>
            <a:r>
              <a:rPr lang="en-US" sz="1800" dirty="0" err="1" smtClean="0">
                <a:latin typeface="Symbol" charset="2"/>
                <a:cs typeface="Symbol" charset="2"/>
              </a:rPr>
              <a:t>l</a:t>
            </a:r>
            <a:r>
              <a:rPr lang="en-US" sz="1800" dirty="0" err="1" smtClean="0">
                <a:latin typeface="Skia"/>
                <a:cs typeface="Skia"/>
              </a:rPr>
              <a:t>,</a:t>
            </a:r>
            <a:r>
              <a:rPr lang="en-US" sz="1800" dirty="0" err="1">
                <a:latin typeface="Skia"/>
                <a:cs typeface="Skia"/>
              </a:rPr>
              <a:t>CHL</a:t>
            </a:r>
            <a:r>
              <a:rPr lang="en-US" sz="1800" dirty="0">
                <a:latin typeface="Skia"/>
                <a:cs typeface="Skia"/>
              </a:rPr>
              <a:t>)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 Morel et al. (2002)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 semi-empirical (field data + Monte-Carlo)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 uses b</a:t>
            </a:r>
            <a:r>
              <a:rPr lang="en-US" sz="1800" baseline="-25000" dirty="0">
                <a:latin typeface="Skia"/>
                <a:cs typeface="Skia"/>
              </a:rPr>
              <a:t>b</a:t>
            </a:r>
            <a:r>
              <a:rPr lang="en-US" sz="1800" dirty="0">
                <a:latin typeface="Skia"/>
                <a:cs typeface="Skia"/>
              </a:rPr>
              <a:t> model described above</a:t>
            </a:r>
          </a:p>
          <a:p>
            <a:endParaRPr lang="en-US" sz="1800" dirty="0">
              <a:latin typeface="Skia"/>
              <a:cs typeface="Skia"/>
            </a:endParaRPr>
          </a:p>
          <a:p>
            <a:endParaRPr lang="en-US" sz="1800" dirty="0">
              <a:latin typeface="Skia"/>
              <a:cs typeface="Skia"/>
            </a:endParaRPr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4953000" y="1752600"/>
            <a:ext cx="381000" cy="3733800"/>
          </a:xfrm>
          <a:prstGeom prst="rightBracket">
            <a:avLst>
              <a:gd name="adj" fmla="val 8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638860" y="2388275"/>
            <a:ext cx="3399526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Skia"/>
                <a:cs typeface="Skia"/>
              </a:rPr>
              <a:t>the point being that</a:t>
            </a:r>
          </a:p>
          <a:p>
            <a:endParaRPr lang="en-US" sz="1800" dirty="0" smtClean="0">
              <a:latin typeface="Skia"/>
              <a:cs typeface="Skia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Skia"/>
                <a:cs typeface="Skia"/>
              </a:rPr>
              <a:t>this </a:t>
            </a:r>
            <a:r>
              <a:rPr lang="en-US" sz="1800" dirty="0" smtClean="0">
                <a:solidFill>
                  <a:srgbClr val="FF0000"/>
                </a:solidFill>
                <a:latin typeface="Skia"/>
                <a:cs typeface="Skia"/>
              </a:rPr>
              <a:t>is a Case 1 (</a:t>
            </a:r>
            <a:r>
              <a:rPr lang="en-US" sz="1800" dirty="0" err="1" smtClean="0">
                <a:solidFill>
                  <a:srgbClr val="FF0000"/>
                </a:solidFill>
                <a:latin typeface="Skia"/>
                <a:cs typeface="Skia"/>
              </a:rPr>
              <a:t>Chl</a:t>
            </a:r>
            <a:r>
              <a:rPr lang="en-US" sz="1800" dirty="0" smtClean="0">
                <a:solidFill>
                  <a:srgbClr val="FF0000"/>
                </a:solidFill>
                <a:latin typeface="Skia"/>
                <a:cs typeface="Skia"/>
              </a:rPr>
              <a:t> only) model</a:t>
            </a:r>
            <a:endParaRPr lang="en-US" sz="1800" dirty="0" smtClean="0">
              <a:solidFill>
                <a:srgbClr val="FF0000"/>
              </a:solidFill>
              <a:latin typeface="Skia"/>
              <a:cs typeface="Skia"/>
            </a:endParaRPr>
          </a:p>
          <a:p>
            <a:endParaRPr lang="en-US" sz="1800" dirty="0" smtClean="0">
              <a:latin typeface="Skia"/>
              <a:cs typeface="Skia"/>
            </a:endParaRPr>
          </a:p>
          <a:p>
            <a:endParaRPr lang="en-US" sz="1800" dirty="0" smtClean="0">
              <a:latin typeface="Skia"/>
              <a:cs typeface="Skia"/>
            </a:endParaRPr>
          </a:p>
          <a:p>
            <a:r>
              <a:rPr lang="en-US" sz="1800" dirty="0" smtClean="0">
                <a:latin typeface="Skia"/>
                <a:cs typeface="Skia"/>
              </a:rPr>
              <a:t>acknowledged </a:t>
            </a:r>
            <a:r>
              <a:rPr lang="en-US" sz="1800" dirty="0">
                <a:latin typeface="Skia"/>
                <a:cs typeface="Skia"/>
              </a:rPr>
              <a:t>by the authors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53340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modeling 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IOPs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 from 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Chl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257800"/>
            <a:ext cx="1600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kia"/>
                <a:cs typeface="Skia"/>
              </a:rPr>
              <a:t>field data!</a:t>
            </a:r>
            <a:endParaRPr lang="en-US" dirty="0">
              <a:latin typeface="Skia"/>
              <a:cs typeface="Skia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>
            <a:off x="5486400" y="4800599"/>
            <a:ext cx="1143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Z:\disk01\docs\presentations\brdf\all.aqua.plot_ch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120775"/>
            <a:ext cx="2819400" cy="2689225"/>
          </a:xfrm>
          <a:prstGeom prst="rect">
            <a:avLst/>
          </a:prstGeom>
          <a:noFill/>
        </p:spPr>
      </p:pic>
      <p:pic>
        <p:nvPicPr>
          <p:cNvPr id="12293" name="Picture 5" descr="Z:\disk01\docs\presentations\brdf\varch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295400"/>
            <a:ext cx="5298440" cy="4169410"/>
          </a:xfrm>
          <a:prstGeom prst="rect">
            <a:avLst/>
          </a:prstGeom>
          <a:noFill/>
        </p:spPr>
      </p:pic>
      <p:pic>
        <p:nvPicPr>
          <p:cNvPr id="12294" name="Picture 6" descr="Z:\disk01\docs\presentations\brdf\oc4_pl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6200"/>
            <a:ext cx="2971800" cy="2395538"/>
          </a:xfrm>
          <a:prstGeom prst="rect">
            <a:avLst/>
          </a:prstGeom>
          <a:noFill/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648075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58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886200" y="5426075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Skia"/>
                <a:cs typeface="Skia"/>
              </a:rPr>
              <a:t>Assume</a:t>
            </a:r>
            <a:r>
              <a:rPr lang="en-US" sz="1800" dirty="0" smtClean="0">
                <a:latin typeface="Skia"/>
                <a:cs typeface="Skia"/>
              </a:rPr>
              <a:t> BRDF normalization model </a:t>
            </a:r>
            <a:r>
              <a:rPr lang="en-US" sz="1800" dirty="0">
                <a:latin typeface="Skia"/>
                <a:cs typeface="Skia"/>
              </a:rPr>
              <a:t>is correct.  How much error </a:t>
            </a:r>
            <a:r>
              <a:rPr lang="en-US" sz="1800" dirty="0" smtClean="0">
                <a:latin typeface="Skia"/>
                <a:cs typeface="Skia"/>
              </a:rPr>
              <a:t>introduced by </a:t>
            </a:r>
            <a:r>
              <a:rPr lang="en-US" sz="1800" dirty="0">
                <a:latin typeface="Skia"/>
                <a:cs typeface="Skia"/>
              </a:rPr>
              <a:t>using an erroneous input</a:t>
            </a:r>
            <a:r>
              <a:rPr lang="en-US" sz="1800" dirty="0" smtClean="0">
                <a:latin typeface="Skia"/>
                <a:cs typeface="Skia"/>
              </a:rPr>
              <a:t> </a:t>
            </a:r>
            <a:r>
              <a:rPr lang="en-US" sz="1800" dirty="0" err="1" smtClean="0">
                <a:latin typeface="Skia"/>
                <a:cs typeface="Skia"/>
              </a:rPr>
              <a:t>Chl</a:t>
            </a:r>
            <a:r>
              <a:rPr lang="en-US" sz="1800" dirty="0" smtClean="0">
                <a:latin typeface="Skia"/>
                <a:cs typeface="Skia"/>
              </a:rPr>
              <a:t> value</a:t>
            </a:r>
            <a:r>
              <a:rPr lang="en-US" sz="1800" dirty="0">
                <a:latin typeface="Skia"/>
                <a:cs typeface="Skia"/>
              </a:rPr>
              <a:t>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using estimates of 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Chl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 to adjust satellite 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Rrs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Z:\disk01\docs\presentations\brdf\A2005001174000_pd_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3937000" cy="4424363"/>
          </a:xfrm>
          <a:prstGeom prst="rect">
            <a:avLst/>
          </a:prstGeom>
          <a:noFill/>
        </p:spPr>
      </p:pic>
      <p:pic>
        <p:nvPicPr>
          <p:cNvPr id="10245" name="Picture 5" descr="Z:\disk01\docs\presentations\brdf\pd_hi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81200"/>
            <a:ext cx="3771900" cy="30480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variations in Level-2 satellite data, part 1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850743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kia"/>
                <a:cs typeface="Skia"/>
              </a:rPr>
              <a:t>% difference</a:t>
            </a:r>
            <a:endParaRPr lang="en-US" sz="18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Z:\disk01\docs\presentations\brdf\A2005001174000_segm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214813" cy="3838575"/>
          </a:xfrm>
          <a:prstGeom prst="rect">
            <a:avLst/>
          </a:prstGeom>
          <a:noFill/>
        </p:spPr>
      </p:pic>
      <p:pic>
        <p:nvPicPr>
          <p:cNvPr id="11269" name="Picture 5" descr="Z:\disk01\docs\presentations\brdf\segm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4533900" cy="451866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variations in Level-2 satellite data, part 2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407416" y="3231384"/>
            <a:ext cx="4241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kia"/>
                <a:cs typeface="Skia"/>
              </a:rPr>
              <a:t>norm / </a:t>
            </a:r>
            <a:r>
              <a:rPr lang="en-US" sz="1800" dirty="0" err="1" smtClean="0">
                <a:latin typeface="Skia"/>
                <a:cs typeface="Skia"/>
              </a:rPr>
              <a:t>unnorm</a:t>
            </a:r>
            <a:r>
              <a:rPr lang="en-US" sz="1800" dirty="0" smtClean="0">
                <a:latin typeface="Skia"/>
                <a:cs typeface="Skia"/>
              </a:rPr>
              <a:t>                     CHL</a:t>
            </a:r>
            <a:endParaRPr lang="en-US" sz="1800" dirty="0">
              <a:latin typeface="Skia"/>
              <a:cs typeface="Sk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5715000"/>
            <a:ext cx="1097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kia"/>
                <a:cs typeface="Skia"/>
              </a:rPr>
              <a:t>sample</a:t>
            </a:r>
            <a:endParaRPr lang="en-US" sz="18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381000" y="1219200"/>
            <a:ext cx="857157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Skia"/>
                <a:cs typeface="Skia"/>
              </a:rPr>
              <a:t>… </a:t>
            </a:r>
            <a:r>
              <a:rPr lang="en-US" sz="2000" dirty="0">
                <a:solidFill>
                  <a:srgbClr val="FF0000"/>
                </a:solidFill>
                <a:latin typeface="Skia"/>
                <a:cs typeface="Skia"/>
              </a:rPr>
              <a:t>has going FOR it:</a:t>
            </a:r>
          </a:p>
          <a:p>
            <a:endParaRPr lang="en-US" sz="2000" dirty="0">
              <a:latin typeface="Skia"/>
              <a:cs typeface="Skia"/>
            </a:endParaRPr>
          </a:p>
          <a:p>
            <a:pPr>
              <a:buFontTx/>
              <a:buChar char="•"/>
            </a:pPr>
            <a:r>
              <a:rPr lang="en-US" sz="2000" dirty="0">
                <a:latin typeface="Skia"/>
                <a:cs typeface="Skia"/>
              </a:rPr>
              <a:t> a theoretical need for the additional normalization</a:t>
            </a:r>
          </a:p>
          <a:p>
            <a:pPr>
              <a:buFontTx/>
              <a:buChar char="•"/>
            </a:pPr>
            <a:r>
              <a:rPr lang="en-US" sz="2000" dirty="0">
                <a:latin typeface="Skia"/>
                <a:cs typeface="Skia"/>
              </a:rPr>
              <a:t> convergence of </a:t>
            </a:r>
            <a:r>
              <a:rPr lang="en-US" sz="2000" dirty="0" err="1">
                <a:latin typeface="Skia"/>
                <a:cs typeface="Skia"/>
              </a:rPr>
              <a:t>SeaWiFS</a:t>
            </a:r>
            <a:r>
              <a:rPr lang="en-US" sz="2000" dirty="0">
                <a:latin typeface="Skia"/>
                <a:cs typeface="Skia"/>
              </a:rPr>
              <a:t> and MODIS-Aqua level-3 time series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Skia"/>
                <a:cs typeface="Skia"/>
              </a:rPr>
              <a:t> few visual </a:t>
            </a:r>
            <a:r>
              <a:rPr lang="en-US" sz="2000" dirty="0">
                <a:latin typeface="Skia"/>
                <a:cs typeface="Skia"/>
              </a:rPr>
              <a:t>inconsistencies in level-2 files</a:t>
            </a:r>
            <a:endParaRPr lang="en-US" sz="2000" dirty="0" smtClean="0">
              <a:latin typeface="Skia"/>
              <a:cs typeface="Skia"/>
            </a:endParaRPr>
          </a:p>
          <a:p>
            <a:endParaRPr lang="en-US" sz="2000" dirty="0" smtClean="0">
              <a:latin typeface="Skia"/>
              <a:cs typeface="Skia"/>
            </a:endParaRPr>
          </a:p>
          <a:p>
            <a:endParaRPr lang="en-US" sz="2000" dirty="0">
              <a:latin typeface="Skia"/>
              <a:cs typeface="Skia"/>
            </a:endParaRPr>
          </a:p>
          <a:p>
            <a:r>
              <a:rPr lang="en-US" sz="2000" dirty="0">
                <a:latin typeface="Skia"/>
                <a:cs typeface="Skia"/>
              </a:rPr>
              <a:t>… </a:t>
            </a:r>
            <a:r>
              <a:rPr lang="en-US" sz="2000" dirty="0">
                <a:solidFill>
                  <a:srgbClr val="FF0000"/>
                </a:solidFill>
                <a:latin typeface="Skia"/>
                <a:cs typeface="Skia"/>
              </a:rPr>
              <a:t>has going AGAINST it:</a:t>
            </a:r>
          </a:p>
          <a:p>
            <a:endParaRPr lang="en-US" sz="2000" dirty="0">
              <a:latin typeface="Skia"/>
              <a:cs typeface="Skia"/>
            </a:endParaRPr>
          </a:p>
          <a:p>
            <a:pPr>
              <a:buFontTx/>
              <a:buChar char="•"/>
            </a:pPr>
            <a:r>
              <a:rPr lang="en-US" sz="2000" dirty="0" smtClean="0">
                <a:latin typeface="Skia"/>
                <a:cs typeface="Skia"/>
              </a:rPr>
              <a:t> (currently) limited </a:t>
            </a:r>
            <a:r>
              <a:rPr lang="en-US" sz="2000" dirty="0">
                <a:latin typeface="Skia"/>
                <a:cs typeface="Skia"/>
              </a:rPr>
              <a:t>Case 1 water model design,</a:t>
            </a:r>
            <a:r>
              <a:rPr lang="en-US" sz="2000" dirty="0" smtClean="0">
                <a:latin typeface="Skia"/>
                <a:cs typeface="Skia"/>
              </a:rPr>
              <a:t> acknowledged </a:t>
            </a:r>
            <a:r>
              <a:rPr lang="en-US" sz="2000" dirty="0">
                <a:latin typeface="Skia"/>
                <a:cs typeface="Skia"/>
              </a:rPr>
              <a:t>by authors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Skia"/>
                <a:cs typeface="Skia"/>
              </a:rPr>
              <a:t> operates via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r>
              <a:rPr lang="en-US" sz="2000" baseline="-25000" dirty="0" smtClean="0">
                <a:latin typeface="Skia"/>
                <a:cs typeface="Skia"/>
              </a:rPr>
              <a:t> </a:t>
            </a:r>
            <a:r>
              <a:rPr lang="en-US" sz="2000" dirty="0" err="1">
                <a:latin typeface="Skia"/>
                <a:cs typeface="Skia"/>
                <a:sym typeface="Symbol" charset="2"/>
              </a:rPr>
              <a:t></a:t>
            </a:r>
            <a:r>
              <a:rPr lang="en-US" sz="2000" dirty="0" smtClean="0">
                <a:latin typeface="Skia"/>
                <a:cs typeface="Skia"/>
              </a:rPr>
              <a:t> derived product (</a:t>
            </a:r>
            <a:r>
              <a:rPr lang="en-US" sz="2000" dirty="0" err="1" smtClean="0">
                <a:latin typeface="Skia"/>
                <a:cs typeface="Skia"/>
              </a:rPr>
              <a:t>Chl,IOP</a:t>
            </a:r>
            <a:r>
              <a:rPr lang="en-US" sz="2000" dirty="0" smtClean="0">
                <a:latin typeface="Skia"/>
                <a:cs typeface="Skia"/>
              </a:rPr>
              <a:t>) </a:t>
            </a:r>
            <a:r>
              <a:rPr lang="en-US" sz="2000" dirty="0" err="1" smtClean="0">
                <a:latin typeface="Skia"/>
                <a:cs typeface="Skia"/>
                <a:sym typeface="Symbol" charset="2"/>
              </a:rPr>
              <a:t></a:t>
            </a:r>
            <a:r>
              <a:rPr lang="en-US" sz="2000" dirty="0" smtClean="0">
                <a:latin typeface="Skia"/>
                <a:cs typeface="Skia"/>
              </a:rPr>
              <a:t> </a:t>
            </a:r>
            <a:r>
              <a:rPr lang="en-US" sz="2000" dirty="0" err="1" smtClean="0">
                <a:latin typeface="Skia"/>
                <a:cs typeface="Skia"/>
              </a:rPr>
              <a:t>R</a:t>
            </a:r>
            <a:r>
              <a:rPr lang="en-US" sz="2000" baseline="-25000" dirty="0" err="1" smtClean="0">
                <a:latin typeface="Skia"/>
                <a:cs typeface="Skia"/>
              </a:rPr>
              <a:t>rs</a:t>
            </a:r>
            <a:endParaRPr lang="en-US" sz="2000" baseline="-25000" dirty="0" smtClean="0">
              <a:latin typeface="Skia"/>
              <a:cs typeface="Skia"/>
            </a:endParaRPr>
          </a:p>
          <a:p>
            <a:pPr>
              <a:buFontTx/>
              <a:buChar char="•"/>
            </a:pPr>
            <a:r>
              <a:rPr lang="en-US" sz="2000" dirty="0" smtClean="0">
                <a:latin typeface="Skia"/>
                <a:cs typeface="Skia"/>
              </a:rPr>
              <a:t> few level</a:t>
            </a:r>
            <a:r>
              <a:rPr lang="en-US" sz="2000" dirty="0">
                <a:latin typeface="Skia"/>
                <a:cs typeface="Skia"/>
              </a:rPr>
              <a:t>-2 analyses 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Skia"/>
                <a:cs typeface="Skia"/>
              </a:rPr>
              <a:t> difficult for community </a:t>
            </a:r>
            <a:r>
              <a:rPr lang="en-US" sz="2000" dirty="0">
                <a:latin typeface="Skia"/>
                <a:cs typeface="Skia"/>
              </a:rPr>
              <a:t>to verify </a:t>
            </a:r>
            <a:r>
              <a:rPr lang="en-US" sz="2000" dirty="0" smtClean="0">
                <a:latin typeface="Skia"/>
                <a:cs typeface="Skia"/>
              </a:rPr>
              <a:t>models </a:t>
            </a:r>
            <a:r>
              <a:rPr lang="en-US" sz="2000" dirty="0">
                <a:latin typeface="Skia"/>
                <a:cs typeface="Skia"/>
              </a:rPr>
              <a:t>in the </a:t>
            </a:r>
            <a:r>
              <a:rPr lang="en-US" sz="2000" dirty="0" smtClean="0">
                <a:latin typeface="Skia"/>
                <a:cs typeface="Skia"/>
              </a:rPr>
              <a:t>field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Skia"/>
                <a:cs typeface="Skia"/>
              </a:rPr>
              <a:t> paucity </a:t>
            </a:r>
            <a:r>
              <a:rPr lang="en-US" sz="2000" dirty="0" smtClean="0">
                <a:latin typeface="Skia"/>
                <a:cs typeface="Skia"/>
              </a:rPr>
              <a:t>of peer-reviewed</a:t>
            </a:r>
            <a:r>
              <a:rPr lang="en-US" sz="2000" dirty="0" smtClean="0">
                <a:latin typeface="Skia"/>
                <a:cs typeface="Skia"/>
              </a:rPr>
              <a:t> options (</a:t>
            </a:r>
            <a:r>
              <a:rPr lang="en-US" sz="2000" dirty="0" smtClean="0">
                <a:latin typeface="Skia"/>
                <a:cs typeface="Skia"/>
              </a:rPr>
              <a:t>until recently)</a:t>
            </a:r>
          </a:p>
          <a:p>
            <a:endParaRPr lang="en-US" sz="2000" dirty="0" smtClean="0">
              <a:latin typeface="Skia"/>
              <a:cs typeface="Skia"/>
            </a:endParaRPr>
          </a:p>
          <a:p>
            <a:endParaRPr lang="en-US" sz="2000" dirty="0">
              <a:latin typeface="Skia"/>
              <a:cs typeface="Sk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what normalizing 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Rrs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 using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 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Chl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 …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111_11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163513"/>
            <a:ext cx="8574087" cy="6430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SNR transect for MODIS-Aqua NIR &amp; SWIR bands</a:t>
            </a:r>
          </a:p>
        </p:txBody>
      </p:sp>
      <p:pic>
        <p:nvPicPr>
          <p:cNvPr id="101380" name="Picture 4" descr="werdell_cbp_swir_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14400"/>
            <a:ext cx="4927600" cy="5265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MODIS-Aqua Level-2 Chl “match-ups” for NIR &amp; SWIR processing</a:t>
            </a:r>
          </a:p>
        </p:txBody>
      </p:sp>
      <p:pic>
        <p:nvPicPr>
          <p:cNvPr id="103427" name="Picture 3" descr="werdell_cbp_swir_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2175" y="739775"/>
            <a:ext cx="2359025" cy="558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MODIS-Aqua </a:t>
            </a:r>
            <a:r>
              <a:rPr lang="en-US" sz="2100">
                <a:solidFill>
                  <a:srgbClr val="008000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008000"/>
                </a:solidFill>
                <a:latin typeface="Skia" charset="0"/>
              </a:rPr>
              <a:t>a</a:t>
            </a:r>
            <a:r>
              <a:rPr lang="en-US" sz="2100">
                <a:solidFill>
                  <a:srgbClr val="008000"/>
                </a:solidFill>
                <a:latin typeface="Skia" charset="0"/>
              </a:rPr>
              <a:t>(443)</a:t>
            </a:r>
          </a:p>
        </p:txBody>
      </p:sp>
      <p:pic>
        <p:nvPicPr>
          <p:cNvPr id="105475" name="Picture 3" descr="werdell_cbp_swir_fig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19200"/>
            <a:ext cx="6453188" cy="444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>
                <a:solidFill>
                  <a:srgbClr val="008000"/>
                </a:solidFill>
                <a:latin typeface="Skia" charset="0"/>
              </a:rPr>
              <a:t>challenges for remote sensing of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 coasts &amp; estuaries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8600" y="914400"/>
            <a:ext cx="556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Skia" charset="0"/>
              </a:rPr>
              <a:t>temporal &amp; spatial variability</a:t>
            </a:r>
            <a:endParaRPr lang="en-US" sz="1800" dirty="0">
              <a:latin typeface="Skia" charset="0"/>
            </a:endParaRP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satellite sensor resolution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satellite repeat frequency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validity of ancillary data (SST, wind)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resolution requirements &amp; binning options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800" dirty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800" dirty="0" err="1">
                <a:solidFill>
                  <a:srgbClr val="FF0000"/>
                </a:solidFill>
                <a:latin typeface="Skia" charset="0"/>
              </a:rPr>
              <a:t>straylight</a:t>
            </a:r>
            <a:r>
              <a:rPr lang="en-US" sz="1800" dirty="0">
                <a:solidFill>
                  <a:srgbClr val="FF0000"/>
                </a:solidFill>
                <a:latin typeface="Skia" charset="0"/>
              </a:rPr>
              <a:t> contamination (adjacency effects)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800" dirty="0">
              <a:solidFill>
                <a:srgbClr val="FF0000"/>
              </a:solidFill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Skia" charset="0"/>
              </a:rPr>
              <a:t>non-maritime aerosols (dust, pollution)</a:t>
            </a:r>
            <a:endParaRPr lang="en-US" sz="1800" dirty="0">
              <a:latin typeface="Skia" charset="0"/>
            </a:endParaRP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region-specific models required?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absorbing aerosols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sz="800" dirty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Skia" charset="0"/>
              </a:rPr>
              <a:t>suspended sediments &amp; CDOM</a:t>
            </a:r>
            <a:endParaRPr lang="en-US" sz="1800" dirty="0">
              <a:latin typeface="Skia" charset="0"/>
            </a:endParaRP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complicates estimation of </a:t>
            </a:r>
            <a:r>
              <a:rPr lang="en-US" sz="1800" dirty="0" err="1">
                <a:latin typeface="Skia" charset="0"/>
              </a:rPr>
              <a:t>R</a:t>
            </a:r>
            <a:r>
              <a:rPr lang="en-US" sz="1800" baseline="-25000" dirty="0" err="1">
                <a:latin typeface="Skia" charset="0"/>
              </a:rPr>
              <a:t>rs</a:t>
            </a:r>
            <a:r>
              <a:rPr lang="en-US" sz="1800" dirty="0" err="1">
                <a:latin typeface="Skia" charset="0"/>
              </a:rPr>
              <a:t>(NIR</a:t>
            </a:r>
            <a:r>
              <a:rPr lang="en-US" sz="1800" dirty="0">
                <a:latin typeface="Skia" charset="0"/>
              </a:rPr>
              <a:t>)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complicates BRDF (</a:t>
            </a:r>
            <a:r>
              <a:rPr lang="en-US" sz="1800" dirty="0" err="1">
                <a:latin typeface="Skia" charset="0"/>
              </a:rPr>
              <a:t>f</a:t>
            </a:r>
            <a:r>
              <a:rPr lang="en-US" sz="1800" dirty="0">
                <a:latin typeface="Skia" charset="0"/>
              </a:rPr>
              <a:t>/Q) corrections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1800" dirty="0">
                <a:latin typeface="Skia" charset="0"/>
              </a:rPr>
              <a:t>saturation of observed radiances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sz="800" dirty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Skia" charset="0"/>
              </a:rPr>
              <a:t>anthropogenic emissions (NO</a:t>
            </a:r>
            <a:r>
              <a:rPr lang="en-US" sz="1800" baseline="-25000" dirty="0">
                <a:solidFill>
                  <a:srgbClr val="FF0000"/>
                </a:solidFill>
                <a:latin typeface="Skia" charset="0"/>
              </a:rPr>
              <a:t>2 </a:t>
            </a:r>
            <a:r>
              <a:rPr lang="en-US" sz="1800" dirty="0">
                <a:solidFill>
                  <a:srgbClr val="FF0000"/>
                </a:solidFill>
                <a:latin typeface="Skia" charset="0"/>
              </a:rPr>
              <a:t>absorption)</a:t>
            </a:r>
            <a:endParaRPr lang="en-US" sz="1800" dirty="0">
              <a:latin typeface="Skia" charset="0"/>
            </a:endParaRPr>
          </a:p>
        </p:txBody>
      </p:sp>
      <p:pic>
        <p:nvPicPr>
          <p:cNvPr id="5130" name="Picture 10" descr="cbp_wqm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95400"/>
            <a:ext cx="3390900" cy="416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638800" y="48768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Skia" charset="0"/>
              </a:rPr>
              <a:t>Chesapeake Bay Program </a:t>
            </a:r>
          </a:p>
        </p:txBody>
      </p: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7696200" y="4114800"/>
            <a:ext cx="1209675" cy="503238"/>
            <a:chOff x="4848" y="2592"/>
            <a:chExt cx="762" cy="317"/>
          </a:xfrm>
        </p:grpSpPr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4992" y="2592"/>
              <a:ext cx="618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200"/>
                <a:t>AERONET</a:t>
              </a:r>
            </a:p>
            <a:p>
              <a:pPr>
                <a:spcBef>
                  <a:spcPct val="20000"/>
                </a:spcBef>
              </a:pPr>
              <a:r>
                <a:rPr lang="en-US" sz="1200"/>
                <a:t>COVE</a:t>
              </a:r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848" y="27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09715" y="4500937"/>
            <a:ext cx="4114800" cy="1023937"/>
          </a:xfrm>
          <a:prstGeom prst="ellips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distribution of the turbidity index using in NIR-SWIR switching</a:t>
            </a:r>
          </a:p>
        </p:txBody>
      </p:sp>
      <p:pic>
        <p:nvPicPr>
          <p:cNvPr id="107523" name="Picture 3" descr="werdell_cbp_swir_fi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447800"/>
            <a:ext cx="7715250" cy="406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42612" y="374650"/>
            <a:ext cx="5909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Tahoma" charset="0"/>
              </a:rPr>
              <a:t>MARINE CONSITUENT ( f/Q ) BRDF CORRECTION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188710" cy="674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A brief history of the Morel model: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1991:	study of how </a:t>
            </a:r>
            <a:r>
              <a:rPr lang="en-US" sz="1800" dirty="0" err="1">
                <a:sym typeface="Symbol" charset="2"/>
              </a:rPr>
              <a:t></a:t>
            </a:r>
            <a:r>
              <a:rPr lang="en-US" sz="1800" dirty="0">
                <a:sym typeface="Symbol" charset="2"/>
              </a:rPr>
              <a:t> modifies subsurface reflectance, as a function </a:t>
            </a:r>
          </a:p>
          <a:p>
            <a:r>
              <a:rPr lang="en-US" sz="1800" dirty="0">
                <a:sym typeface="Symbol" charset="2"/>
              </a:rPr>
              <a:t>	of solar zenith angle </a:t>
            </a:r>
            <a:r>
              <a:rPr lang="en-US" sz="1800" i="1" dirty="0">
                <a:sym typeface="Symbol" charset="2"/>
              </a:rPr>
              <a:t>(Morel and </a:t>
            </a:r>
            <a:r>
              <a:rPr lang="en-US" sz="1800" i="1" dirty="0" err="1">
                <a:sym typeface="Symbol" charset="2"/>
              </a:rPr>
              <a:t>Gentili</a:t>
            </a:r>
            <a:r>
              <a:rPr lang="en-US" sz="1800" i="1" dirty="0">
                <a:sym typeface="Symbol" charset="2"/>
              </a:rPr>
              <a:t> 1991)</a:t>
            </a:r>
            <a:r>
              <a:rPr lang="en-US" sz="1800" dirty="0"/>
              <a:t>	</a:t>
            </a:r>
          </a:p>
          <a:p>
            <a:endParaRPr lang="en-US" sz="1800" dirty="0"/>
          </a:p>
          <a:p>
            <a:r>
              <a:rPr lang="en-US" sz="1800" dirty="0"/>
              <a:t>1993:	study of </a:t>
            </a:r>
            <a:r>
              <a:rPr lang="en-US" sz="1800" dirty="0" err="1"/>
              <a:t>f</a:t>
            </a:r>
            <a:r>
              <a:rPr lang="en-US" sz="1800" dirty="0"/>
              <a:t>, Q, and </a:t>
            </a:r>
            <a:r>
              <a:rPr lang="en-US" sz="1800" dirty="0" err="1"/>
              <a:t>f</a:t>
            </a:r>
            <a:r>
              <a:rPr lang="en-US" sz="1800" dirty="0"/>
              <a:t>/Q as a function of </a:t>
            </a:r>
            <a:r>
              <a:rPr lang="en-US" sz="1800" dirty="0" err="1">
                <a:sym typeface="Symbol" charset="2"/>
              </a:rPr>
              <a:t></a:t>
            </a:r>
            <a:r>
              <a:rPr lang="en-US" sz="1800" dirty="0">
                <a:sym typeface="Symbol" charset="2"/>
              </a:rPr>
              <a:t>, with an emphasis on </a:t>
            </a:r>
          </a:p>
          <a:p>
            <a:r>
              <a:rPr lang="en-US" sz="1800" dirty="0">
                <a:sym typeface="Symbol" charset="2"/>
              </a:rPr>
              <a:t>	remote-sensing geometrical conditions </a:t>
            </a:r>
            <a:r>
              <a:rPr lang="en-US" sz="1800" i="1" dirty="0">
                <a:sym typeface="Symbol" charset="2"/>
              </a:rPr>
              <a:t>(Morel and </a:t>
            </a:r>
            <a:r>
              <a:rPr lang="en-US" sz="1800" i="1" dirty="0" err="1">
                <a:sym typeface="Symbol" charset="2"/>
              </a:rPr>
              <a:t>Gentili</a:t>
            </a:r>
            <a:r>
              <a:rPr lang="en-US" sz="1800" i="1" dirty="0">
                <a:sym typeface="Symbol" charset="2"/>
              </a:rPr>
              <a:t> 1993)</a:t>
            </a:r>
          </a:p>
          <a:p>
            <a:endParaRPr lang="en-US" sz="1800" dirty="0">
              <a:sym typeface="Symbol" charset="2"/>
            </a:endParaRPr>
          </a:p>
          <a:p>
            <a:r>
              <a:rPr lang="en-US" sz="1800" dirty="0">
                <a:sym typeface="Symbol" charset="2"/>
              </a:rPr>
              <a:t>1995:	first field verification of Q </a:t>
            </a:r>
            <a:r>
              <a:rPr lang="en-US" sz="1800" i="1" dirty="0">
                <a:sym typeface="Symbol" charset="2"/>
              </a:rPr>
              <a:t>(Morel, Voss, and </a:t>
            </a:r>
            <a:r>
              <a:rPr lang="en-US" sz="1800" i="1" dirty="0" err="1">
                <a:sym typeface="Symbol" charset="2"/>
              </a:rPr>
              <a:t>Gentili</a:t>
            </a:r>
            <a:r>
              <a:rPr lang="en-US" sz="1800" i="1" dirty="0">
                <a:sym typeface="Symbol" charset="2"/>
              </a:rPr>
              <a:t> 1995)</a:t>
            </a:r>
          </a:p>
          <a:p>
            <a:endParaRPr lang="en-US" sz="1800" i="1" dirty="0">
              <a:sym typeface="Symbol" charset="2"/>
            </a:endParaRPr>
          </a:p>
          <a:p>
            <a:r>
              <a:rPr lang="en-US" sz="1800" dirty="0">
                <a:sym typeface="Symbol" charset="2"/>
              </a:rPr>
              <a:t>1996:	study of </a:t>
            </a:r>
            <a:r>
              <a:rPr lang="en-US" sz="1800" dirty="0" err="1">
                <a:sym typeface="Symbol" charset="2"/>
              </a:rPr>
              <a:t>f</a:t>
            </a:r>
            <a:r>
              <a:rPr lang="en-US" sz="1800" dirty="0">
                <a:sym typeface="Symbol" charset="2"/>
              </a:rPr>
              <a:t>, Q, and </a:t>
            </a:r>
            <a:r>
              <a:rPr lang="en-US" sz="1800" dirty="0" err="1">
                <a:sym typeface="Symbol" charset="2"/>
              </a:rPr>
              <a:t>f</a:t>
            </a:r>
            <a:r>
              <a:rPr lang="en-US" sz="1800" dirty="0">
                <a:sym typeface="Symbol" charset="2"/>
              </a:rPr>
              <a:t>/Q as a function of CHL; introduction of </a:t>
            </a:r>
          </a:p>
          <a:p>
            <a:r>
              <a:rPr lang="en-US" sz="1800" dirty="0">
                <a:sym typeface="Symbol" charset="2"/>
              </a:rPr>
              <a:t>	normalization method and lookup tables for remote-sensing; </a:t>
            </a:r>
          </a:p>
          <a:p>
            <a:r>
              <a:rPr lang="en-US" sz="1800" dirty="0">
                <a:sym typeface="Symbol" charset="2"/>
              </a:rPr>
              <a:t>	introduction of </a:t>
            </a:r>
            <a:r>
              <a:rPr lang="en-US" sz="1800" dirty="0" err="1">
                <a:sym typeface="Symbol" charset="2"/>
              </a:rPr>
              <a:t>R</a:t>
            </a:r>
            <a:r>
              <a:rPr lang="en-US" sz="1800" baseline="-25000" dirty="0" err="1">
                <a:sym typeface="Symbol" charset="2"/>
              </a:rPr>
              <a:t>goth</a:t>
            </a:r>
            <a:r>
              <a:rPr lang="en-US" sz="1800" dirty="0">
                <a:sym typeface="Symbol" charset="2"/>
              </a:rPr>
              <a:t> </a:t>
            </a:r>
            <a:r>
              <a:rPr lang="en-US" sz="1800" i="1" dirty="0">
                <a:sym typeface="Symbol" charset="2"/>
              </a:rPr>
              <a:t>(Morel and </a:t>
            </a:r>
            <a:r>
              <a:rPr lang="en-US" sz="1800" i="1" dirty="0" err="1">
                <a:sym typeface="Symbol" charset="2"/>
              </a:rPr>
              <a:t>Gentili</a:t>
            </a:r>
            <a:r>
              <a:rPr lang="en-US" sz="1800" i="1" dirty="0">
                <a:sym typeface="Symbol" charset="2"/>
              </a:rPr>
              <a:t> 1996)</a:t>
            </a:r>
            <a:endParaRPr lang="en-US" sz="1800" dirty="0">
              <a:sym typeface="Symbol" charset="2"/>
            </a:endParaRPr>
          </a:p>
          <a:p>
            <a:endParaRPr lang="en-US" sz="1800" dirty="0">
              <a:sym typeface="Symbol" charset="2"/>
            </a:endParaRPr>
          </a:p>
          <a:p>
            <a:r>
              <a:rPr lang="en-US" sz="1800" dirty="0">
                <a:sym typeface="Symbol" charset="2"/>
              </a:rPr>
              <a:t>2002:	update to 1996 work; new </a:t>
            </a:r>
            <a:r>
              <a:rPr lang="en-US" sz="1800" dirty="0" err="1">
                <a:sym typeface="Symbol" charset="2"/>
              </a:rPr>
              <a:t>VSF’s</a:t>
            </a:r>
            <a:r>
              <a:rPr lang="en-US" sz="1800" dirty="0">
                <a:sym typeface="Symbol" charset="2"/>
              </a:rPr>
              <a:t> and consideration of Raman</a:t>
            </a:r>
          </a:p>
          <a:p>
            <a:r>
              <a:rPr lang="en-US" sz="1800" dirty="0">
                <a:sym typeface="Symbol" charset="2"/>
              </a:rPr>
              <a:t>	scattering; expansion of high CHL from 1 to 10 mg m</a:t>
            </a:r>
            <a:r>
              <a:rPr lang="en-US" sz="1800" baseline="30000" dirty="0">
                <a:sym typeface="Symbol" charset="2"/>
              </a:rPr>
              <a:t>-3</a:t>
            </a:r>
            <a:r>
              <a:rPr lang="en-US" sz="1800" dirty="0">
                <a:sym typeface="Symbol" charset="2"/>
              </a:rPr>
              <a:t> </a:t>
            </a:r>
            <a:r>
              <a:rPr lang="en-US" sz="1800" i="1" dirty="0">
                <a:sym typeface="Symbol" charset="2"/>
              </a:rPr>
              <a:t>(Morel, </a:t>
            </a:r>
          </a:p>
          <a:p>
            <a:r>
              <a:rPr lang="en-US" sz="1800" i="1" dirty="0">
                <a:sym typeface="Symbol" charset="2"/>
              </a:rPr>
              <a:t>	</a:t>
            </a:r>
            <a:r>
              <a:rPr lang="en-US" sz="1800" i="1" dirty="0" err="1">
                <a:sym typeface="Symbol" charset="2"/>
              </a:rPr>
              <a:t>Gentili</a:t>
            </a:r>
            <a:r>
              <a:rPr lang="en-US" sz="1800" i="1" dirty="0">
                <a:sym typeface="Symbol" charset="2"/>
              </a:rPr>
              <a:t>, and Antoine 2002)</a:t>
            </a:r>
            <a:endParaRPr lang="en-US" sz="1800" i="1" dirty="0"/>
          </a:p>
          <a:p>
            <a:endParaRPr lang="en-US" sz="1800" i="1" dirty="0"/>
          </a:p>
          <a:p>
            <a:r>
              <a:rPr lang="en-US" sz="1800" dirty="0"/>
              <a:t>2004:	second field verification of Q </a:t>
            </a:r>
            <a:r>
              <a:rPr lang="en-US" sz="1800" i="1" dirty="0"/>
              <a:t>(Voss and Morel </a:t>
            </a:r>
            <a:r>
              <a:rPr lang="en-US" sz="1800" dirty="0"/>
              <a:t>in press</a:t>
            </a:r>
            <a:r>
              <a:rPr lang="en-US" sz="1800" i="1" dirty="0"/>
              <a:t>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 err="1">
                <a:sym typeface="Symbol" charset="2"/>
              </a:rPr>
              <a:t></a:t>
            </a:r>
            <a:r>
              <a:rPr lang="en-US" sz="1800" dirty="0">
                <a:sym typeface="Symbol" charset="2"/>
              </a:rPr>
              <a:t> = ratio of molecular scattering to the total (molecular + particulate) scattering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1336675" y="3581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16000" y="3124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AIR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16000" y="3702050"/>
            <a:ext cx="904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WATER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2022475" y="2057400"/>
            <a:ext cx="1676400" cy="3048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25800" y="1712913"/>
            <a:ext cx="1157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incident (water)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860675" y="28194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156075" y="2590800"/>
            <a:ext cx="873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transmitted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860675" y="35814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546475" y="50292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reflected</a:t>
            </a:r>
          </a:p>
          <a:p>
            <a:endParaRPr lang="en-US" sz="1200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860675" y="1752600"/>
            <a:ext cx="0" cy="3657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987800" y="3236913"/>
            <a:ext cx="757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n</a:t>
            </a:r>
            <a:r>
              <a:rPr lang="en-US" sz="1200" i="1" baseline="-25000"/>
              <a:t>a</a:t>
            </a:r>
            <a:r>
              <a:rPr lang="en-US" sz="1200" i="1"/>
              <a:t> = 1.00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983038" y="3611563"/>
            <a:ext cx="774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n</a:t>
            </a:r>
            <a:r>
              <a:rPr lang="en-US" sz="1200" i="1" baseline="-25000"/>
              <a:t>w</a:t>
            </a:r>
            <a:r>
              <a:rPr lang="en-US" sz="1200" i="1"/>
              <a:t> = 1.33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955800" y="1066800"/>
            <a:ext cx="193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WATER-INCIDENT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081213" y="374650"/>
            <a:ext cx="523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Tahoma" charset="0"/>
              </a:rPr>
              <a:t>MARINE CONSITUENT ( f/Q ) BRDF CORRECTION</a:t>
            </a:r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1333500" y="5289550"/>
            <a:ext cx="3048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>
                <a:latin typeface="Tahoma" charset="0"/>
              </a:rPr>
              <a:t>light field modified by in-water constituents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5728424" y="4038600"/>
            <a:ext cx="33393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Skia"/>
                <a:cs typeface="Skia"/>
              </a:rPr>
              <a:t>defined by the following </a:t>
            </a:r>
            <a:r>
              <a:rPr lang="en-US" sz="1800" dirty="0" err="1">
                <a:latin typeface="Skia"/>
                <a:cs typeface="Skia"/>
              </a:rPr>
              <a:t>IOPs</a:t>
            </a:r>
            <a:r>
              <a:rPr lang="en-US" sz="1800" dirty="0">
                <a:latin typeface="Skia"/>
                <a:cs typeface="Skia"/>
              </a:rPr>
              <a:t>:</a:t>
            </a:r>
          </a:p>
          <a:p>
            <a:endParaRPr lang="en-US" sz="1800" dirty="0">
              <a:latin typeface="Skia"/>
              <a:cs typeface="Skia"/>
            </a:endParaRP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b</a:t>
            </a:r>
            <a:r>
              <a:rPr lang="en-US" sz="1800" baseline="-25000" dirty="0">
                <a:latin typeface="Skia"/>
                <a:cs typeface="Skia"/>
              </a:rPr>
              <a:t>b </a:t>
            </a:r>
            <a:r>
              <a:rPr lang="en-US" sz="1800" dirty="0">
                <a:latin typeface="Skia"/>
                <a:cs typeface="Skia"/>
              </a:rPr>
              <a:t>(</a:t>
            </a:r>
            <a:r>
              <a:rPr lang="en-US" sz="1800" dirty="0" err="1">
                <a:latin typeface="Symbol" charset="2"/>
                <a:cs typeface="Symbol" charset="2"/>
              </a:rPr>
              <a:t>l</a:t>
            </a:r>
            <a:r>
              <a:rPr lang="en-US" sz="1800" dirty="0" err="1">
                <a:latin typeface="Skia"/>
                <a:cs typeface="Skia"/>
              </a:rPr>
              <a:t>,CHL</a:t>
            </a:r>
            <a:r>
              <a:rPr lang="en-US" sz="1800" dirty="0">
                <a:latin typeface="Skia"/>
                <a:cs typeface="Skia"/>
              </a:rPr>
              <a:t>)</a:t>
            </a: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</a:t>
            </a:r>
            <a:r>
              <a:rPr lang="en-US" sz="1800" dirty="0" err="1">
                <a:latin typeface="Skia"/>
                <a:cs typeface="Skia"/>
              </a:rPr>
              <a:t>K</a:t>
            </a:r>
            <a:r>
              <a:rPr lang="en-US" sz="1800" baseline="-25000" dirty="0" err="1">
                <a:latin typeface="Skia"/>
                <a:cs typeface="Skia"/>
              </a:rPr>
              <a:t>bio</a:t>
            </a:r>
            <a:r>
              <a:rPr lang="en-US" sz="1800" baseline="-25000" dirty="0">
                <a:latin typeface="Skia"/>
                <a:cs typeface="Skia"/>
              </a:rPr>
              <a:t> </a:t>
            </a:r>
            <a:r>
              <a:rPr lang="en-US" sz="1800" dirty="0" smtClean="0">
                <a:latin typeface="Skia"/>
                <a:cs typeface="Skia"/>
              </a:rPr>
              <a:t>(</a:t>
            </a:r>
            <a:r>
              <a:rPr lang="en-US" sz="1800" dirty="0" err="1" smtClean="0">
                <a:latin typeface="Symbol" charset="2"/>
                <a:cs typeface="Symbol" charset="2"/>
              </a:rPr>
              <a:t>l</a:t>
            </a:r>
            <a:r>
              <a:rPr lang="en-US" sz="1800" dirty="0" err="1" smtClean="0">
                <a:latin typeface="Skia"/>
                <a:cs typeface="Skia"/>
              </a:rPr>
              <a:t>,</a:t>
            </a:r>
            <a:r>
              <a:rPr lang="en-US" sz="1800" dirty="0" err="1">
                <a:latin typeface="Skia"/>
                <a:cs typeface="Skia"/>
              </a:rPr>
              <a:t>CHL</a:t>
            </a:r>
            <a:r>
              <a:rPr lang="en-US" sz="1800" dirty="0">
                <a:latin typeface="Skia"/>
                <a:cs typeface="Skia"/>
              </a:rPr>
              <a:t>)  ~ proxy for </a:t>
            </a:r>
            <a:r>
              <a:rPr lang="en-US" sz="1800" dirty="0" err="1">
                <a:latin typeface="Skia"/>
                <a:cs typeface="Skia"/>
              </a:rPr>
              <a:t>a</a:t>
            </a:r>
            <a:r>
              <a:rPr lang="en-US" sz="1800" dirty="0" err="1" smtClean="0">
                <a:latin typeface="Skia"/>
                <a:cs typeface="Skia"/>
              </a:rPr>
              <a:t>(</a:t>
            </a:r>
            <a:r>
              <a:rPr lang="en-US" sz="1800" dirty="0" err="1" smtClean="0">
                <a:latin typeface="Symbol" charset="2"/>
                <a:cs typeface="Symbol" charset="2"/>
              </a:rPr>
              <a:t>l</a:t>
            </a:r>
            <a:r>
              <a:rPr lang="en-US" sz="1800" dirty="0" smtClean="0">
                <a:latin typeface="Skia"/>
                <a:cs typeface="Skia"/>
              </a:rPr>
              <a:t>)</a:t>
            </a:r>
            <a:endParaRPr lang="en-US" sz="1800" dirty="0">
              <a:latin typeface="Skia"/>
              <a:cs typeface="Skia"/>
            </a:endParaRPr>
          </a:p>
          <a:p>
            <a:pPr>
              <a:buFontTx/>
              <a:buChar char="•"/>
            </a:pPr>
            <a:r>
              <a:rPr lang="en-US" sz="1800" dirty="0">
                <a:latin typeface="Skia"/>
                <a:cs typeface="Skia"/>
              </a:rPr>
              <a:t> VSF </a:t>
            </a:r>
            <a:r>
              <a:rPr lang="en-US" sz="1800" dirty="0" smtClean="0">
                <a:latin typeface="Skia"/>
                <a:cs typeface="Skia"/>
              </a:rPr>
              <a:t>(</a:t>
            </a:r>
            <a:r>
              <a:rPr lang="en-US" sz="1800" dirty="0" err="1" smtClean="0">
                <a:latin typeface="Symbol" charset="2"/>
                <a:cs typeface="Symbol" charset="2"/>
              </a:rPr>
              <a:t>l</a:t>
            </a:r>
            <a:r>
              <a:rPr lang="en-US" sz="1800" dirty="0" err="1" smtClean="0">
                <a:latin typeface="Skia"/>
                <a:cs typeface="Skia"/>
              </a:rPr>
              <a:t>,</a:t>
            </a:r>
            <a:r>
              <a:rPr lang="en-US" sz="1800" dirty="0" err="1">
                <a:latin typeface="Skia"/>
                <a:cs typeface="Skia"/>
              </a:rPr>
              <a:t>CHL</a:t>
            </a:r>
            <a:r>
              <a:rPr lang="en-US" sz="1800" dirty="0">
                <a:latin typeface="Skia"/>
                <a:cs typeface="Skia"/>
              </a:rPr>
              <a:t>)</a:t>
            </a:r>
          </a:p>
        </p:txBody>
      </p:sp>
      <p:sp>
        <p:nvSpPr>
          <p:cNvPr id="5158" name="AutoShape 38"/>
          <p:cNvSpPr>
            <a:spLocks noChangeArrowheads="1"/>
          </p:cNvSpPr>
          <p:nvPr/>
        </p:nvSpPr>
        <p:spPr bwMode="auto">
          <a:xfrm rot="-2025862">
            <a:off x="4648200" y="5105400"/>
            <a:ext cx="1066800" cy="457200"/>
          </a:xfrm>
          <a:prstGeom prst="leftArrow">
            <a:avLst>
              <a:gd name="adj1" fmla="val 50000"/>
              <a:gd name="adj2" fmla="val 58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5779795" y="2324874"/>
            <a:ext cx="30957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Skia"/>
                <a:cs typeface="Skia"/>
              </a:rPr>
              <a:t>L</a:t>
            </a:r>
            <a:r>
              <a:rPr lang="en-US" sz="1800" baseline="-25000" dirty="0" err="1">
                <a:latin typeface="Skia"/>
                <a:cs typeface="Skia"/>
              </a:rPr>
              <a:t>wn</a:t>
            </a:r>
            <a:r>
              <a:rPr lang="en-US" sz="1800" dirty="0">
                <a:latin typeface="Skia"/>
                <a:cs typeface="Skia"/>
              </a:rPr>
              <a:t> = F </a:t>
            </a:r>
            <a:r>
              <a:rPr lang="en-US" sz="1800" dirty="0" err="1">
                <a:latin typeface="Skia"/>
                <a:cs typeface="Skia"/>
              </a:rPr>
              <a:t>R</a:t>
            </a:r>
            <a:r>
              <a:rPr lang="en-US" sz="1800" baseline="-25000" dirty="0" err="1">
                <a:latin typeface="Skia"/>
                <a:cs typeface="Skia"/>
              </a:rPr>
              <a:t>goth</a:t>
            </a:r>
            <a:r>
              <a:rPr lang="en-US" sz="1800" dirty="0">
                <a:latin typeface="Skia"/>
                <a:cs typeface="Skia"/>
              </a:rPr>
              <a:t> (</a:t>
            </a:r>
            <a:r>
              <a:rPr lang="en-US" sz="1800" dirty="0" err="1">
                <a:latin typeface="Skia"/>
                <a:cs typeface="Skia"/>
              </a:rPr>
              <a:t>f</a:t>
            </a:r>
            <a:r>
              <a:rPr lang="en-US" sz="1800" dirty="0">
                <a:latin typeface="Skia"/>
                <a:cs typeface="Skia"/>
              </a:rPr>
              <a:t>/Q) (b</a:t>
            </a:r>
            <a:r>
              <a:rPr lang="en-US" sz="1800" baseline="-25000" dirty="0">
                <a:latin typeface="Skia"/>
                <a:cs typeface="Skia"/>
              </a:rPr>
              <a:t>b</a:t>
            </a:r>
            <a:r>
              <a:rPr lang="en-US" sz="1800" dirty="0">
                <a:latin typeface="Skia"/>
                <a:cs typeface="Skia"/>
              </a:rPr>
              <a:t>/a)</a:t>
            </a:r>
          </a:p>
          <a:p>
            <a:endParaRPr lang="en-US" sz="1800" dirty="0">
              <a:latin typeface="Skia"/>
              <a:cs typeface="Skia"/>
            </a:endParaRPr>
          </a:p>
          <a:p>
            <a:pPr>
              <a:buFontTx/>
              <a:buChar char="•"/>
            </a:pPr>
            <a:r>
              <a:rPr lang="en-US" sz="1800" i="1" dirty="0">
                <a:latin typeface="Skia"/>
                <a:cs typeface="Skia"/>
              </a:rPr>
              <a:t> relate radiance to </a:t>
            </a:r>
            <a:r>
              <a:rPr lang="en-US" sz="1800" i="1" dirty="0" err="1">
                <a:latin typeface="Skia"/>
                <a:cs typeface="Skia"/>
              </a:rPr>
              <a:t>IOPs</a:t>
            </a:r>
            <a:endParaRPr lang="en-US" sz="1800" i="1" dirty="0">
              <a:latin typeface="Skia"/>
              <a:cs typeface="Skia"/>
            </a:endParaRPr>
          </a:p>
          <a:p>
            <a:pPr>
              <a:buFontTx/>
              <a:buChar char="•"/>
            </a:pPr>
            <a:r>
              <a:rPr lang="en-US" sz="1800" i="1" dirty="0">
                <a:latin typeface="Skia"/>
                <a:cs typeface="Skia"/>
              </a:rPr>
              <a:t> both </a:t>
            </a:r>
            <a:r>
              <a:rPr lang="en-US" sz="1800" i="1" dirty="0" err="1">
                <a:latin typeface="Skia"/>
                <a:cs typeface="Skia"/>
              </a:rPr>
              <a:t>f</a:t>
            </a:r>
            <a:r>
              <a:rPr lang="en-US" sz="1800" i="1" dirty="0">
                <a:latin typeface="Skia"/>
                <a:cs typeface="Skia"/>
              </a:rPr>
              <a:t> &amp; Q IOP-dependent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5715000" y="2209800"/>
            <a:ext cx="3200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26"/>
          <p:cNvSpPr txBox="1">
            <a:spLocks noChangeArrowheads="1"/>
          </p:cNvSpPr>
          <p:nvPr/>
        </p:nvSpPr>
        <p:spPr bwMode="auto">
          <a:xfrm>
            <a:off x="2925763" y="374650"/>
            <a:ext cx="3598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Tahoma" charset="0"/>
              </a:rPr>
              <a:t>VOLUME SCATTERING FUNCTION</a:t>
            </a:r>
          </a:p>
        </p:txBody>
      </p:sp>
      <p:sp>
        <p:nvSpPr>
          <p:cNvPr id="9224" name="Line 1032"/>
          <p:cNvSpPr>
            <a:spLocks noChangeShapeType="1"/>
          </p:cNvSpPr>
          <p:nvPr/>
        </p:nvSpPr>
        <p:spPr bwMode="auto">
          <a:xfrm>
            <a:off x="850900" y="3581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Line 1033"/>
          <p:cNvSpPr>
            <a:spLocks noChangeShapeType="1"/>
          </p:cNvSpPr>
          <p:nvPr/>
        </p:nvSpPr>
        <p:spPr bwMode="auto">
          <a:xfrm>
            <a:off x="2346325" y="1676400"/>
            <a:ext cx="0" cy="36576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stealth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Oval 1034"/>
          <p:cNvSpPr>
            <a:spLocks noChangeArrowheads="1"/>
          </p:cNvSpPr>
          <p:nvPr/>
        </p:nvSpPr>
        <p:spPr bwMode="auto">
          <a:xfrm>
            <a:off x="1009650" y="2133600"/>
            <a:ext cx="2667000" cy="281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Text Box 1035"/>
          <p:cNvSpPr txBox="1">
            <a:spLocks noChangeArrowheads="1"/>
          </p:cNvSpPr>
          <p:nvPr/>
        </p:nvSpPr>
        <p:spPr bwMode="auto">
          <a:xfrm>
            <a:off x="2165350" y="5341938"/>
            <a:ext cx="376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  <a:sym typeface="Symbol" charset="2"/>
              </a:rPr>
              <a:t></a:t>
            </a:r>
            <a:r>
              <a:rPr lang="en-US" baseline="-25000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9228" name="Text Box 1036"/>
          <p:cNvSpPr txBox="1">
            <a:spLocks noChangeArrowheads="1"/>
          </p:cNvSpPr>
          <p:nvPr/>
        </p:nvSpPr>
        <p:spPr bwMode="auto">
          <a:xfrm>
            <a:off x="304800" y="3448050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medium</a:t>
            </a:r>
          </a:p>
        </p:txBody>
      </p:sp>
      <p:sp>
        <p:nvSpPr>
          <p:cNvPr id="9233" name="Line 1041"/>
          <p:cNvSpPr>
            <a:spLocks noChangeShapeType="1"/>
          </p:cNvSpPr>
          <p:nvPr/>
        </p:nvSpPr>
        <p:spPr bwMode="auto">
          <a:xfrm flipH="1">
            <a:off x="2347913" y="2362200"/>
            <a:ext cx="719137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4" name="Line 1042"/>
          <p:cNvSpPr>
            <a:spLocks noChangeShapeType="1"/>
          </p:cNvSpPr>
          <p:nvPr/>
        </p:nvSpPr>
        <p:spPr bwMode="auto">
          <a:xfrm flipV="1">
            <a:off x="2347913" y="2414588"/>
            <a:ext cx="800100" cy="115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5" name="Rectangle 1043"/>
          <p:cNvSpPr>
            <a:spLocks noChangeArrowheads="1"/>
          </p:cNvSpPr>
          <p:nvPr/>
        </p:nvSpPr>
        <p:spPr bwMode="auto">
          <a:xfrm>
            <a:off x="3009900" y="2119313"/>
            <a:ext cx="52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Symbol" charset="2"/>
              </a:rPr>
              <a:t>()</a:t>
            </a:r>
            <a:endParaRPr lang="en-US" baseline="-25000"/>
          </a:p>
        </p:txBody>
      </p:sp>
      <p:sp>
        <p:nvSpPr>
          <p:cNvPr id="9236" name="Text Box 1044"/>
          <p:cNvSpPr txBox="1">
            <a:spLocks noChangeArrowheads="1"/>
          </p:cNvSpPr>
          <p:nvPr/>
        </p:nvSpPr>
        <p:spPr bwMode="auto">
          <a:xfrm>
            <a:off x="2746375" y="2819400"/>
            <a:ext cx="24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9237" name="Rectangle 1045"/>
          <p:cNvSpPr>
            <a:spLocks noChangeArrowheads="1"/>
          </p:cNvSpPr>
          <p:nvPr/>
        </p:nvSpPr>
        <p:spPr bwMode="auto">
          <a:xfrm>
            <a:off x="2295525" y="3095625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Symbol" charset="2"/>
              </a:rPr>
              <a:t></a:t>
            </a:r>
          </a:p>
        </p:txBody>
      </p:sp>
      <p:sp>
        <p:nvSpPr>
          <p:cNvPr id="9238" name="Text Box 1046"/>
          <p:cNvSpPr txBox="1">
            <a:spLocks noChangeArrowheads="1"/>
          </p:cNvSpPr>
          <p:nvPr/>
        </p:nvSpPr>
        <p:spPr bwMode="auto">
          <a:xfrm>
            <a:off x="2762250" y="2286000"/>
            <a:ext cx="306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  <a:sym typeface="Symbol" charset="2"/>
              </a:rPr>
              <a:t>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9239" name="Text Box 1047"/>
          <p:cNvSpPr txBox="1">
            <a:spLocks noChangeArrowheads="1"/>
          </p:cNvSpPr>
          <p:nvPr/>
        </p:nvSpPr>
        <p:spPr bwMode="auto">
          <a:xfrm>
            <a:off x="3886200" y="967799"/>
            <a:ext cx="5160387" cy="55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ym typeface="Symbol" charset="2"/>
              </a:rPr>
              <a:t></a:t>
            </a:r>
            <a:r>
              <a:rPr lang="en-US" sz="1600" dirty="0" err="1"/>
              <a:t>(</a:t>
            </a:r>
            <a:r>
              <a:rPr lang="en-US" sz="1600" dirty="0" err="1">
                <a:sym typeface="Symbol" charset="2"/>
              </a:rPr>
              <a:t></a:t>
            </a:r>
            <a:r>
              <a:rPr lang="en-US" sz="1600" dirty="0"/>
              <a:t>)  =  </a:t>
            </a:r>
            <a:r>
              <a:rPr lang="en-US" sz="1600" dirty="0" err="1"/>
              <a:t>d</a:t>
            </a:r>
            <a:r>
              <a:rPr lang="en-US" sz="1600" dirty="0" err="1">
                <a:sym typeface="Symbol" charset="2"/>
              </a:rPr>
              <a:t></a:t>
            </a:r>
            <a:r>
              <a:rPr lang="en-US" sz="1600" dirty="0" err="1"/>
              <a:t>(</a:t>
            </a:r>
            <a:r>
              <a:rPr lang="en-US" sz="1600" dirty="0" err="1">
                <a:sym typeface="Symbol" charset="2"/>
              </a:rPr>
              <a:t></a:t>
            </a:r>
            <a:r>
              <a:rPr lang="en-US" sz="1600" dirty="0"/>
              <a:t>) * </a:t>
            </a:r>
            <a:r>
              <a:rPr lang="en-US" sz="1600" dirty="0" err="1">
                <a:solidFill>
                  <a:srgbClr val="008000"/>
                </a:solidFill>
              </a:rPr>
              <a:t>d</a:t>
            </a:r>
            <a:r>
              <a:rPr lang="en-US" sz="1600" dirty="0" err="1">
                <a:solidFill>
                  <a:srgbClr val="008000"/>
                </a:solidFill>
                <a:sym typeface="Symbol" charset="2"/>
              </a:rPr>
              <a:t></a:t>
            </a:r>
            <a:r>
              <a:rPr lang="en-US" sz="1600" dirty="0">
                <a:solidFill>
                  <a:srgbClr val="008000"/>
                </a:solidFill>
                <a:sym typeface="Symbol" charset="2"/>
              </a:rPr>
              <a:t> </a:t>
            </a:r>
            <a:r>
              <a:rPr lang="en-US" sz="1600" baseline="30000" dirty="0">
                <a:solidFill>
                  <a:srgbClr val="008000"/>
                </a:solidFill>
                <a:sym typeface="Symbol" charset="2"/>
              </a:rPr>
              <a:t>-1</a:t>
            </a:r>
            <a:r>
              <a:rPr lang="en-US" sz="1600" dirty="0">
                <a:sym typeface="Symbol" charset="2"/>
              </a:rPr>
              <a:t> * </a:t>
            </a:r>
            <a:r>
              <a:rPr lang="en-US" sz="1600" dirty="0" err="1">
                <a:solidFill>
                  <a:schemeClr val="accent2"/>
                </a:solidFill>
              </a:rPr>
              <a:t>dr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aseline="30000" dirty="0">
                <a:solidFill>
                  <a:schemeClr val="accent2"/>
                </a:solidFill>
              </a:rPr>
              <a:t>-1</a:t>
            </a:r>
            <a:r>
              <a:rPr lang="en-US" sz="1600" dirty="0"/>
              <a:t> * </a:t>
            </a:r>
            <a:r>
              <a:rPr lang="en-US" sz="1600" dirty="0">
                <a:solidFill>
                  <a:srgbClr val="CC3300"/>
                </a:solidFill>
                <a:sym typeface="Symbol" charset="2"/>
              </a:rPr>
              <a:t></a:t>
            </a:r>
            <a:r>
              <a:rPr lang="en-US" sz="1600" baseline="-25000" dirty="0">
                <a:solidFill>
                  <a:srgbClr val="CC3300"/>
                </a:solidFill>
              </a:rPr>
              <a:t>0</a:t>
            </a:r>
            <a:r>
              <a:rPr lang="en-US" sz="1600" dirty="0">
                <a:solidFill>
                  <a:srgbClr val="CC3300"/>
                </a:solidFill>
              </a:rPr>
              <a:t> </a:t>
            </a:r>
            <a:r>
              <a:rPr lang="en-US" sz="1600" baseline="30000" dirty="0">
                <a:solidFill>
                  <a:srgbClr val="CC3300"/>
                </a:solidFill>
              </a:rPr>
              <a:t>-1</a:t>
            </a:r>
            <a:endParaRPr lang="en-US" sz="1600" dirty="0">
              <a:solidFill>
                <a:srgbClr val="CC3300"/>
              </a:solidFill>
            </a:endParaRPr>
          </a:p>
          <a:p>
            <a:endParaRPr lang="en-US" sz="1600" dirty="0"/>
          </a:p>
          <a:p>
            <a:r>
              <a:rPr lang="en-US" sz="1600" dirty="0"/>
              <a:t>VSF  =  radiant flux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per solid angle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per unit path length</a:t>
            </a:r>
          </a:p>
          <a:p>
            <a:r>
              <a:rPr lang="en-US" sz="1600" dirty="0">
                <a:solidFill>
                  <a:srgbClr val="CC3300"/>
                </a:solidFill>
              </a:rPr>
              <a:t>expressed as a portion of the incident flux</a:t>
            </a:r>
          </a:p>
          <a:p>
            <a:endParaRPr lang="en-US" sz="1600" dirty="0"/>
          </a:p>
          <a:p>
            <a:r>
              <a:rPr lang="en-US" sz="1600" dirty="0"/>
              <a:t>defines angular distribution of scattered flux</a:t>
            </a:r>
          </a:p>
          <a:p>
            <a:endParaRPr lang="en-US" sz="1600" dirty="0"/>
          </a:p>
          <a:p>
            <a:r>
              <a:rPr lang="en-US" sz="1600" dirty="0"/>
              <a:t>scattering coefficient, </a:t>
            </a:r>
            <a:r>
              <a:rPr lang="en-US" sz="1600" dirty="0" err="1"/>
              <a:t>b</a:t>
            </a:r>
            <a:r>
              <a:rPr lang="en-US" sz="1600" dirty="0"/>
              <a:t>  =  </a:t>
            </a:r>
            <a:r>
              <a:rPr lang="en-US" sz="1600" dirty="0">
                <a:sym typeface="Symbol" charset="2"/>
              </a:rPr>
              <a:t></a:t>
            </a:r>
            <a:r>
              <a:rPr lang="en-US" sz="1600" baseline="-25000" dirty="0">
                <a:sym typeface="Symbol" charset="2"/>
              </a:rPr>
              <a:t>4</a:t>
            </a:r>
            <a:r>
              <a:rPr lang="en-US" sz="1600" dirty="0"/>
              <a:t>  </a:t>
            </a:r>
            <a:r>
              <a:rPr lang="en-US" sz="1600" dirty="0" err="1">
                <a:sym typeface="Symbol" charset="2"/>
              </a:rPr>
              <a:t></a:t>
            </a:r>
            <a:r>
              <a:rPr lang="en-US" sz="1600" dirty="0" err="1"/>
              <a:t>(</a:t>
            </a:r>
            <a:r>
              <a:rPr lang="en-US" sz="1600" dirty="0" err="1">
                <a:sym typeface="Symbol" charset="2"/>
              </a:rPr>
              <a:t></a:t>
            </a:r>
            <a:r>
              <a:rPr lang="en-US" sz="1600" dirty="0"/>
              <a:t>) </a:t>
            </a:r>
            <a:r>
              <a:rPr lang="en-US" sz="1600" dirty="0" err="1"/>
              <a:t>d</a:t>
            </a:r>
            <a:r>
              <a:rPr lang="en-US" sz="1600" dirty="0" err="1">
                <a:sym typeface="Symbol" charset="2"/>
              </a:rPr>
              <a:t>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err="1">
                <a:sym typeface="Symbol" charset="2"/>
              </a:rPr>
              <a:t></a:t>
            </a:r>
            <a:r>
              <a:rPr lang="en-US" sz="1600" dirty="0">
                <a:sym typeface="Symbol" charset="2"/>
              </a:rPr>
              <a:t> = </a:t>
            </a:r>
            <a:r>
              <a:rPr lang="en-US" sz="1600" dirty="0" err="1">
                <a:sym typeface="Symbol" charset="2"/>
              </a:rPr>
              <a:t></a:t>
            </a:r>
            <a:r>
              <a:rPr lang="en-US" sz="1600" baseline="-25000" dirty="0" err="1">
                <a:sym typeface="Symbol" charset="2"/>
              </a:rPr>
              <a:t>water</a:t>
            </a:r>
            <a:r>
              <a:rPr lang="en-US" sz="1600" dirty="0">
                <a:sym typeface="Symbol" charset="2"/>
              </a:rPr>
              <a:t> + </a:t>
            </a:r>
            <a:r>
              <a:rPr lang="en-US" sz="1600" dirty="0" err="1">
                <a:sym typeface="Symbol" charset="2"/>
              </a:rPr>
              <a:t></a:t>
            </a:r>
            <a:r>
              <a:rPr lang="en-US" sz="1600" baseline="-25000" dirty="0" err="1">
                <a:sym typeface="Symbol" charset="2"/>
              </a:rPr>
              <a:t>particles</a:t>
            </a:r>
            <a:endParaRPr lang="en-US" sz="1600" baseline="-25000" dirty="0"/>
          </a:p>
          <a:p>
            <a:endParaRPr lang="en-US" sz="1600" dirty="0"/>
          </a:p>
          <a:p>
            <a:pPr>
              <a:buFontTx/>
              <a:buChar char="•"/>
            </a:pPr>
            <a:r>
              <a:rPr lang="en-US" sz="1600" dirty="0">
                <a:sym typeface="Symbol" charset="2"/>
              </a:rPr>
              <a:t>  </a:t>
            </a:r>
            <a:r>
              <a:rPr lang="en-US" sz="1600" dirty="0" err="1">
                <a:sym typeface="Symbol" charset="2"/>
              </a:rPr>
              <a:t></a:t>
            </a:r>
            <a:r>
              <a:rPr lang="en-US" sz="1600" baseline="-25000" dirty="0" err="1">
                <a:sym typeface="Symbol" charset="2"/>
              </a:rPr>
              <a:t>water</a:t>
            </a:r>
            <a:r>
              <a:rPr lang="en-US" sz="1600" baseline="-25000" dirty="0">
                <a:sym typeface="Symbol" charset="2"/>
              </a:rPr>
              <a:t> </a:t>
            </a:r>
            <a:r>
              <a:rPr lang="en-US" sz="1600" dirty="0">
                <a:sym typeface="Symbol" charset="2"/>
              </a:rPr>
              <a:t>fixed</a:t>
            </a:r>
          </a:p>
          <a:p>
            <a:pPr>
              <a:buFontTx/>
              <a:buChar char="•"/>
            </a:pPr>
            <a:r>
              <a:rPr lang="en-US" sz="1600" dirty="0">
                <a:sym typeface="Symbol" charset="2"/>
              </a:rPr>
              <a:t>  </a:t>
            </a:r>
            <a:r>
              <a:rPr lang="en-US" sz="1600" dirty="0" err="1">
                <a:sym typeface="Symbol" charset="2"/>
              </a:rPr>
              <a:t></a:t>
            </a:r>
            <a:r>
              <a:rPr lang="en-US" sz="1600" baseline="-25000" dirty="0" err="1">
                <a:sym typeface="Symbol" charset="2"/>
              </a:rPr>
              <a:t>particles</a:t>
            </a:r>
            <a:r>
              <a:rPr lang="en-US" sz="1600" baseline="-25000" dirty="0">
                <a:sym typeface="Symbol" charset="2"/>
              </a:rPr>
              <a:t> </a:t>
            </a:r>
            <a:r>
              <a:rPr lang="en-US" sz="1600" dirty="0">
                <a:sym typeface="Symbol" charset="2"/>
              </a:rPr>
              <a:t>varies with CHL  ( </a:t>
            </a:r>
            <a:r>
              <a:rPr lang="en-US" sz="1600" dirty="0" err="1">
                <a:sym typeface="Symbol" charset="2"/>
              </a:rPr>
              <a:t></a:t>
            </a:r>
            <a:r>
              <a:rPr lang="en-US" sz="1600" dirty="0">
                <a:sym typeface="Symbol" charset="2"/>
              </a:rPr>
              <a:t> CHL </a:t>
            </a:r>
            <a:r>
              <a:rPr lang="en-US" sz="1600" dirty="0" err="1">
                <a:sym typeface="Symbol" charset="2"/>
              </a:rPr>
              <a:t></a:t>
            </a:r>
            <a:r>
              <a:rPr lang="en-US" sz="1600" dirty="0">
                <a:sym typeface="Symbol" charset="2"/>
              </a:rPr>
              <a:t> </a:t>
            </a:r>
            <a:r>
              <a:rPr lang="en-US" sz="1600" dirty="0" err="1">
                <a:sym typeface="Symbol" charset="2"/>
              </a:rPr>
              <a:t></a:t>
            </a:r>
            <a:r>
              <a:rPr lang="en-US" sz="1600" dirty="0">
                <a:sym typeface="Symbol" charset="2"/>
              </a:rPr>
              <a:t> </a:t>
            </a:r>
            <a:r>
              <a:rPr lang="en-US" sz="1600" dirty="0" err="1">
                <a:sym typeface="Symbol" charset="2"/>
              </a:rPr>
              <a:t>b</a:t>
            </a:r>
            <a:r>
              <a:rPr lang="en-US" sz="1600" baseline="-25000" dirty="0" err="1">
                <a:sym typeface="Symbol" charset="2"/>
              </a:rPr>
              <a:t>bp</a:t>
            </a:r>
            <a:r>
              <a:rPr lang="en-US" sz="1600" dirty="0">
                <a:sym typeface="Symbol" charset="2"/>
              </a:rPr>
              <a:t> )</a:t>
            </a:r>
          </a:p>
          <a:p>
            <a:pPr>
              <a:buFontTx/>
              <a:buChar char="•"/>
            </a:pPr>
            <a:r>
              <a:rPr lang="en-US" sz="1600" dirty="0">
                <a:sym typeface="Symbol" charset="2"/>
              </a:rPr>
              <a:t>  particulate scattering dominates at CHL &gt; 1.0 mg m</a:t>
            </a:r>
            <a:r>
              <a:rPr lang="en-US" sz="1600" baseline="30000" dirty="0">
                <a:sym typeface="Symbol" charset="2"/>
              </a:rPr>
              <a:t>-3</a:t>
            </a:r>
            <a:endParaRPr lang="en-US" sz="1600" dirty="0">
              <a:sym typeface="Symbol" charset="2"/>
            </a:endParaRPr>
          </a:p>
          <a:p>
            <a:pPr>
              <a:buFontTx/>
              <a:buChar char="•"/>
            </a:pPr>
            <a:endParaRPr lang="en-US" sz="1600" dirty="0">
              <a:sym typeface="Symbol" charset="2"/>
            </a:endParaRPr>
          </a:p>
          <a:p>
            <a:pPr>
              <a:buFontTx/>
              <a:buChar char="•"/>
            </a:pPr>
            <a:r>
              <a:rPr lang="en-US" sz="1600" dirty="0">
                <a:sym typeface="Symbol" charset="2"/>
              </a:rPr>
              <a:t>  as of 2002, particles defined by 2 populations</a:t>
            </a:r>
          </a:p>
          <a:p>
            <a:pPr>
              <a:buFontTx/>
              <a:buChar char="•"/>
            </a:pPr>
            <a:r>
              <a:rPr lang="en-US" sz="1600" dirty="0">
                <a:sym typeface="Symbol" charset="2"/>
              </a:rPr>
              <a:t>  relative role of small particles </a:t>
            </a:r>
            <a:r>
              <a:rPr lang="en-US" sz="1600" dirty="0" err="1">
                <a:sym typeface="Symbol" charset="2"/>
              </a:rPr>
              <a:t></a:t>
            </a:r>
            <a:r>
              <a:rPr lang="en-US" sz="1600" dirty="0">
                <a:sym typeface="Symbol" charset="2"/>
              </a:rPr>
              <a:t> with </a:t>
            </a:r>
            <a:r>
              <a:rPr lang="en-US" sz="1600" dirty="0" err="1">
                <a:sym typeface="Symbol" charset="2"/>
              </a:rPr>
              <a:t></a:t>
            </a:r>
            <a:r>
              <a:rPr lang="en-US" sz="1600" dirty="0">
                <a:sym typeface="Symbol" charset="2"/>
              </a:rPr>
              <a:t> CHL</a:t>
            </a:r>
            <a:endParaRPr lang="en-US" sz="1600" baseline="30000" dirty="0"/>
          </a:p>
          <a:p>
            <a:endParaRPr lang="en-US" sz="1600" dirty="0"/>
          </a:p>
        </p:txBody>
      </p:sp>
      <p:sp>
        <p:nvSpPr>
          <p:cNvPr id="9240" name="Text Box 1048"/>
          <p:cNvSpPr txBox="1">
            <a:spLocks noChangeArrowheads="1"/>
          </p:cNvSpPr>
          <p:nvPr/>
        </p:nvSpPr>
        <p:spPr bwMode="auto">
          <a:xfrm>
            <a:off x="7027863" y="15684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9246" name="Text Box 1054"/>
          <p:cNvSpPr txBox="1">
            <a:spLocks noChangeArrowheads="1"/>
          </p:cNvSpPr>
          <p:nvPr/>
        </p:nvSpPr>
        <p:spPr bwMode="auto">
          <a:xfrm>
            <a:off x="1390650" y="3657600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backward</a:t>
            </a:r>
          </a:p>
          <a:p>
            <a:pPr algn="ctr"/>
            <a:r>
              <a:rPr lang="en-US" sz="1000"/>
              <a:t>scattering</a:t>
            </a:r>
          </a:p>
        </p:txBody>
      </p:sp>
      <p:sp>
        <p:nvSpPr>
          <p:cNvPr id="9247" name="Text Box 1055"/>
          <p:cNvSpPr txBox="1">
            <a:spLocks noChangeArrowheads="1"/>
          </p:cNvSpPr>
          <p:nvPr/>
        </p:nvSpPr>
        <p:spPr bwMode="auto">
          <a:xfrm>
            <a:off x="1390650" y="3124200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forward</a:t>
            </a:r>
          </a:p>
          <a:p>
            <a:pPr algn="ctr"/>
            <a:r>
              <a:rPr lang="en-US" sz="1000"/>
              <a:t>scattering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25763" y="374650"/>
            <a:ext cx="3598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Tahoma" charset="0"/>
              </a:rPr>
              <a:t>VOLUME SCATTERING FUNCTION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003300" y="3581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498725" y="1676400"/>
            <a:ext cx="0" cy="36576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stealth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1162050" y="2133600"/>
            <a:ext cx="2667000" cy="281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317750" y="5341938"/>
            <a:ext cx="376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  <a:sym typeface="Symbol" charset="2"/>
              </a:rPr>
              <a:t></a:t>
            </a:r>
            <a:r>
              <a:rPr lang="en-US" baseline="-25000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57200" y="3448050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medium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2500313" y="2362200"/>
            <a:ext cx="719137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2500313" y="2414588"/>
            <a:ext cx="800100" cy="115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162300" y="2119313"/>
            <a:ext cx="52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Symbol" charset="2"/>
              </a:rPr>
              <a:t>()</a:t>
            </a:r>
            <a:endParaRPr lang="en-US" baseline="-25000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898775" y="2819400"/>
            <a:ext cx="24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447925" y="3095625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Symbol" charset="2"/>
              </a:rPr>
              <a:t>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914650" y="2286000"/>
            <a:ext cx="306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  <a:sym typeface="Symbol" charset="2"/>
              </a:rPr>
              <a:t>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543050" y="3657600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backward</a:t>
            </a:r>
          </a:p>
          <a:p>
            <a:pPr algn="ctr"/>
            <a:r>
              <a:rPr lang="en-US" sz="1000"/>
              <a:t>scattering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543050" y="3124200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forward</a:t>
            </a:r>
          </a:p>
          <a:p>
            <a:pPr algn="ctr"/>
            <a:r>
              <a:rPr lang="en-US" sz="1000"/>
              <a:t>scattering</a:t>
            </a:r>
          </a:p>
        </p:txBody>
      </p:sp>
      <p:pic>
        <p:nvPicPr>
          <p:cNvPr id="13330" name="Picture 18" descr="Z:\disk01\docs\presentations\brdf\morel_fig3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19288"/>
            <a:ext cx="3392488" cy="3109912"/>
          </a:xfrm>
          <a:prstGeom prst="rect">
            <a:avLst/>
          </a:prstGeom>
          <a:noFill/>
        </p:spPr>
      </p:pic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419600" y="51054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Figure 3a from Morel et al. 2002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4800600" y="4429125"/>
            <a:ext cx="3429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916363" y="4114800"/>
            <a:ext cx="579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Z:\disk01\docs\presentations\brdf\A2005001174000_yes_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1454150"/>
            <a:ext cx="4448175" cy="4117975"/>
          </a:xfrm>
          <a:prstGeom prst="rect">
            <a:avLst/>
          </a:prstGeom>
          <a:noFill/>
        </p:spPr>
      </p:pic>
      <p:pic>
        <p:nvPicPr>
          <p:cNvPr id="8196" name="Picture 4" descr="Z:\disk01\docs\presentations\brdf\A2005001174000_no_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4448175" cy="411797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one scene with this correction, one without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57200" y="2027238"/>
            <a:ext cx="8382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need 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</a:rPr>
              <a:t>a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1800">
                <a:latin typeface="Skia" charset="0"/>
              </a:rPr>
              <a:t> to get 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</a:rPr>
              <a:t>w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) </a:t>
            </a:r>
            <a:r>
              <a:rPr lang="en-US" sz="1800">
                <a:latin typeface="Skia" charset="0"/>
              </a:rPr>
              <a:t>and vice-versa</a:t>
            </a:r>
            <a:endParaRPr lang="en-US" sz="1800">
              <a:solidFill>
                <a:srgbClr val="FF0000"/>
              </a:solidFill>
              <a:latin typeface="Skia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Skia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077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latin typeface="Skia" charset="0"/>
                <a:sym typeface="Symbol" charset="2"/>
              </a:rPr>
              <a:t>t</a:t>
            </a:r>
            <a:r>
              <a:rPr lang="en-US" sz="2100">
                <a:latin typeface="Skia" charset="0"/>
              </a:rPr>
              <a:t>(</a:t>
            </a:r>
            <a:r>
              <a:rPr lang="en-US" sz="2100">
                <a:latin typeface="Skia" charset="0"/>
                <a:sym typeface="Symbol" charset="2"/>
              </a:rPr>
              <a:t></a:t>
            </a:r>
            <a:r>
              <a:rPr lang="en-US" sz="2100">
                <a:latin typeface="Skia" charset="0"/>
              </a:rPr>
              <a:t>)  =  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FF0000"/>
                </a:solidFill>
                <a:latin typeface="Skia" charset="0"/>
              </a:rPr>
              <a:t>w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0000FF"/>
                </a:solidFill>
                <a:latin typeface="Skia" charset="0"/>
              </a:rPr>
              <a:t>g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0000FF"/>
                </a:solidFill>
                <a:latin typeface="Skia" charset="0"/>
              </a:rPr>
              <a:t>f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0000FF"/>
                </a:solidFill>
                <a:latin typeface="Skia" charset="0"/>
              </a:rPr>
              <a:t>r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FF0000"/>
                </a:solidFill>
                <a:latin typeface="Skia" charset="0"/>
              </a:rPr>
              <a:t>a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atmospheric correction &amp; the “black pixel” assumption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1600200" y="1233488"/>
            <a:ext cx="640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  <a:latin typeface="Skia" charset="0"/>
              </a:rPr>
              <a:t>TOA          water          glint           foam           air       aerosols</a:t>
            </a:r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1447800" y="762000"/>
            <a:ext cx="6400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57200" y="2027238"/>
            <a:ext cx="83820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need 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</a:rPr>
              <a:t>a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1800">
                <a:latin typeface="Skia" charset="0"/>
              </a:rPr>
              <a:t> to get 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</a:rPr>
              <a:t>w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) </a:t>
            </a:r>
            <a:r>
              <a:rPr lang="en-US" sz="1800">
                <a:latin typeface="Skia" charset="0"/>
              </a:rPr>
              <a:t>and vice-versa</a:t>
            </a:r>
            <a:endParaRPr lang="en-US" sz="1800">
              <a:solidFill>
                <a:srgbClr val="FF0000"/>
              </a:solidFill>
              <a:latin typeface="Skia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the “black pixel” assumption (pre-2000):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  <a:sym typeface="Symbol" charset="2"/>
              </a:rPr>
              <a:t>a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NIR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1800">
                <a:latin typeface="Skia" charset="0"/>
              </a:rPr>
              <a:t>  =  </a:t>
            </a:r>
            <a:r>
              <a:rPr lang="en-US" sz="1800"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latin typeface="Skia" charset="0"/>
              </a:rPr>
              <a:t>t</a:t>
            </a:r>
            <a:r>
              <a:rPr lang="en-US" sz="1800">
                <a:latin typeface="Skia" charset="0"/>
              </a:rPr>
              <a:t>(</a:t>
            </a:r>
            <a:r>
              <a:rPr lang="en-US" sz="1800">
                <a:latin typeface="Skia" charset="0"/>
                <a:sym typeface="Symbol" charset="2"/>
              </a:rPr>
              <a:t>NIR</a:t>
            </a:r>
            <a:r>
              <a:rPr lang="en-US" sz="1800">
                <a:latin typeface="Skia" charset="0"/>
              </a:rPr>
              <a:t>)  -  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0000FF"/>
                </a:solidFill>
                <a:latin typeface="Skia" charset="0"/>
              </a:rPr>
              <a:t>g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NIR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1800">
                <a:latin typeface="Skia" charset="0"/>
              </a:rPr>
              <a:t>  -  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0000FF"/>
                </a:solidFill>
                <a:latin typeface="Skia" charset="0"/>
              </a:rPr>
              <a:t>f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NIR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1800">
                <a:latin typeface="Skia" charset="0"/>
              </a:rPr>
              <a:t>  -  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0000FF"/>
                </a:solidFill>
                <a:latin typeface="Skia" charset="0"/>
              </a:rPr>
              <a:t>r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NIR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1800">
                <a:latin typeface="Skia" charset="0"/>
              </a:rPr>
              <a:t>  -  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</a:rPr>
              <a:t>w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NIR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)</a:t>
            </a:r>
            <a:endParaRPr lang="en-US" sz="1800">
              <a:latin typeface="Skia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Skia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077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latin typeface="Skia" charset="0"/>
                <a:sym typeface="Symbol" charset="2"/>
              </a:rPr>
              <a:t>t</a:t>
            </a:r>
            <a:r>
              <a:rPr lang="en-US" sz="2100">
                <a:latin typeface="Skia" charset="0"/>
              </a:rPr>
              <a:t>(</a:t>
            </a:r>
            <a:r>
              <a:rPr lang="en-US" sz="2100">
                <a:latin typeface="Skia" charset="0"/>
                <a:sym typeface="Symbol" charset="2"/>
              </a:rPr>
              <a:t></a:t>
            </a:r>
            <a:r>
              <a:rPr lang="en-US" sz="2100">
                <a:latin typeface="Skia" charset="0"/>
              </a:rPr>
              <a:t>)  =  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FF0000"/>
                </a:solidFill>
                <a:latin typeface="Skia" charset="0"/>
              </a:rPr>
              <a:t>w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0000FF"/>
                </a:solidFill>
                <a:latin typeface="Skia" charset="0"/>
              </a:rPr>
              <a:t>g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0000FF"/>
                </a:solidFill>
                <a:latin typeface="Skia" charset="0"/>
              </a:rPr>
              <a:t>f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0000FF"/>
                </a:solidFill>
                <a:latin typeface="Skia" charset="0"/>
              </a:rPr>
              <a:t>r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FF0000"/>
                </a:solidFill>
                <a:latin typeface="Skia" charset="0"/>
              </a:rPr>
              <a:t>a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atmospheric correction &amp; the “black pixel” assumption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600200" y="1233488"/>
            <a:ext cx="640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  <a:latin typeface="Skia" charset="0"/>
              </a:rPr>
              <a:t>TOA          water          glint           foam           air       aerosols</a:t>
            </a:r>
          </a:p>
        </p:txBody>
      </p:sp>
      <p:grpSp>
        <p:nvGrpSpPr>
          <p:cNvPr id="99334" name="Group 6"/>
          <p:cNvGrpSpPr>
            <a:grpSpLocks/>
          </p:cNvGrpSpPr>
          <p:nvPr/>
        </p:nvGrpSpPr>
        <p:grpSpPr bwMode="auto">
          <a:xfrm>
            <a:off x="6402388" y="2809875"/>
            <a:ext cx="989012" cy="923925"/>
            <a:chOff x="3998" y="1728"/>
            <a:chExt cx="623" cy="582"/>
          </a:xfrm>
        </p:grpSpPr>
        <p:sp>
          <p:nvSpPr>
            <p:cNvPr id="99335" name="Line 7"/>
            <p:cNvSpPr>
              <a:spLocks noChangeShapeType="1"/>
            </p:cNvSpPr>
            <p:nvPr/>
          </p:nvSpPr>
          <p:spPr bwMode="auto">
            <a:xfrm flipV="1">
              <a:off x="3998" y="1926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6" name="Rectangle 8"/>
            <p:cNvSpPr>
              <a:spLocks noChangeArrowheads="1"/>
            </p:cNvSpPr>
            <p:nvPr/>
          </p:nvSpPr>
          <p:spPr bwMode="auto">
            <a:xfrm>
              <a:off x="4416" y="1728"/>
              <a:ext cx="2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Skia" charset="0"/>
                </a:rPr>
                <a:t>0</a:t>
              </a:r>
            </a:p>
          </p:txBody>
        </p:sp>
      </p:grp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47800" y="762000"/>
            <a:ext cx="6400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57200" y="2027238"/>
            <a:ext cx="83820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need 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</a:rPr>
              <a:t>a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1800">
                <a:latin typeface="Skia" charset="0"/>
              </a:rPr>
              <a:t> to get 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</a:rPr>
              <a:t>w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) </a:t>
            </a:r>
            <a:r>
              <a:rPr lang="en-US" sz="1800">
                <a:latin typeface="Skia" charset="0"/>
              </a:rPr>
              <a:t>and vice-versa</a:t>
            </a:r>
            <a:endParaRPr lang="en-US" sz="1800">
              <a:solidFill>
                <a:srgbClr val="FF0000"/>
              </a:solidFill>
              <a:latin typeface="Skia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the “black pixel” assumption (pre-2000):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  <a:sym typeface="Symbol" charset="2"/>
              </a:rPr>
              <a:t>a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NIR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1800">
                <a:latin typeface="Skia" charset="0"/>
              </a:rPr>
              <a:t>  =  </a:t>
            </a:r>
            <a:r>
              <a:rPr lang="en-US" sz="1800"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latin typeface="Skia" charset="0"/>
              </a:rPr>
              <a:t>t</a:t>
            </a:r>
            <a:r>
              <a:rPr lang="en-US" sz="1800">
                <a:latin typeface="Skia" charset="0"/>
              </a:rPr>
              <a:t>(</a:t>
            </a:r>
            <a:r>
              <a:rPr lang="en-US" sz="1800">
                <a:latin typeface="Skia" charset="0"/>
                <a:sym typeface="Symbol" charset="2"/>
              </a:rPr>
              <a:t>NIR</a:t>
            </a:r>
            <a:r>
              <a:rPr lang="en-US" sz="1800">
                <a:latin typeface="Skia" charset="0"/>
              </a:rPr>
              <a:t>)  -  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0000FF"/>
                </a:solidFill>
                <a:latin typeface="Skia" charset="0"/>
              </a:rPr>
              <a:t>g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NIR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1800">
                <a:latin typeface="Skia" charset="0"/>
              </a:rPr>
              <a:t>  -  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0000FF"/>
                </a:solidFill>
                <a:latin typeface="Skia" charset="0"/>
              </a:rPr>
              <a:t>f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NIR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1800">
                <a:latin typeface="Skia" charset="0"/>
              </a:rPr>
              <a:t>  -  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0000FF"/>
                </a:solidFill>
                <a:latin typeface="Skia" charset="0"/>
              </a:rPr>
              <a:t>r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0000FF"/>
                </a:solidFill>
                <a:latin typeface="Skia" charset="0"/>
                <a:sym typeface="Symbol" charset="2"/>
              </a:rPr>
              <a:t>NIR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1800">
                <a:latin typeface="Skia" charset="0"/>
              </a:rPr>
              <a:t>  -  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</a:rPr>
              <a:t>w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800">
                <a:solidFill>
                  <a:srgbClr val="FF0000"/>
                </a:solidFill>
                <a:latin typeface="Skia" charset="0"/>
                <a:sym typeface="Symbol" charset="2"/>
              </a:rPr>
              <a:t>NIR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)</a:t>
            </a:r>
            <a:endParaRPr lang="en-US" sz="1800">
              <a:latin typeface="Skia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calculate aerosol ratios, </a:t>
            </a:r>
            <a:r>
              <a:rPr lang="en-US" sz="1800">
                <a:latin typeface="Skia" charset="0"/>
                <a:sym typeface="Symbol" charset="2"/>
              </a:rPr>
              <a:t></a:t>
            </a:r>
            <a:r>
              <a:rPr lang="en-US" sz="1800">
                <a:latin typeface="Skia" charset="0"/>
              </a:rPr>
              <a:t> :</a:t>
            </a:r>
          </a:p>
          <a:p>
            <a:pPr>
              <a:spcBef>
                <a:spcPct val="5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  <a:sym typeface="Symbol" charset="2"/>
              </a:rPr>
              <a:t></a:t>
            </a:r>
            <a:r>
              <a:rPr lang="en-US" sz="1800">
                <a:latin typeface="Skia" charset="0"/>
              </a:rPr>
              <a:t>(748,869)</a:t>
            </a:r>
          </a:p>
          <a:p>
            <a:pPr>
              <a:spcBef>
                <a:spcPct val="50000"/>
              </a:spcBef>
            </a:pPr>
            <a:endParaRPr lang="en-US" sz="1800">
              <a:latin typeface="Skia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  <a:sym typeface="Symbol" charset="2"/>
              </a:rPr>
              <a:t></a:t>
            </a:r>
            <a:r>
              <a:rPr lang="en-US" sz="1800">
                <a:latin typeface="Skia" charset="0"/>
              </a:rPr>
              <a:t>(</a:t>
            </a:r>
            <a:r>
              <a:rPr lang="en-US" sz="1800">
                <a:latin typeface="Skia" charset="0"/>
                <a:sym typeface="Symbol" charset="2"/>
              </a:rPr>
              <a:t></a:t>
            </a:r>
            <a:r>
              <a:rPr lang="en-US" sz="1800">
                <a:latin typeface="Skia" charset="0"/>
              </a:rPr>
              <a:t>,869)</a:t>
            </a:r>
          </a:p>
          <a:p>
            <a:pPr>
              <a:spcBef>
                <a:spcPct val="50000"/>
              </a:spcBef>
            </a:pPr>
            <a:endParaRPr lang="en-US" sz="1800">
              <a:latin typeface="Skia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077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latin typeface="Skia" charset="0"/>
                <a:sym typeface="Symbol" charset="2"/>
              </a:rPr>
              <a:t>t</a:t>
            </a:r>
            <a:r>
              <a:rPr lang="en-US" sz="2100">
                <a:latin typeface="Skia" charset="0"/>
              </a:rPr>
              <a:t>(</a:t>
            </a:r>
            <a:r>
              <a:rPr lang="en-US" sz="2100">
                <a:latin typeface="Skia" charset="0"/>
                <a:sym typeface="Symbol" charset="2"/>
              </a:rPr>
              <a:t></a:t>
            </a:r>
            <a:r>
              <a:rPr lang="en-US" sz="2100">
                <a:latin typeface="Skia" charset="0"/>
              </a:rPr>
              <a:t>)  =  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FF0000"/>
                </a:solidFill>
                <a:latin typeface="Skia" charset="0"/>
              </a:rPr>
              <a:t>w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0000FF"/>
                </a:solidFill>
                <a:latin typeface="Skia" charset="0"/>
              </a:rPr>
              <a:t>g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0000FF"/>
                </a:solidFill>
                <a:latin typeface="Skia" charset="0"/>
              </a:rPr>
              <a:t>f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0000FF"/>
                </a:solidFill>
                <a:latin typeface="Skia" charset="0"/>
              </a:rPr>
              <a:t>r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0000FF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0000FF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 +  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</a:t>
            </a:r>
            <a:r>
              <a:rPr lang="en-US" sz="2100" baseline="-25000">
                <a:solidFill>
                  <a:srgbClr val="FF0000"/>
                </a:solidFill>
                <a:latin typeface="Skia" charset="0"/>
              </a:rPr>
              <a:t>a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2100">
                <a:latin typeface="Skia" charset="0"/>
              </a:rPr>
              <a:t> 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atmospheric correction &amp; the “black pixel” assumption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1947863" y="4718050"/>
            <a:ext cx="1295400" cy="722313"/>
            <a:chOff x="1200" y="2923"/>
            <a:chExt cx="816" cy="455"/>
          </a:xfrm>
        </p:grpSpPr>
        <p:sp>
          <p:nvSpPr>
            <p:cNvPr id="97286" name="Text Box 6"/>
            <p:cNvSpPr txBox="1">
              <a:spLocks noChangeArrowheads="1"/>
            </p:cNvSpPr>
            <p:nvPr/>
          </p:nvSpPr>
          <p:spPr bwMode="auto">
            <a:xfrm>
              <a:off x="1200" y="3147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Skia" charset="0"/>
                  <a:sym typeface="Symbol" charset="2"/>
                </a:rPr>
                <a:t></a:t>
              </a:r>
              <a:r>
                <a:rPr lang="en-US" sz="1800" baseline="-25000">
                  <a:solidFill>
                    <a:srgbClr val="FF0000"/>
                  </a:solidFill>
                  <a:latin typeface="Skia" charset="0"/>
                </a:rPr>
                <a:t>a</a:t>
              </a:r>
              <a:r>
                <a:rPr lang="en-US" sz="1800">
                  <a:latin typeface="Skia" charset="0"/>
                </a:rPr>
                <a:t>(869)</a:t>
              </a:r>
            </a:p>
          </p:txBody>
        </p:sp>
        <p:sp>
          <p:nvSpPr>
            <p:cNvPr id="97287" name="Text Box 7"/>
            <p:cNvSpPr txBox="1">
              <a:spLocks noChangeArrowheads="1"/>
            </p:cNvSpPr>
            <p:nvPr/>
          </p:nvSpPr>
          <p:spPr bwMode="auto">
            <a:xfrm>
              <a:off x="1200" y="2923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Skia" charset="0"/>
                  <a:sym typeface="Symbol" charset="2"/>
                </a:rPr>
                <a:t></a:t>
              </a:r>
              <a:r>
                <a:rPr lang="en-US" sz="1800" baseline="-25000">
                  <a:solidFill>
                    <a:srgbClr val="FF0000"/>
                  </a:solidFill>
                  <a:latin typeface="Skia" charset="0"/>
                </a:rPr>
                <a:t>a</a:t>
              </a:r>
              <a:r>
                <a:rPr lang="en-US" sz="1800">
                  <a:latin typeface="Skia" charset="0"/>
                </a:rPr>
                <a:t>(748)</a:t>
              </a:r>
            </a:p>
          </p:txBody>
        </p:sp>
        <p:sp>
          <p:nvSpPr>
            <p:cNvPr id="97288" name="Line 8"/>
            <p:cNvSpPr>
              <a:spLocks noChangeShapeType="1"/>
            </p:cNvSpPr>
            <p:nvPr/>
          </p:nvSpPr>
          <p:spPr bwMode="auto">
            <a:xfrm>
              <a:off x="1268" y="3154"/>
              <a:ext cx="6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1912938" y="5559425"/>
            <a:ext cx="1317625" cy="735013"/>
            <a:chOff x="1042" y="3460"/>
            <a:chExt cx="830" cy="463"/>
          </a:xfrm>
        </p:grpSpPr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1056" y="3692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Skia" charset="0"/>
                  <a:sym typeface="Symbol" charset="2"/>
                </a:rPr>
                <a:t></a:t>
              </a:r>
              <a:r>
                <a:rPr lang="en-US" sz="1800" baseline="-25000">
                  <a:solidFill>
                    <a:srgbClr val="FF0000"/>
                  </a:solidFill>
                  <a:latin typeface="Skia" charset="0"/>
                </a:rPr>
                <a:t>a</a:t>
              </a:r>
              <a:r>
                <a:rPr lang="en-US" sz="1800">
                  <a:latin typeface="Skia" charset="0"/>
                </a:rPr>
                <a:t>(869)</a:t>
              </a:r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1042" y="3460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Skia" charset="0"/>
                  <a:sym typeface="Symbol" charset="2"/>
                </a:rPr>
                <a:t></a:t>
              </a:r>
              <a:r>
                <a:rPr lang="en-US" sz="1800" baseline="-25000">
                  <a:solidFill>
                    <a:srgbClr val="FF0000"/>
                  </a:solidFill>
                  <a:latin typeface="Skia" charset="0"/>
                </a:rPr>
                <a:t>a</a:t>
              </a:r>
              <a:r>
                <a:rPr lang="en-US" sz="1800">
                  <a:latin typeface="Skia" charset="0"/>
                </a:rPr>
                <a:t>(</a:t>
              </a:r>
              <a:r>
                <a:rPr lang="en-US" sz="1800">
                  <a:latin typeface="Skia" charset="0"/>
                  <a:sym typeface="Symbol" charset="2"/>
                </a:rPr>
                <a:t></a:t>
              </a:r>
              <a:r>
                <a:rPr lang="en-US" sz="1800">
                  <a:latin typeface="Skia" charset="0"/>
                </a:rPr>
                <a:t>)</a:t>
              </a:r>
            </a:p>
          </p:txBody>
        </p:sp>
        <p:sp>
          <p:nvSpPr>
            <p:cNvPr id="97292" name="Line 12"/>
            <p:cNvSpPr>
              <a:spLocks noChangeShapeType="1"/>
            </p:cNvSpPr>
            <p:nvPr/>
          </p:nvSpPr>
          <p:spPr bwMode="auto">
            <a:xfrm>
              <a:off x="1124" y="3692"/>
              <a:ext cx="6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1600200" y="1233488"/>
            <a:ext cx="640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  <a:latin typeface="Skia" charset="0"/>
              </a:rPr>
              <a:t>TOA          water          glint           foam           air       aerosols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1676400" y="4899025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Skia" charset="0"/>
              </a:rPr>
              <a:t>≈</a:t>
            </a: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 flipV="1">
            <a:off x="1676400" y="5768975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Skia" charset="0"/>
              </a:rPr>
              <a:t>≈</a:t>
            </a:r>
          </a:p>
        </p:txBody>
      </p:sp>
      <p:grpSp>
        <p:nvGrpSpPr>
          <p:cNvPr id="97296" name="Group 16"/>
          <p:cNvGrpSpPr>
            <a:grpSpLocks/>
          </p:cNvGrpSpPr>
          <p:nvPr/>
        </p:nvGrpSpPr>
        <p:grpSpPr bwMode="auto">
          <a:xfrm>
            <a:off x="6402388" y="2809875"/>
            <a:ext cx="989012" cy="923925"/>
            <a:chOff x="3998" y="1728"/>
            <a:chExt cx="623" cy="582"/>
          </a:xfrm>
        </p:grpSpPr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 flipV="1">
              <a:off x="3998" y="1926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8" name="Rectangle 18"/>
            <p:cNvSpPr>
              <a:spLocks noChangeArrowheads="1"/>
            </p:cNvSpPr>
            <p:nvPr/>
          </p:nvSpPr>
          <p:spPr bwMode="auto">
            <a:xfrm>
              <a:off x="4416" y="1728"/>
              <a:ext cx="2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Skia" charset="0"/>
                </a:rPr>
                <a:t>0</a:t>
              </a:r>
            </a:p>
          </p:txBody>
        </p:sp>
      </p:grp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1447800" y="762000"/>
            <a:ext cx="6400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3962400" y="2133600"/>
            <a:ext cx="4800600" cy="3581400"/>
            <a:chOff x="2496" y="1344"/>
            <a:chExt cx="3024" cy="2256"/>
          </a:xfrm>
        </p:grpSpPr>
        <p:sp>
          <p:nvSpPr>
            <p:cNvPr id="97302" name="Rectangle 22"/>
            <p:cNvSpPr>
              <a:spLocks noChangeArrowheads="1"/>
            </p:cNvSpPr>
            <p:nvPr/>
          </p:nvSpPr>
          <p:spPr bwMode="auto">
            <a:xfrm>
              <a:off x="2496" y="1344"/>
              <a:ext cx="3024" cy="2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7301" name="Picture 21" descr="epsilon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4" y="1392"/>
              <a:ext cx="2928" cy="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6781800" y="5867400"/>
            <a:ext cx="1492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>
                <a:latin typeface="Skia" charset="0"/>
                <a:sym typeface="Symbol" charset="2"/>
              </a:rPr>
              <a:t></a:t>
            </a:r>
            <a:r>
              <a:rPr lang="en-US" sz="2100">
                <a:latin typeface="Skia" charset="0"/>
              </a:rPr>
              <a:t>(748,869)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7499350" y="4625975"/>
            <a:ext cx="0" cy="1247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are Rrs(NIR) really black?</a:t>
            </a:r>
          </a:p>
        </p:txBody>
      </p:sp>
      <p:pic>
        <p:nvPicPr>
          <p:cNvPr id="46084" name="Picture 4" descr="ewa_nir_ex_data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338" y="838200"/>
            <a:ext cx="7002462" cy="546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4550</TotalTime>
  <Words>2662</Words>
  <Application>Microsoft Macintosh PowerPoint</Application>
  <PresentationFormat>On-screen Show (4:3)</PresentationFormat>
  <Paragraphs>483</Paragraphs>
  <Slides>55</Slides>
  <Notes>45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PJW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PJW User</dc:creator>
  <cp:lastModifiedBy>PJW</cp:lastModifiedBy>
  <cp:revision>52</cp:revision>
  <cp:lastPrinted>2010-02-19T20:46:06Z</cp:lastPrinted>
  <dcterms:created xsi:type="dcterms:W3CDTF">2011-07-21T19:43:58Z</dcterms:created>
  <dcterms:modified xsi:type="dcterms:W3CDTF">2011-07-21T21:01:31Z</dcterms:modified>
</cp:coreProperties>
</file>