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82" r:id="rId4"/>
    <p:sldId id="270" r:id="rId5"/>
    <p:sldId id="274" r:id="rId6"/>
    <p:sldId id="276" r:id="rId7"/>
    <p:sldId id="277" r:id="rId8"/>
    <p:sldId id="278" r:id="rId9"/>
    <p:sldId id="283" r:id="rId10"/>
    <p:sldId id="279" r:id="rId11"/>
    <p:sldId id="257" r:id="rId12"/>
    <p:sldId id="271" r:id="rId13"/>
    <p:sldId id="272" r:id="rId14"/>
    <p:sldId id="280" r:id="rId15"/>
    <p:sldId id="264" r:id="rId16"/>
    <p:sldId id="260" r:id="rId17"/>
    <p:sldId id="265" r:id="rId18"/>
    <p:sldId id="267" r:id="rId19"/>
    <p:sldId id="281" r:id="rId20"/>
    <p:sldId id="266" r:id="rId21"/>
    <p:sldId id="273" r:id="rId22"/>
    <p:sldId id="26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inimized">
    <p:restoredLeft sz="15620"/>
    <p:restoredTop sz="98541" autoAdjust="0"/>
  </p:normalViewPr>
  <p:slideViewPr>
    <p:cSldViewPr snapToGrid="0" snapToObjects="1">
      <p:cViewPr varScale="1">
        <p:scale>
          <a:sx n="103" d="100"/>
          <a:sy n="103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411F-C983-8542-A953-854F15642CFD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80629-1550-454D-A429-6D09370B3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333B-75DC-3847-842D-14CC39A4B090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0B85-2EAB-424B-93D2-CE2CD4EDE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84C3-2ED6-DE4E-969E-BB731B1345D6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EE20-45A8-F049-BE9A-95A7E9334FA6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D5F-393E-144E-9F08-BF651C6FB65B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F714-D7EF-8443-BF9E-DE88967EC7CD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EC1F-A573-7546-A0EA-A96A1DC0BA59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3196-BF84-C94C-BF33-D2335371794F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501D-4C91-FE49-BAEA-B32D13AEB587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9BFE-4156-C24A-A4AE-AE11D416EF9C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EBA3-DD8C-9740-AB48-9C651CFF426F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2444-95B0-B14D-AE56-224C240875E7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CC40-71F1-CE4B-A679-FBF05D884442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NASA/SSAI, 17 Feb 2011, San Juan, 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0DAFF1-11C5-CA4F-878A-4B149C4D2790}" type="datetime1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963" y="6456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E8AB9EB-B389-3445-93A0-520F2A05DC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5437" y="73438"/>
            <a:ext cx="9004935" cy="67209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076" y="6609475"/>
            <a:ext cx="2895600" cy="19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PJW, NASA/SSAI, 17 Feb 2011, San Juan, PR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seawifs_globe_weta.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366448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963" y="1140572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8000"/>
                </a:solidFill>
                <a:latin typeface="Arial"/>
                <a:ea typeface="Arial" charset="0"/>
                <a:cs typeface="Arial"/>
              </a:rPr>
              <a:t>Evaluating &amp; generalizing </a:t>
            </a:r>
            <a:r>
              <a:rPr lang="en-US" sz="3200" dirty="0">
                <a:solidFill>
                  <a:srgbClr val="008000"/>
                </a:solidFill>
                <a:latin typeface="Arial"/>
                <a:ea typeface="Arial" charset="0"/>
                <a:cs typeface="Arial"/>
              </a:rPr>
              <a:t>ocean color inversion models that retrieve marine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ea typeface="Arial" charset="0"/>
                <a:cs typeface="Arial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Arial"/>
                <a:ea typeface="Arial" charset="0"/>
                <a:cs typeface="Arial"/>
              </a:rPr>
              <a:t>IOPs</a:t>
            </a:r>
            <a:endParaRPr lang="en-US" dirty="0">
              <a:latin typeface="Arial"/>
              <a:ea typeface="Arial" charset="0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91000" y="3623563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" charset="0"/>
                <a:cs typeface="Arial"/>
              </a:rPr>
              <a:t>Ocean Optics Summer Course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" charset="0"/>
                <a:cs typeface="Arial"/>
              </a:rPr>
              <a:t>University of Maine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" charset="0"/>
                <a:cs typeface="Arial"/>
              </a:rPr>
              <a:t>July 2011</a:t>
            </a:r>
            <a:endParaRPr lang="en-US" sz="2000" dirty="0">
              <a:latin typeface="Arial"/>
              <a:ea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inversion algorithms operate similarly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65" y="1967426"/>
            <a:ext cx="846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IOCCG report compared 11 common IOP algorithms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but, most of these algorithms are very similar in their design &amp; operation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 alternative approach to evaluating inversion algorithms might be at the level of the eigenvector (spectral shape) &amp; statistical inversion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constructing (deconstructing) a semi-analytical algorithm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4894" y="2069560"/>
            <a:ext cx="5434952" cy="1401014"/>
            <a:chOff x="1904850" y="2069560"/>
            <a:chExt cx="5434952" cy="1401014"/>
          </a:xfrm>
        </p:grpSpPr>
        <p:grpSp>
          <p:nvGrpSpPr>
            <p:cNvPr id="13" name="Group 12"/>
            <p:cNvGrpSpPr/>
            <p:nvPr/>
          </p:nvGrpSpPr>
          <p:grpSpPr>
            <a:xfrm>
              <a:off x="1904850" y="2069560"/>
              <a:ext cx="2738240" cy="1029428"/>
              <a:chOff x="1878394" y="2241550"/>
              <a:chExt cx="2738240" cy="102942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78394" y="2870868"/>
                <a:ext cx="2738240" cy="400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/>
                    <a:cs typeface="Arial"/>
                  </a:rPr>
                  <a:t>measured by satellite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cxnSp>
            <p:nvCxnSpPr>
              <p:cNvPr id="9" name="Straight Connector 8"/>
              <p:cNvCxnSpPr>
                <a:stCxn id="7" idx="0"/>
              </p:cNvCxnSpPr>
              <p:nvPr/>
            </p:nvCxnSpPr>
            <p:spPr>
              <a:xfrm rot="16200000" flipV="1">
                <a:off x="2684820" y="2308174"/>
                <a:ext cx="629318" cy="4960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2063" y="2241550"/>
                <a:ext cx="993013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832790" y="2482425"/>
              <a:ext cx="2507012" cy="988149"/>
              <a:chOff x="1297184" y="2243138"/>
              <a:chExt cx="2507012" cy="98814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653518" y="2831177"/>
                <a:ext cx="2150678" cy="400110"/>
              </a:xfrm>
              <a:prstGeom prst="rect">
                <a:avLst/>
              </a:prstGeom>
              <a:noFill/>
              <a:ln w="3810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/>
                    <a:cs typeface="Arial"/>
                  </a:rPr>
                  <a:t>desired products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 rot="16200000" flipV="1">
                <a:off x="2167296" y="2269616"/>
                <a:ext cx="586451" cy="536672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297184" y="2243138"/>
                <a:ext cx="1977892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152400" y="1852174"/>
            <a:ext cx="7673650" cy="4089195"/>
            <a:chOff x="204025" y="1680237"/>
            <a:chExt cx="7673650" cy="4089195"/>
          </a:xfrm>
        </p:grpSpPr>
        <p:grpSp>
          <p:nvGrpSpPr>
            <p:cNvPr id="27" name="Group 26"/>
            <p:cNvGrpSpPr/>
            <p:nvPr/>
          </p:nvGrpSpPr>
          <p:grpSpPr>
            <a:xfrm>
              <a:off x="204025" y="1680237"/>
              <a:ext cx="7673650" cy="3719863"/>
              <a:chOff x="217253" y="1680237"/>
              <a:chExt cx="7673650" cy="371986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7253" y="1680237"/>
                <a:ext cx="7673650" cy="2265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66527" y="3119906"/>
                <a:ext cx="5564943" cy="2280194"/>
                <a:chOff x="566527" y="2758728"/>
                <a:chExt cx="5564943" cy="2280194"/>
              </a:xfrm>
            </p:grpSpPr>
            <p:graphicFrame>
              <p:nvGraphicFramePr>
                <p:cNvPr id="17411" name="Object 3"/>
                <p:cNvGraphicFramePr>
                  <a:graphicFrameLocks noChangeAspect="1"/>
                </p:cNvGraphicFramePr>
                <p:nvPr/>
              </p:nvGraphicFramePr>
              <p:xfrm>
                <a:off x="594270" y="2758728"/>
                <a:ext cx="5537200" cy="495300"/>
              </p:xfrm>
              <a:graphic>
                <a:graphicData uri="http://schemas.openxmlformats.org/presentationml/2006/ole">
                  <p:oleObj spid="_x0000_s17411" name="Equation" r:id="rId3" imgW="5537200" imgH="495300" progId="Equation.3">
                    <p:embed/>
                  </p:oleObj>
                </a:graphicData>
              </a:graphic>
            </p:graphicFrame>
            <p:graphicFrame>
              <p:nvGraphicFramePr>
                <p:cNvPr id="17412" name="Object 4"/>
                <p:cNvGraphicFramePr>
                  <a:graphicFrameLocks noChangeAspect="1"/>
                </p:cNvGraphicFramePr>
                <p:nvPr/>
              </p:nvGraphicFramePr>
              <p:xfrm>
                <a:off x="566527" y="4543622"/>
                <a:ext cx="4178300" cy="495300"/>
              </p:xfrm>
              <a:graphic>
                <a:graphicData uri="http://schemas.openxmlformats.org/presentationml/2006/ole">
                  <p:oleObj spid="_x0000_s17412" name="Equation" r:id="rId4" imgW="4178300" imgH="495300" progId="Equation.3">
                    <p:embed/>
                  </p:oleObj>
                </a:graphicData>
              </a:graphic>
            </p:graphicFrame>
          </p:grpSp>
        </p:grpSp>
        <p:sp>
          <p:nvSpPr>
            <p:cNvPr id="28" name="TextBox 27"/>
            <p:cNvSpPr txBox="1"/>
            <p:nvPr/>
          </p:nvSpPr>
          <p:spPr>
            <a:xfrm>
              <a:off x="2795803" y="3625517"/>
              <a:ext cx="20704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dissolved + non-phytoplankton particles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15318" y="3615206"/>
              <a:ext cx="2070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phytoplankton</a:t>
              </a:r>
              <a:endParaRPr lang="en-US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7207" y="5400100"/>
              <a:ext cx="2070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particles</a:t>
              </a: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26843" y="1162050"/>
          <a:ext cx="4660900" cy="1079500"/>
        </p:xfrm>
        <a:graphic>
          <a:graphicData uri="http://schemas.openxmlformats.org/presentationml/2006/ole">
            <p:oleObj spid="_x0000_s17410" name="Equation" r:id="rId5" imgW="4660900" imgH="1079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constructing (deconstructing) a semi-analytical algorithm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26589" y="3169715"/>
          <a:ext cx="6832600" cy="609600"/>
        </p:xfrm>
        <a:graphic>
          <a:graphicData uri="http://schemas.openxmlformats.org/presentationml/2006/ole">
            <p:oleObj spid="_x0000_s31751" name="Equation" r:id="rId3" imgW="6832600" imgH="60960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27482" y="1162050"/>
          <a:ext cx="4660900" cy="1079500"/>
        </p:xfrm>
        <a:graphic>
          <a:graphicData uri="http://schemas.openxmlformats.org/presentationml/2006/ole">
            <p:oleObj spid="_x0000_s31746" name="Equation" r:id="rId4" imgW="4660900" imgH="107950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96583" y="4962490"/>
          <a:ext cx="4889500" cy="609600"/>
        </p:xfrm>
        <a:graphic>
          <a:graphicData uri="http://schemas.openxmlformats.org/presentationml/2006/ole">
            <p:oleObj spid="_x0000_s31752" name="Equation" r:id="rId5" imgW="4889500" imgH="6096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18494" y="4101126"/>
            <a:ext cx="207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eigenvector (shape)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0954" y="4078877"/>
            <a:ext cx="173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eigenvalue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(magnitude)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99662" y="3805775"/>
            <a:ext cx="61142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37633" y="3820200"/>
            <a:ext cx="286849" cy="2834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8" idx="0"/>
          </p:cNvCxnSpPr>
          <p:nvPr/>
        </p:nvCxnSpPr>
        <p:spPr>
          <a:xfrm>
            <a:off x="4550518" y="3818487"/>
            <a:ext cx="403182" cy="28263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60102" y="3809565"/>
            <a:ext cx="945298" cy="4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constructing (deconstructing) a semi-analytical algorithm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26589" y="3169715"/>
          <a:ext cx="6832600" cy="609600"/>
        </p:xfrm>
        <a:graphic>
          <a:graphicData uri="http://schemas.openxmlformats.org/presentationml/2006/ole">
            <p:oleObj spid="_x0000_s32771" name="Equation" r:id="rId3" imgW="6832600" imgH="60960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27482" y="1162050"/>
          <a:ext cx="4660900" cy="1079500"/>
        </p:xfrm>
        <a:graphic>
          <a:graphicData uri="http://schemas.openxmlformats.org/presentationml/2006/ole">
            <p:oleObj spid="_x0000_s32770" name="Equation" r:id="rId4" imgW="4660900" imgH="107950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96583" y="4962490"/>
          <a:ext cx="4889500" cy="609600"/>
        </p:xfrm>
        <a:graphic>
          <a:graphicData uri="http://schemas.openxmlformats.org/presentationml/2006/ole">
            <p:oleObj spid="_x0000_s32772" name="Equation" r:id="rId5" imgW="4889500" imgH="6096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18494" y="4101126"/>
            <a:ext cx="207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eigenvector (shape)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0954" y="4078877"/>
            <a:ext cx="173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eigenvalue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(magnitude)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99662" y="3805775"/>
            <a:ext cx="61142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37633" y="3820200"/>
            <a:ext cx="286849" cy="2834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356885" y="3723917"/>
            <a:ext cx="883364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8" idx="0"/>
          </p:cNvCxnSpPr>
          <p:nvPr/>
        </p:nvCxnSpPr>
        <p:spPr>
          <a:xfrm>
            <a:off x="4550518" y="3818487"/>
            <a:ext cx="403182" cy="28263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88906" y="921950"/>
            <a:ext cx="2953363" cy="5124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knowns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i="1" dirty="0" err="1" smtClean="0">
                <a:latin typeface="Arial"/>
                <a:cs typeface="Arial"/>
              </a:rPr>
              <a:t>R</a:t>
            </a:r>
            <a:r>
              <a:rPr lang="en-US" sz="2000" i="1" baseline="-25000" dirty="0" err="1" smtClean="0">
                <a:latin typeface="Arial"/>
                <a:cs typeface="Arial"/>
              </a:rPr>
              <a:t>rs</a:t>
            </a:r>
            <a:r>
              <a:rPr lang="en-US" sz="2000" dirty="0" err="1" smtClean="0">
                <a:latin typeface="Arial"/>
                <a:cs typeface="Arial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User defined:</a:t>
            </a:r>
          </a:p>
          <a:p>
            <a:endParaRPr lang="en-US" sz="1200" i="1" dirty="0" smtClean="0">
              <a:latin typeface="Arial"/>
              <a:cs typeface="Arial"/>
            </a:endParaRPr>
          </a:p>
          <a:p>
            <a:r>
              <a:rPr lang="en-US" sz="2000" i="1" dirty="0" err="1" smtClean="0">
                <a:latin typeface="Arial"/>
                <a:cs typeface="Arial"/>
              </a:rPr>
              <a:t>G</a:t>
            </a:r>
            <a:r>
              <a:rPr lang="en-US" sz="2000" dirty="0" err="1" smtClean="0">
                <a:latin typeface="Arial"/>
                <a:cs typeface="Arial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11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a</a:t>
            </a:r>
            <a:r>
              <a:rPr lang="en-US" sz="2000" i="1" baseline="30000" dirty="0" smtClean="0">
                <a:latin typeface="Arial"/>
                <a:cs typeface="Arial"/>
              </a:rPr>
              <a:t>*</a:t>
            </a:r>
            <a:r>
              <a:rPr lang="en-US" sz="2000" i="1" baseline="-25000" dirty="0" err="1" smtClean="0">
                <a:latin typeface="Arial"/>
                <a:cs typeface="Arial"/>
              </a:rPr>
              <a:t>dg</a:t>
            </a:r>
            <a:r>
              <a:rPr lang="en-US" sz="2000" dirty="0" err="1" smtClean="0">
                <a:latin typeface="Arial"/>
                <a:cs typeface="Arial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12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a</a:t>
            </a:r>
            <a:r>
              <a:rPr lang="en-US" sz="2000" i="1" baseline="30000" dirty="0" smtClean="0">
                <a:latin typeface="Arial"/>
                <a:cs typeface="Arial"/>
              </a:rPr>
              <a:t>*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err="1" smtClean="0">
                <a:latin typeface="Arial"/>
                <a:cs typeface="Arial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1200" i="1" dirty="0" smtClean="0">
              <a:latin typeface="Arial"/>
              <a:cs typeface="Arial"/>
            </a:endParaRPr>
          </a:p>
          <a:p>
            <a:r>
              <a:rPr lang="en-US" sz="2000" i="1" dirty="0" err="1" smtClean="0">
                <a:latin typeface="Arial"/>
                <a:cs typeface="Arial"/>
              </a:rPr>
              <a:t>b</a:t>
            </a:r>
            <a:r>
              <a:rPr lang="en-US" sz="2000" i="1" baseline="30000" dirty="0" smtClean="0">
                <a:latin typeface="Arial"/>
                <a:cs typeface="Arial"/>
              </a:rPr>
              <a:t>*</a:t>
            </a:r>
            <a:r>
              <a:rPr lang="en-US" sz="2000" i="1" baseline="-25000" dirty="0" err="1" smtClean="0">
                <a:latin typeface="Arial"/>
                <a:cs typeface="Arial"/>
              </a:rPr>
              <a:t>bp</a:t>
            </a:r>
            <a:r>
              <a:rPr lang="en-US" sz="2000" dirty="0" err="1" smtClean="0">
                <a:latin typeface="Arial"/>
                <a:cs typeface="Arial"/>
              </a:rPr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3 (&lt; N) unknowns, </a:t>
            </a:r>
            <a:r>
              <a:rPr lang="en-US" sz="2000" i="1" dirty="0" smtClean="0">
                <a:latin typeface="Arial"/>
                <a:cs typeface="Arial"/>
              </a:rPr>
              <a:t>M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spectral optimization, </a:t>
            </a:r>
            <a:r>
              <a:rPr lang="en-US" sz="2000" dirty="0" err="1" smtClean="0">
                <a:latin typeface="Arial"/>
                <a:cs typeface="Arial"/>
              </a:rPr>
              <a:t>deconvolution</a:t>
            </a:r>
            <a:r>
              <a:rPr lang="en-US" sz="2000" dirty="0" smtClean="0">
                <a:latin typeface="Arial"/>
                <a:cs typeface="Arial"/>
              </a:rPr>
              <a:t>, inversion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79036" y="1866930"/>
            <a:ext cx="2772615" cy="4126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5993" y="4724401"/>
            <a:ext cx="2765658" cy="1220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160102" y="3809565"/>
            <a:ext cx="945298" cy="4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709" y="1005466"/>
            <a:ext cx="8611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most algorithms differ in their eigenvectors &amp; inversion approach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significant effort within community over past 30+ years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how to choose between algorithms</a:t>
            </a:r>
            <a:r>
              <a:rPr lang="en-US" sz="2000" dirty="0" smtClean="0">
                <a:latin typeface="Arial"/>
                <a:cs typeface="Arial"/>
              </a:rPr>
              <a:t>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we (NASA) couldn’t decide, so we initiated a series of workshops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constructing (deconstructing) a semi-analytical algorithm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300" y="1763313"/>
            <a:ext cx="8730618" cy="100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651" y="2768600"/>
            <a:ext cx="8730618" cy="254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96" y="681156"/>
            <a:ext cx="868438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Ocean Optics XIX (2008, </a:t>
            </a:r>
            <a:r>
              <a:rPr lang="en-US" sz="2000" dirty="0" err="1" smtClean="0">
                <a:latin typeface="Arial"/>
                <a:cs typeface="Arial"/>
              </a:rPr>
              <a:t>Barga</a:t>
            </a:r>
            <a:r>
              <a:rPr lang="en-US" sz="2000" dirty="0" smtClean="0">
                <a:latin typeface="Arial"/>
                <a:cs typeface="Arial"/>
              </a:rPr>
              <a:t>, Italy) &amp; XX (2010, Anchorage, Alaska)</a:t>
            </a:r>
          </a:p>
          <a:p>
            <a:r>
              <a:rPr lang="en-US" sz="2000" dirty="0" smtClean="0">
                <a:latin typeface="Arial"/>
                <a:cs typeface="Arial"/>
              </a:rPr>
              <a:t>27 participants from Australia, Canada, France, Italy, Japan, UK, &amp; US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/>
              <a:t>conceptual goal:  achieve </a:t>
            </a:r>
            <a:r>
              <a:rPr lang="en-US" sz="2000" dirty="0" smtClean="0">
                <a:solidFill>
                  <a:srgbClr val="FF0000"/>
                </a:solidFill>
              </a:rPr>
              <a:t>community consensus </a:t>
            </a:r>
            <a:r>
              <a:rPr lang="en-US" sz="2000" dirty="0" smtClean="0"/>
              <a:t>on an effective algorithmic approach for producing </a:t>
            </a:r>
            <a:r>
              <a:rPr lang="en-US" sz="2000" dirty="0" smtClean="0">
                <a:solidFill>
                  <a:srgbClr val="008000"/>
                </a:solidFill>
              </a:rPr>
              <a:t>global-scale, remotely sensed IOP products</a:t>
            </a:r>
            <a:endParaRPr lang="en-US" sz="2000" dirty="0" smtClean="0"/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practical goal: develop tools, resources, &amp; methods for developing &amp; evaluating global &amp; regional ocean color data products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the NASA OBPG developed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GIOP – a consolidated, community supported, configurable</a:t>
            </a:r>
            <a:r>
              <a:rPr lang="en-US" sz="2000" dirty="0" smtClean="0">
                <a:latin typeface="Arial"/>
                <a:cs typeface="Arial"/>
              </a:rPr>
              <a:t> framework for ocean color modeling of </a:t>
            </a:r>
            <a:r>
              <a:rPr lang="en-US" sz="2000" dirty="0" err="1" smtClean="0">
                <a:latin typeface="Arial"/>
                <a:cs typeface="Arial"/>
              </a:rPr>
              <a:t>IOPs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</a:p>
          <a:p>
            <a:r>
              <a:rPr lang="en-US" sz="2000" dirty="0" smtClean="0">
                <a:latin typeface="Arial"/>
                <a:cs typeface="Arial"/>
              </a:rPr>
              <a:t>allows construction of different IOP models at run time by selection from a wide assortment of published absorption &amp; scattering eigenvectors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oceancolor.gsfc.nasa.gov/WIKI/GIOP.html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pPr marL="230188" indent="-230188"/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IOP Algorithm Workshops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651" y="3398335"/>
            <a:ext cx="8738826" cy="2429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93344" y="2602960"/>
          <a:ext cx="5765800" cy="1308100"/>
        </p:xfrm>
        <a:graphic>
          <a:graphicData uri="http://schemas.openxmlformats.org/presentationml/2006/ole">
            <p:oleObj spid="_x0000_s20482" name="Equation" r:id="rId3" imgW="5765800" imgH="1308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generic IOP algorithm framework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8564" y="641779"/>
            <a:ext cx="2817610" cy="2334927"/>
            <a:chOff x="268564" y="641779"/>
            <a:chExt cx="2817610" cy="2334927"/>
          </a:xfrm>
        </p:grpSpPr>
        <p:sp>
          <p:nvSpPr>
            <p:cNvPr id="9" name="TextBox 8"/>
            <p:cNvSpPr txBox="1"/>
            <p:nvPr/>
          </p:nvSpPr>
          <p:spPr>
            <a:xfrm>
              <a:off x="268564" y="641779"/>
              <a:ext cx="2817610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Lee et al. (2002)</a:t>
              </a:r>
            </a:p>
            <a:p>
              <a:endParaRPr lang="en-US" dirty="0" smtClean="0">
                <a:latin typeface="Arial"/>
                <a:cs typeface="Arial"/>
              </a:endParaRPr>
            </a:p>
            <a:p>
              <a:endParaRPr lang="en-US" dirty="0">
                <a:latin typeface="Arial"/>
                <a:cs typeface="Arial"/>
              </a:endParaRPr>
            </a:p>
            <a:p>
              <a:endParaRPr lang="en-US" dirty="0">
                <a:latin typeface="Arial"/>
                <a:cs typeface="Arial"/>
              </a:endParaRPr>
            </a:p>
          </p:txBody>
        </p:sp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325477" y="1076431"/>
            <a:ext cx="2576512" cy="609600"/>
          </p:xfrm>
          <a:graphic>
            <a:graphicData uri="http://schemas.openxmlformats.org/presentationml/2006/ole">
              <p:oleObj spid="_x0000_s20484" name="Equation" r:id="rId4" imgW="1663700" imgH="393700" progId="Equation.3">
                <p:embed/>
              </p:oleObj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rot="16200000" flipH="1">
              <a:off x="1291264" y="2058859"/>
              <a:ext cx="1134598" cy="7010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1651" y="3452979"/>
            <a:ext cx="2493925" cy="1104412"/>
            <a:chOff x="211651" y="3452979"/>
            <a:chExt cx="2493925" cy="1104412"/>
          </a:xfrm>
        </p:grpSpPr>
        <p:sp>
          <p:nvSpPr>
            <p:cNvPr id="17" name="TextBox 16"/>
            <p:cNvSpPr txBox="1"/>
            <p:nvPr/>
          </p:nvSpPr>
          <p:spPr>
            <a:xfrm>
              <a:off x="211651" y="3911060"/>
              <a:ext cx="2493924" cy="646331"/>
            </a:xfrm>
            <a:prstGeom prst="rect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Levenberg</a:t>
              </a:r>
              <a:r>
                <a:rPr lang="en-US" dirty="0" smtClean="0">
                  <a:solidFill>
                    <a:srgbClr val="FF0000"/>
                  </a:solidFill>
                </a:rPr>
                <a:t>-Marquardt</a:t>
              </a:r>
            </a:p>
            <a:p>
              <a:r>
                <a:rPr lang="en-US" dirty="0" smtClean="0"/>
                <a:t>SVD matrix inversion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1859669" y="3051924"/>
              <a:ext cx="444851" cy="1246962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183498" y="3466210"/>
            <a:ext cx="2091578" cy="2235840"/>
            <a:chOff x="1183498" y="3466210"/>
            <a:chExt cx="2091578" cy="2235840"/>
          </a:xfrm>
        </p:grpSpPr>
        <p:sp>
          <p:nvSpPr>
            <p:cNvPr id="16" name="TextBox 15"/>
            <p:cNvSpPr txBox="1"/>
            <p:nvPr/>
          </p:nvSpPr>
          <p:spPr>
            <a:xfrm>
              <a:off x="1183498" y="5055719"/>
              <a:ext cx="2091578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Morel </a:t>
              </a:r>
              <a:r>
                <a:rPr lang="en-US" dirty="0" err="1" smtClean="0">
                  <a:solidFill>
                    <a:srgbClr val="FF0000"/>
                  </a:solidFill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/Q</a:t>
              </a:r>
            </a:p>
            <a:p>
              <a:r>
                <a:rPr lang="en-US" dirty="0" smtClean="0"/>
                <a:t>Gordon quadratic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199326" y="4168872"/>
              <a:ext cx="1589510" cy="18418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564569" y="3897830"/>
            <a:ext cx="2473827" cy="2516424"/>
            <a:chOff x="624026" y="4458192"/>
            <a:chExt cx="2460599" cy="2516423"/>
          </a:xfrm>
        </p:grpSpPr>
        <p:sp>
          <p:nvSpPr>
            <p:cNvPr id="26" name="TextBox 25"/>
            <p:cNvSpPr txBox="1"/>
            <p:nvPr/>
          </p:nvSpPr>
          <p:spPr>
            <a:xfrm>
              <a:off x="624026" y="5497288"/>
              <a:ext cx="2460599" cy="14773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exponential, </a:t>
              </a:r>
              <a:r>
                <a:rPr lang="en-US" i="1" dirty="0" err="1" smtClean="0"/>
                <a:t>S</a:t>
              </a:r>
              <a:r>
                <a:rPr lang="en-US" i="1" baseline="-25000" dirty="0" err="1" smtClean="0"/>
                <a:t>dg</a:t>
              </a:r>
              <a:r>
                <a:rPr lang="en-US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	</a:t>
              </a:r>
              <a:r>
                <a:rPr lang="en-US" dirty="0" smtClean="0">
                  <a:solidFill>
                    <a:srgbClr val="000000"/>
                  </a:solidFill>
                </a:rPr>
                <a:t>fixed (</a:t>
              </a:r>
              <a:r>
                <a:rPr lang="en-US" dirty="0" smtClean="0">
                  <a:solidFill>
                    <a:srgbClr val="FF0000"/>
                  </a:solidFill>
                </a:rPr>
                <a:t>= 0.0145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</a:p>
            <a:p>
              <a:pPr lvl="1"/>
              <a:r>
                <a:rPr lang="en-US" dirty="0" smtClean="0"/>
                <a:t>Lee et al. (2002)</a:t>
              </a:r>
            </a:p>
            <a:p>
              <a:pPr lvl="1"/>
              <a:r>
                <a:rPr lang="en-US" dirty="0" smtClean="0"/>
                <a:t>OBPG (2010)</a:t>
              </a:r>
            </a:p>
            <a:p>
              <a:pPr marL="6350" lvl="1"/>
              <a:r>
                <a:rPr lang="en-US" dirty="0" smtClean="0"/>
                <a:t>tabulated </a:t>
              </a:r>
              <a:r>
                <a:rPr lang="en-US" i="1" dirty="0" smtClean="0"/>
                <a:t>a</a:t>
              </a:r>
              <a:r>
                <a:rPr lang="en-US" i="1" baseline="30000" dirty="0" smtClean="0"/>
                <a:t>*</a:t>
              </a:r>
              <a:r>
                <a:rPr lang="en-US" i="1" baseline="-25000" dirty="0" err="1" smtClean="0"/>
                <a:t>dg</a:t>
              </a:r>
              <a:r>
                <a:rPr lang="en-US" dirty="0" err="1" smtClean="0"/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1868013" y="4484336"/>
              <a:ext cx="1039097" cy="9868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270173" y="3897831"/>
            <a:ext cx="2605956" cy="1738209"/>
            <a:chOff x="1030139" y="4240840"/>
            <a:chExt cx="2244939" cy="1738209"/>
          </a:xfrm>
        </p:grpSpPr>
        <p:sp>
          <p:nvSpPr>
            <p:cNvPr id="30" name="TextBox 29"/>
            <p:cNvSpPr txBox="1"/>
            <p:nvPr/>
          </p:nvSpPr>
          <p:spPr>
            <a:xfrm>
              <a:off x="1030139" y="5055719"/>
              <a:ext cx="2244939" cy="923330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dirty="0" smtClean="0"/>
                <a:t>tabulated </a:t>
              </a:r>
              <a:r>
                <a:rPr lang="en-US" i="1" dirty="0" smtClean="0"/>
                <a:t>a</a:t>
              </a:r>
              <a:r>
                <a:rPr lang="en-US" i="1" baseline="30000" dirty="0" smtClean="0"/>
                <a:t>*</a:t>
              </a:r>
              <a:r>
                <a:rPr lang="en-US" i="1" baseline="-25000" dirty="0" err="1" smtClean="0">
                  <a:latin typeface="Symbol" charset="2"/>
                  <a:cs typeface="Symbol" charset="2"/>
                </a:rPr>
                <a:t>f</a:t>
              </a:r>
              <a:r>
                <a:rPr lang="en-US" dirty="0" err="1" smtClean="0"/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)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Bricaud</a:t>
              </a:r>
              <a:r>
                <a:rPr lang="en-US" dirty="0" smtClean="0">
                  <a:solidFill>
                    <a:srgbClr val="FF0000"/>
                  </a:solidFill>
                </a:rPr>
                <a:t> et al.  (1998)</a:t>
              </a:r>
            </a:p>
            <a:p>
              <a:r>
                <a:rPr lang="en-US" dirty="0" err="1" smtClean="0"/>
                <a:t>Ciotti</a:t>
              </a:r>
              <a:r>
                <a:rPr lang="en-US" dirty="0" smtClean="0"/>
                <a:t> &amp; </a:t>
              </a:r>
              <a:r>
                <a:rPr lang="en-US" dirty="0" err="1" smtClean="0"/>
                <a:t>Bricaud</a:t>
              </a:r>
              <a:r>
                <a:rPr lang="en-US" dirty="0" smtClean="0"/>
                <a:t> (2006)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30" idx="0"/>
            </p:cNvCxnSpPr>
            <p:nvPr/>
          </p:nvCxnSpPr>
          <p:spPr>
            <a:xfrm rot="16200000" flipV="1">
              <a:off x="1661052" y="4564162"/>
              <a:ext cx="814879" cy="16823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05576" y="1164158"/>
            <a:ext cx="2724726" cy="1438808"/>
            <a:chOff x="149512" y="1131289"/>
            <a:chExt cx="2724726" cy="1438808"/>
          </a:xfrm>
        </p:grpSpPr>
        <p:sp>
          <p:nvSpPr>
            <p:cNvPr id="39" name="TextBox 38"/>
            <p:cNvSpPr txBox="1"/>
            <p:nvPr/>
          </p:nvSpPr>
          <p:spPr>
            <a:xfrm>
              <a:off x="149512" y="1131289"/>
              <a:ext cx="2724726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fixed </a:t>
              </a:r>
              <a:r>
                <a:rPr lang="en-US" i="1" dirty="0" err="1" smtClean="0">
                  <a:latin typeface="Arial"/>
                  <a:cs typeface="Arial"/>
                </a:rPr>
                <a:t>b</a:t>
              </a:r>
              <a:r>
                <a:rPr lang="en-US" i="1" baseline="-25000" dirty="0" err="1" smtClean="0">
                  <a:latin typeface="Arial"/>
                  <a:cs typeface="Arial"/>
                </a:rPr>
                <a:t>bp</a:t>
              </a:r>
              <a:r>
                <a:rPr lang="en-US" dirty="0" err="1" smtClean="0">
                  <a:latin typeface="Arial"/>
                  <a:cs typeface="Arial"/>
                </a:rPr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Arial"/>
                  <a:cs typeface="Arial"/>
                </a:rPr>
                <a:t>) [=</a:t>
              </a:r>
              <a:r>
                <a:rPr lang="en-US" i="1" dirty="0" err="1" smtClean="0">
                  <a:latin typeface="Arial"/>
                  <a:cs typeface="Arial"/>
                </a:rPr>
                <a:t>M</a:t>
              </a:r>
              <a:r>
                <a:rPr lang="en-US" i="1" baseline="-25000" dirty="0" err="1" smtClean="0">
                  <a:latin typeface="Arial"/>
                  <a:cs typeface="Arial"/>
                </a:rPr>
                <a:t>bp</a:t>
              </a:r>
              <a:r>
                <a:rPr lang="en-US" dirty="0" smtClean="0">
                  <a:latin typeface="Arial"/>
                  <a:cs typeface="Arial"/>
                </a:rPr>
                <a:t> </a:t>
              </a:r>
              <a:r>
                <a:rPr lang="en-US" i="1" dirty="0" err="1" smtClean="0">
                  <a:latin typeface="Arial"/>
                  <a:cs typeface="Arial"/>
                </a:rPr>
                <a:t>b</a:t>
              </a:r>
              <a:r>
                <a:rPr lang="en-US" i="1" baseline="30000" dirty="0" smtClean="0">
                  <a:latin typeface="Arial"/>
                  <a:cs typeface="Arial"/>
                </a:rPr>
                <a:t>*</a:t>
              </a:r>
              <a:r>
                <a:rPr lang="en-US" i="1" baseline="-25000" dirty="0" err="1" smtClean="0">
                  <a:latin typeface="Arial"/>
                  <a:cs typeface="Arial"/>
                </a:rPr>
                <a:t>bp</a:t>
              </a:r>
              <a:r>
                <a:rPr lang="en-US" dirty="0" err="1" smtClean="0">
                  <a:latin typeface="Arial"/>
                  <a:cs typeface="Arial"/>
                </a:rPr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Arial"/>
                  <a:cs typeface="Arial"/>
                </a:rPr>
                <a:t>)]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Lee et al. (2002)</a:t>
              </a:r>
            </a:p>
            <a:p>
              <a:r>
                <a:rPr lang="en-US" dirty="0" err="1" smtClean="0">
                  <a:latin typeface="Arial"/>
                  <a:cs typeface="Arial"/>
                </a:rPr>
                <a:t>Loisel</a:t>
              </a:r>
              <a:r>
                <a:rPr lang="en-US" dirty="0" smtClean="0">
                  <a:latin typeface="Arial"/>
                  <a:cs typeface="Arial"/>
                </a:rPr>
                <a:t> &amp; </a:t>
              </a:r>
              <a:r>
                <a:rPr lang="en-US" dirty="0" err="1" smtClean="0">
                  <a:latin typeface="Arial"/>
                  <a:cs typeface="Arial"/>
                </a:rPr>
                <a:t>Stramski</a:t>
              </a:r>
              <a:r>
                <a:rPr lang="en-US" dirty="0" smtClean="0">
                  <a:latin typeface="Arial"/>
                  <a:cs typeface="Arial"/>
                </a:rPr>
                <a:t> (2001)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41" name="Straight Arrow Connector 40"/>
            <p:cNvCxnSpPr>
              <a:stCxn id="39" idx="2"/>
            </p:cNvCxnSpPr>
            <p:nvPr/>
          </p:nvCxnSpPr>
          <p:spPr>
            <a:xfrm rot="16200000" flipH="1">
              <a:off x="1832940" y="1733553"/>
              <a:ext cx="515478" cy="1157609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807186" y="233070"/>
            <a:ext cx="3161125" cy="2743636"/>
            <a:chOff x="149512" y="1131289"/>
            <a:chExt cx="2657882" cy="2743636"/>
          </a:xfrm>
        </p:grpSpPr>
        <p:sp>
          <p:nvSpPr>
            <p:cNvPr id="45" name="TextBox 44"/>
            <p:cNvSpPr txBox="1"/>
            <p:nvPr/>
          </p:nvSpPr>
          <p:spPr>
            <a:xfrm>
              <a:off x="149512" y="1131289"/>
              <a:ext cx="2657882" cy="23083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power-law, </a:t>
              </a:r>
              <a:r>
                <a:rPr lang="en-US" dirty="0" err="1" smtClean="0">
                  <a:latin typeface="Symbol" charset="2"/>
                  <a:cs typeface="Symbol" charset="2"/>
                </a:rPr>
                <a:t>h</a:t>
              </a:r>
              <a:r>
                <a:rPr lang="en-US" dirty="0" smtClean="0">
                  <a:latin typeface="Arial"/>
                  <a:cs typeface="Arial"/>
                </a:rPr>
                <a:t>: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fixed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Lee et al. (2002)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</a:t>
              </a:r>
              <a:r>
                <a:rPr lang="en-US" dirty="0" err="1" smtClean="0">
                  <a:latin typeface="Arial"/>
                  <a:cs typeface="Arial"/>
                </a:rPr>
                <a:t>Ciotti</a:t>
              </a:r>
              <a:r>
                <a:rPr lang="en-US" dirty="0" smtClean="0">
                  <a:latin typeface="Arial"/>
                  <a:cs typeface="Arial"/>
                </a:rPr>
                <a:t> et al. (1999)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</a:t>
              </a:r>
              <a:r>
                <a:rPr lang="en-US" dirty="0" err="1" smtClean="0">
                  <a:latin typeface="Arial"/>
                  <a:cs typeface="Arial"/>
                </a:rPr>
                <a:t>Hoge</a:t>
              </a:r>
              <a:r>
                <a:rPr lang="en-US" dirty="0" smtClean="0">
                  <a:latin typeface="Arial"/>
                  <a:cs typeface="Arial"/>
                </a:rPr>
                <a:t> &amp; Lyon (1996)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</a:t>
              </a:r>
              <a:r>
                <a:rPr lang="en-US" dirty="0" err="1" smtClean="0">
                  <a:latin typeface="Arial"/>
                  <a:cs typeface="Arial"/>
                </a:rPr>
                <a:t>Loisel</a:t>
              </a:r>
              <a:r>
                <a:rPr lang="en-US" dirty="0" smtClean="0">
                  <a:latin typeface="Arial"/>
                  <a:cs typeface="Arial"/>
                </a:rPr>
                <a:t> &amp; </a:t>
              </a:r>
              <a:r>
                <a:rPr lang="en-US" dirty="0" err="1" smtClean="0">
                  <a:latin typeface="Arial"/>
                  <a:cs typeface="Arial"/>
                </a:rPr>
                <a:t>Stramski</a:t>
              </a:r>
              <a:r>
                <a:rPr lang="en-US" dirty="0" smtClean="0">
                  <a:latin typeface="Arial"/>
                  <a:cs typeface="Arial"/>
                </a:rPr>
                <a:t> (2001)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	Morel (2001)</a:t>
              </a:r>
            </a:p>
            <a:p>
              <a:r>
                <a:rPr lang="en-US" dirty="0" err="1" smtClean="0">
                  <a:latin typeface="Arial"/>
                  <a:cs typeface="Arial"/>
                </a:rPr>
                <a:t>tablulated</a:t>
              </a:r>
              <a:r>
                <a:rPr lang="en-US" dirty="0" smtClean="0">
                  <a:latin typeface="Arial"/>
                  <a:cs typeface="Arial"/>
                </a:rPr>
                <a:t> </a:t>
              </a:r>
              <a:r>
                <a:rPr lang="en-US" i="1" dirty="0" err="1" smtClean="0">
                  <a:latin typeface="Arial"/>
                  <a:cs typeface="Arial"/>
                </a:rPr>
                <a:t>b</a:t>
              </a:r>
              <a:r>
                <a:rPr lang="en-US" i="1" baseline="30000" dirty="0" smtClean="0">
                  <a:latin typeface="Arial"/>
                  <a:cs typeface="Arial"/>
                </a:rPr>
                <a:t>*</a:t>
              </a:r>
              <a:r>
                <a:rPr lang="en-US" i="1" baseline="-25000" dirty="0" err="1" smtClean="0">
                  <a:latin typeface="Arial"/>
                  <a:cs typeface="Arial"/>
                </a:rPr>
                <a:t>bp</a:t>
              </a:r>
              <a:r>
                <a:rPr lang="en-US" dirty="0" err="1" smtClean="0">
                  <a:latin typeface="Arial"/>
                  <a:cs typeface="Arial"/>
                </a:rPr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Arial"/>
                  <a:cs typeface="Arial"/>
                </a:rPr>
                <a:t>)</a:t>
              </a: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>
            <a:xfrm rot="5400000">
              <a:off x="968924" y="3365395"/>
              <a:ext cx="435312" cy="583748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031426" y="1918778"/>
            <a:ext cx="5572950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other features to be considered: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2000" dirty="0">
              <a:latin typeface="Arial"/>
              <a:cs typeface="Arial"/>
            </a:endParaRPr>
          </a:p>
          <a:p>
            <a:pPr marL="223838" indent="-223838">
              <a:defRPr/>
            </a:pPr>
            <a:r>
              <a:rPr lang="en-US" sz="2000" i="1" dirty="0">
                <a:latin typeface="Arial"/>
                <a:cs typeface="Arial"/>
              </a:rPr>
              <a:t>a</a:t>
            </a:r>
            <a:r>
              <a:rPr lang="en-US" sz="2000" i="1" baseline="-25000" dirty="0">
                <a:latin typeface="Arial"/>
                <a:cs typeface="Arial"/>
              </a:rPr>
              <a:t>w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i="1" dirty="0" err="1">
                <a:latin typeface="Arial"/>
                <a:cs typeface="Arial"/>
              </a:rPr>
              <a:t>b</a:t>
            </a:r>
            <a:r>
              <a:rPr lang="en-US" sz="2000" i="1" baseline="-25000" dirty="0" err="1">
                <a:latin typeface="Arial"/>
                <a:cs typeface="Arial"/>
              </a:rPr>
              <a:t>bw</a:t>
            </a:r>
            <a:r>
              <a:rPr lang="en-US" sz="2000" dirty="0">
                <a:latin typeface="Arial"/>
                <a:cs typeface="Arial"/>
              </a:rPr>
              <a:t> dependence on </a:t>
            </a:r>
            <a:r>
              <a:rPr lang="en-US" sz="2000" i="1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i="1" dirty="0">
                <a:latin typeface="Arial"/>
                <a:cs typeface="Arial"/>
              </a:rPr>
              <a:t>S</a:t>
            </a:r>
          </a:p>
          <a:p>
            <a:pPr marL="223838" indent="-223838"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223838" indent="-223838">
              <a:defRPr/>
            </a:pPr>
            <a:r>
              <a:rPr lang="en-US" sz="2000" dirty="0" smtClean="0">
                <a:latin typeface="Arial"/>
                <a:cs typeface="Arial"/>
              </a:rPr>
              <a:t>alternative, tunable </a:t>
            </a:r>
            <a:r>
              <a:rPr lang="en-US" sz="2000" i="1" dirty="0" smtClean="0">
                <a:latin typeface="Arial"/>
                <a:cs typeface="Arial"/>
              </a:rPr>
              <a:t>a</a:t>
            </a:r>
            <a:r>
              <a:rPr lang="en-US" sz="2000" i="1" baseline="30000" dirty="0" smtClean="0">
                <a:latin typeface="Arial"/>
                <a:cs typeface="Arial"/>
              </a:rPr>
              <a:t>*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eigenvectors &amp; methods</a:t>
            </a:r>
            <a:endParaRPr lang="en-US" sz="2000" dirty="0" smtClean="0">
              <a:latin typeface="Symbol" charset="2"/>
              <a:cs typeface="Symbol" charset="2"/>
            </a:endParaRPr>
          </a:p>
          <a:p>
            <a:pPr marL="223838" indent="-223838">
              <a:defRPr/>
            </a:pPr>
            <a:endParaRPr lang="en-US" sz="2000" dirty="0">
              <a:latin typeface="Arial"/>
              <a:cs typeface="Arial"/>
            </a:endParaRPr>
          </a:p>
          <a:p>
            <a:pPr marL="223838" indent="-223838">
              <a:defRPr/>
            </a:pPr>
            <a:r>
              <a:rPr lang="en-US" sz="2000" dirty="0">
                <a:latin typeface="Arial"/>
                <a:cs typeface="Arial"/>
              </a:rPr>
              <a:t>IOP-based AOP to IOP </a:t>
            </a:r>
            <a:r>
              <a:rPr lang="en-US" sz="2000" dirty="0" err="1">
                <a:latin typeface="Arial"/>
                <a:cs typeface="Arial"/>
              </a:rPr>
              <a:t>method(s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marL="223838" indent="-223838"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223838" indent="-223838">
              <a:defRPr/>
            </a:pPr>
            <a:r>
              <a:rPr lang="en-US" sz="2000" dirty="0" smtClean="0">
                <a:latin typeface="Arial"/>
                <a:cs typeface="Arial"/>
              </a:rPr>
              <a:t>uncertainties &amp; cost functions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epro_ts_eval_gi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16" y="2842656"/>
            <a:ext cx="5607050" cy="285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giop_ao_matchups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0" y="2028360"/>
            <a:ext cx="2495550" cy="45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emerging questions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72" y="621876"/>
            <a:ext cx="868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14" y="1008756"/>
            <a:ext cx="868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well does any given configuration perform globally / regionally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814" y="1908246"/>
            <a:ext cx="8684381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does one define validate a SAA?  how does one define improvement?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which data products (</a:t>
            </a:r>
            <a:r>
              <a:rPr lang="en-US" sz="2000" i="1" dirty="0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dg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bp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)?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what spectral ranges (400-700 nm)?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what 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 levels (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oligotrophic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 vs. 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eutrophic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)?</a:t>
            </a:r>
          </a:p>
          <a:p>
            <a:endParaRPr lang="en-US" sz="2000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spatial coverage vs. accuracy?</a:t>
            </a:r>
          </a:p>
          <a:p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 smtClean="0">
              <a:cs typeface="Arial"/>
            </a:endParaRPr>
          </a:p>
          <a:p>
            <a:endParaRPr lang="en-US" sz="2000" dirty="0" smtClean="0">
              <a:cs typeface="Arial"/>
            </a:endParaRPr>
          </a:p>
          <a:p>
            <a:r>
              <a:rPr lang="en-US" sz="2000" dirty="0" smtClean="0">
                <a:cs typeface="Arial"/>
              </a:rPr>
              <a:t>how sensitive is a GIOP-like SAA to its eigenvectors?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651" y="836150"/>
            <a:ext cx="8730618" cy="41694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summary plots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repro_ts_eval_gi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72" y="709741"/>
            <a:ext cx="5607050" cy="285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iop_ao_matchups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0" y="1387252"/>
            <a:ext cx="2495550" cy="45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umplot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920" y="3723355"/>
            <a:ext cx="4184713" cy="2926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epro_ts_eval_gi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16" y="2842656"/>
            <a:ext cx="5607050" cy="285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giop_ao_matchups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0" y="2028360"/>
            <a:ext cx="2495550" cy="45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emerging questions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72" y="621876"/>
            <a:ext cx="868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14" y="1008756"/>
            <a:ext cx="868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well does any given configuration perform globally / regionally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814" y="1908246"/>
            <a:ext cx="8684381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does one define validate a SAA?  how does one define improvement?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which data products (</a:t>
            </a:r>
            <a:r>
              <a:rPr lang="en-US" sz="2000" i="1" dirty="0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dg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bp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)?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what spectral ranges (400-700 nm)?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what 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 levels (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oligotrophic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 vs. 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eutrophic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)?</a:t>
            </a:r>
          </a:p>
          <a:p>
            <a:endParaRPr lang="en-US" sz="2000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spatial coverage vs. accuracy?</a:t>
            </a:r>
          </a:p>
          <a:p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 smtClean="0">
              <a:cs typeface="Arial"/>
            </a:endParaRPr>
          </a:p>
          <a:p>
            <a:endParaRPr lang="en-US" sz="2000" dirty="0" smtClean="0">
              <a:cs typeface="Arial"/>
            </a:endParaRPr>
          </a:p>
          <a:p>
            <a:r>
              <a:rPr lang="en-US" sz="2000" dirty="0" smtClean="0">
                <a:cs typeface="Arial"/>
              </a:rPr>
              <a:t>how sensitive is a GIOP-like SAA to its eigenvectors?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610" y="5313794"/>
            <a:ext cx="8730618" cy="995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purpose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106" y="1689071"/>
            <a:ext cx="779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you’re a discriminating customer 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 do you choose which algorithm (or parameterization) to use?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more importantly, how do you validate this choice?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337" y="1296517"/>
            <a:ext cx="33731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inversion method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inversion cost function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AOP-IOP relationship, </a:t>
            </a:r>
            <a:r>
              <a:rPr lang="en-US" sz="2000" i="1" dirty="0" err="1" smtClean="0"/>
              <a:t>G</a:t>
            </a:r>
            <a:r>
              <a:rPr lang="en-US" sz="2000" dirty="0" err="1" smtClean="0"/>
              <a:t>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eigenvectors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number of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GIOP sensitivity analyses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11443" y="829760"/>
            <a:ext cx="3854814" cy="646331"/>
            <a:chOff x="2896983" y="1283291"/>
            <a:chExt cx="3854814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4338853" y="1283291"/>
              <a:ext cx="2412944" cy="64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Levenberg</a:t>
              </a:r>
              <a:r>
                <a:rPr lang="en-US" dirty="0" smtClean="0">
                  <a:solidFill>
                    <a:srgbClr val="FF0000"/>
                  </a:solidFill>
                </a:rPr>
                <a:t>-Marquardt</a:t>
              </a:r>
            </a:p>
            <a:p>
              <a:r>
                <a:rPr lang="en-US" dirty="0" smtClean="0"/>
                <a:t>SVD matrix inversion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rot="10800000" flipV="1">
              <a:off x="2896983" y="1606457"/>
              <a:ext cx="1441871" cy="3231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275076" y="2004316"/>
            <a:ext cx="3066753" cy="1045154"/>
            <a:chOff x="2896980" y="1283291"/>
            <a:chExt cx="3066753" cy="1045154"/>
          </a:xfrm>
        </p:grpSpPr>
        <p:sp>
          <p:nvSpPr>
            <p:cNvPr id="16" name="TextBox 15"/>
            <p:cNvSpPr txBox="1"/>
            <p:nvPr/>
          </p:nvSpPr>
          <p:spPr>
            <a:xfrm>
              <a:off x="3960752" y="1283291"/>
              <a:ext cx="2002981" cy="646331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Morel </a:t>
              </a:r>
              <a:r>
                <a:rPr lang="en-US" dirty="0" err="1" smtClean="0">
                  <a:solidFill>
                    <a:srgbClr val="FF0000"/>
                  </a:solidFill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/Q</a:t>
              </a:r>
            </a:p>
            <a:p>
              <a:r>
                <a:rPr lang="en-US" dirty="0" smtClean="0"/>
                <a:t>Gordon quadratic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 flipV="1">
              <a:off x="2896980" y="1606457"/>
              <a:ext cx="1063773" cy="7219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010687" y="3101413"/>
            <a:ext cx="6825756" cy="2862323"/>
            <a:chOff x="680614" y="1288936"/>
            <a:chExt cx="6825756" cy="2862323"/>
          </a:xfrm>
        </p:grpSpPr>
        <p:sp>
          <p:nvSpPr>
            <p:cNvPr id="21" name="TextBox 20"/>
            <p:cNvSpPr txBox="1"/>
            <p:nvPr/>
          </p:nvSpPr>
          <p:spPr>
            <a:xfrm>
              <a:off x="3036798" y="1288936"/>
              <a:ext cx="4469572" cy="286232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i="1" baseline="30000" dirty="0" smtClean="0">
                  <a:solidFill>
                    <a:srgbClr val="FF0000"/>
                  </a:solidFill>
                </a:rPr>
                <a:t>*</a:t>
              </a:r>
              <a:r>
                <a:rPr lang="en-US" i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Bricaud</a:t>
              </a:r>
              <a:r>
                <a:rPr lang="en-US" dirty="0" smtClean="0">
                  <a:solidFill>
                    <a:srgbClr val="FF0000"/>
                  </a:solidFill>
                </a:rPr>
                <a:t> et al. (1998)</a:t>
              </a: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a</a:t>
              </a:r>
              <a:r>
                <a:rPr lang="en-US" i="1" baseline="30000" dirty="0" smtClean="0">
                  <a:solidFill>
                    <a:srgbClr val="000000"/>
                  </a:solidFill>
                </a:rPr>
                <a:t>*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/>
                <a:t>Bricaud</a:t>
              </a:r>
              <a:r>
                <a:rPr lang="en-US" dirty="0" smtClean="0"/>
                <a:t> et al. (1998) with </a:t>
              </a:r>
              <a:r>
                <a:rPr lang="en-US" dirty="0" err="1" smtClean="0"/>
                <a:t>Chl</a:t>
              </a:r>
              <a:r>
                <a:rPr lang="en-US" dirty="0" smtClean="0"/>
                <a:t> +/- 33%</a:t>
              </a:r>
            </a:p>
            <a:p>
              <a:r>
                <a:rPr lang="en-US" i="1" dirty="0" smtClean="0"/>
                <a:t>a</a:t>
              </a:r>
              <a:r>
                <a:rPr lang="en-US" i="1" baseline="30000" dirty="0" smtClean="0"/>
                <a:t>*</a:t>
              </a:r>
              <a:r>
                <a:rPr lang="en-US" i="1" baseline="-25000" dirty="0" err="1" smtClean="0">
                  <a:latin typeface="Symbol" charset="2"/>
                  <a:cs typeface="Symbol" charset="2"/>
                </a:rPr>
                <a:t>f</a:t>
              </a:r>
              <a:r>
                <a:rPr lang="en-US" dirty="0" smtClean="0"/>
                <a:t> </a:t>
              </a:r>
              <a:r>
                <a:rPr lang="en-US" dirty="0" err="1" smtClean="0"/>
                <a:t>Ciotti</a:t>
              </a:r>
              <a:r>
                <a:rPr lang="en-US" dirty="0" smtClean="0"/>
                <a:t> &amp; </a:t>
              </a:r>
              <a:r>
                <a:rPr lang="en-US" dirty="0" err="1" smtClean="0"/>
                <a:t>Bricaud</a:t>
              </a:r>
              <a:r>
                <a:rPr lang="en-US" dirty="0" smtClean="0"/>
                <a:t> (2006) with </a:t>
              </a:r>
              <a:r>
                <a:rPr lang="en-US" i="1" dirty="0" err="1" smtClean="0"/>
                <a:t>S</a:t>
              </a:r>
              <a:r>
                <a:rPr lang="en-US" i="1" baseline="-25000" dirty="0" err="1" smtClean="0"/>
                <a:t>f</a:t>
              </a:r>
              <a:r>
                <a:rPr lang="en-US" dirty="0" smtClean="0"/>
                <a:t>=0.5</a:t>
              </a:r>
            </a:p>
            <a:p>
              <a:endParaRPr lang="en-US" dirty="0" smtClean="0"/>
            </a:p>
            <a:p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i="1" baseline="30000" dirty="0" smtClean="0">
                  <a:solidFill>
                    <a:srgbClr val="FF0000"/>
                  </a:solidFill>
                </a:rPr>
                <a:t>*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dg</a:t>
              </a:r>
              <a:r>
                <a:rPr lang="en-US" dirty="0" smtClean="0">
                  <a:solidFill>
                    <a:srgbClr val="FF0000"/>
                  </a:solidFill>
                </a:rPr>
                <a:t> exponential,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S</a:t>
              </a:r>
              <a:r>
                <a:rPr lang="en-US" i="1" baseline="-25000" dirty="0" err="1" smtClean="0">
                  <a:solidFill>
                    <a:srgbClr val="FF0000"/>
                  </a:solidFill>
                </a:rPr>
                <a:t>dg</a:t>
              </a:r>
              <a:r>
                <a:rPr lang="en-US" dirty="0" smtClean="0">
                  <a:solidFill>
                    <a:srgbClr val="FF0000"/>
                  </a:solidFill>
                </a:rPr>
                <a:t> = 0.0145</a:t>
              </a:r>
            </a:p>
            <a:p>
              <a:r>
                <a:rPr lang="en-US" i="1" dirty="0" smtClean="0"/>
                <a:t>a</a:t>
              </a:r>
              <a:r>
                <a:rPr lang="en-US" i="1" baseline="30000" dirty="0" smtClean="0"/>
                <a:t>*</a:t>
              </a:r>
              <a:r>
                <a:rPr lang="en-US" i="1" baseline="-25000" dirty="0" smtClean="0"/>
                <a:t>dg</a:t>
              </a:r>
              <a:r>
                <a:rPr lang="en-US" dirty="0" smtClean="0"/>
                <a:t> exponential, </a:t>
              </a:r>
              <a:r>
                <a:rPr lang="en-US" i="1" dirty="0" err="1" smtClean="0"/>
                <a:t>S</a:t>
              </a:r>
              <a:r>
                <a:rPr lang="en-US" i="1" baseline="-25000" dirty="0" err="1" smtClean="0"/>
                <a:t>dg</a:t>
              </a:r>
              <a:r>
                <a:rPr lang="en-US" dirty="0" smtClean="0"/>
                <a:t> default +/- 33%</a:t>
              </a:r>
            </a:p>
            <a:p>
              <a:r>
                <a:rPr lang="en-US" i="1" dirty="0" smtClean="0"/>
                <a:t>a</a:t>
              </a:r>
              <a:r>
                <a:rPr lang="en-US" i="1" baseline="30000" dirty="0" smtClean="0"/>
                <a:t>*</a:t>
              </a:r>
              <a:r>
                <a:rPr lang="en-US" i="1" baseline="-25000" dirty="0" smtClean="0"/>
                <a:t>dg</a:t>
              </a:r>
              <a:r>
                <a:rPr lang="en-US" dirty="0" smtClean="0"/>
                <a:t> exponential, </a:t>
              </a:r>
              <a:r>
                <a:rPr lang="en-US" i="1" dirty="0" err="1" smtClean="0"/>
                <a:t>S</a:t>
              </a:r>
              <a:r>
                <a:rPr lang="en-US" i="1" baseline="-25000" dirty="0" err="1" smtClean="0"/>
                <a:t>dg</a:t>
              </a:r>
              <a:r>
                <a:rPr lang="en-US" dirty="0" smtClean="0"/>
                <a:t> from Lee et al. (2002)</a:t>
              </a:r>
            </a:p>
            <a:p>
              <a:endParaRPr lang="en-US" dirty="0" smtClean="0"/>
            </a:p>
            <a:p>
              <a:r>
                <a:rPr lang="en-US" i="1" dirty="0" err="1" smtClean="0">
                  <a:solidFill>
                    <a:srgbClr val="FF0000"/>
                  </a:solidFill>
                </a:rPr>
                <a:t>b</a:t>
              </a:r>
              <a:r>
                <a:rPr lang="en-US" i="1" baseline="30000" dirty="0" smtClean="0">
                  <a:solidFill>
                    <a:srgbClr val="FF0000"/>
                  </a:solidFill>
                </a:rPr>
                <a:t>*</a:t>
              </a:r>
              <a:r>
                <a:rPr lang="en-US" i="1" baseline="-25000" dirty="0" err="1" smtClean="0">
                  <a:solidFill>
                    <a:srgbClr val="FF0000"/>
                  </a:solidFill>
                </a:rPr>
                <a:t>bp</a:t>
              </a:r>
              <a:r>
                <a:rPr lang="en-US" dirty="0" smtClean="0">
                  <a:solidFill>
                    <a:srgbClr val="FF0000"/>
                  </a:solidFill>
                </a:rPr>
                <a:t> power-law, 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</a:rPr>
                <a:t> from Lee et al. (2002)</a:t>
              </a:r>
            </a:p>
            <a:p>
              <a:r>
                <a:rPr lang="en-US" i="1" dirty="0" err="1" smtClean="0"/>
                <a:t>b</a:t>
              </a:r>
              <a:r>
                <a:rPr lang="en-US" i="1" baseline="30000" dirty="0" smtClean="0"/>
                <a:t>*</a:t>
              </a:r>
              <a:r>
                <a:rPr lang="en-US" i="1" baseline="-25000" dirty="0" err="1" smtClean="0"/>
                <a:t>bp</a:t>
              </a:r>
              <a:r>
                <a:rPr lang="en-US" dirty="0" smtClean="0"/>
                <a:t> power-law, </a:t>
              </a:r>
              <a:r>
                <a:rPr lang="en-US" dirty="0" err="1" smtClean="0">
                  <a:latin typeface="Symbol" charset="2"/>
                  <a:cs typeface="Symbol" charset="2"/>
                </a:rPr>
                <a:t>h</a:t>
              </a:r>
              <a:r>
                <a:rPr lang="en-US" dirty="0" smtClean="0"/>
                <a:t> default +/- 33%</a:t>
              </a: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rot="10800000">
              <a:off x="680614" y="2500432"/>
              <a:ext cx="2356184" cy="219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68331" y="5389945"/>
            <a:ext cx="2477850" cy="969497"/>
            <a:chOff x="3487245" y="1283291"/>
            <a:chExt cx="2477850" cy="969497"/>
          </a:xfrm>
        </p:grpSpPr>
        <p:sp>
          <p:nvSpPr>
            <p:cNvPr id="29" name="TextBox 28"/>
            <p:cNvSpPr txBox="1"/>
            <p:nvPr/>
          </p:nvSpPr>
          <p:spPr>
            <a:xfrm>
              <a:off x="4173133" y="1606457"/>
              <a:ext cx="1791962" cy="64633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 (412-670 nm)</a:t>
              </a:r>
            </a:p>
            <a:p>
              <a:r>
                <a:rPr lang="en-US" dirty="0" smtClean="0"/>
                <a:t>5 (412-555 nm)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rot="10800000">
              <a:off x="3487245" y="1283291"/>
              <a:ext cx="685888" cy="64633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337" y="1296517"/>
            <a:ext cx="33731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inversion method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inversion cost function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AOP-IOP relationship, </a:t>
            </a:r>
            <a:r>
              <a:rPr lang="en-US" sz="2000" dirty="0" err="1" smtClean="0"/>
              <a:t>G(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eigenvectors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number of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GIOP sensitivity analyses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68331" y="829760"/>
            <a:ext cx="7368112" cy="5529682"/>
            <a:chOff x="1468331" y="829760"/>
            <a:chExt cx="7368112" cy="5529682"/>
          </a:xfrm>
        </p:grpSpPr>
        <p:grpSp>
          <p:nvGrpSpPr>
            <p:cNvPr id="2" name="Group 13"/>
            <p:cNvGrpSpPr/>
            <p:nvPr/>
          </p:nvGrpSpPr>
          <p:grpSpPr>
            <a:xfrm>
              <a:off x="2411443" y="829760"/>
              <a:ext cx="3854814" cy="646331"/>
              <a:chOff x="2896983" y="1283291"/>
              <a:chExt cx="3854814" cy="6463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338853" y="1283291"/>
                <a:ext cx="2412944" cy="64633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Levenberg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-Marquardt</a:t>
                </a:r>
              </a:p>
              <a:p>
                <a:r>
                  <a:rPr lang="en-US" dirty="0" smtClean="0"/>
                  <a:t>SVD matrix inversion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stCxn id="9" idx="1"/>
              </p:cNvCxnSpPr>
              <p:nvPr/>
            </p:nvCxnSpPr>
            <p:spPr>
              <a:xfrm rot="10800000" flipV="1">
                <a:off x="2896983" y="1606457"/>
                <a:ext cx="1441871" cy="32316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14"/>
            <p:cNvGrpSpPr/>
            <p:nvPr/>
          </p:nvGrpSpPr>
          <p:grpSpPr>
            <a:xfrm>
              <a:off x="3275076" y="2004316"/>
              <a:ext cx="3066753" cy="1045154"/>
              <a:chOff x="2896980" y="1283291"/>
              <a:chExt cx="3066753" cy="104515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960752" y="1283291"/>
                <a:ext cx="2002981" cy="646331"/>
              </a:xfrm>
              <a:prstGeom prst="rect">
                <a:avLst/>
              </a:prstGeom>
              <a:noFill/>
              <a:ln w="25400">
                <a:solidFill>
                  <a:srgbClr val="008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Morel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/Q</a:t>
                </a:r>
              </a:p>
              <a:p>
                <a:r>
                  <a:rPr lang="en-US" dirty="0" smtClean="0"/>
                  <a:t>Gordon quadratic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rot="10800000" flipV="1">
                <a:off x="2896980" y="1606457"/>
                <a:ext cx="1063773" cy="72198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"/>
            <p:cNvGrpSpPr/>
            <p:nvPr/>
          </p:nvGrpSpPr>
          <p:grpSpPr>
            <a:xfrm>
              <a:off x="2010687" y="3101413"/>
              <a:ext cx="6825756" cy="2862323"/>
              <a:chOff x="680614" y="1288936"/>
              <a:chExt cx="6825756" cy="286232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036798" y="1288936"/>
                <a:ext cx="4469572" cy="286232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i="1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i="1" baseline="-25000" dirty="0" err="1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Bricaud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et al. (1998)</a:t>
                </a:r>
              </a:p>
              <a:p>
                <a:r>
                  <a:rPr lang="en-US" i="1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i="1" baseline="30000" dirty="0" smtClean="0">
                    <a:solidFill>
                      <a:srgbClr val="000000"/>
                    </a:solidFill>
                  </a:rPr>
                  <a:t>*</a:t>
                </a:r>
                <a:r>
                  <a:rPr lang="en-US" i="1" baseline="-25000" dirty="0" err="1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Bricaud</a:t>
                </a:r>
                <a:r>
                  <a:rPr lang="en-US" dirty="0" smtClean="0"/>
                  <a:t> et al. (1998) with </a:t>
                </a:r>
                <a:r>
                  <a:rPr lang="en-US" dirty="0" err="1" smtClean="0"/>
                  <a:t>Chl</a:t>
                </a:r>
                <a:r>
                  <a:rPr lang="en-US" dirty="0" smtClean="0"/>
                  <a:t> +/- 33%</a:t>
                </a:r>
              </a:p>
              <a:p>
                <a:r>
                  <a:rPr lang="en-US" i="1" dirty="0" smtClean="0"/>
                  <a:t>a</a:t>
                </a:r>
                <a:r>
                  <a:rPr lang="en-US" i="1" baseline="30000" dirty="0" smtClean="0"/>
                  <a:t>*</a:t>
                </a:r>
                <a:r>
                  <a:rPr lang="en-US" i="1" baseline="-25000" dirty="0" err="1" smtClean="0">
                    <a:latin typeface="Symbol" charset="2"/>
                    <a:cs typeface="Symbol" charset="2"/>
                  </a:rPr>
                  <a:t>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Ciotti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Bricaud</a:t>
                </a:r>
                <a:r>
                  <a:rPr lang="en-US" dirty="0" smtClean="0"/>
                  <a:t> (2006) with </a:t>
                </a:r>
                <a:r>
                  <a:rPr lang="en-US" i="1" dirty="0" err="1" smtClean="0"/>
                  <a:t>S</a:t>
                </a:r>
                <a:r>
                  <a:rPr lang="en-US" i="1" baseline="-25000" dirty="0" err="1" smtClean="0"/>
                  <a:t>f</a:t>
                </a:r>
                <a:r>
                  <a:rPr lang="en-US" dirty="0" smtClean="0"/>
                  <a:t>=0.5</a:t>
                </a:r>
              </a:p>
              <a:p>
                <a:endParaRPr lang="en-US" dirty="0" smtClean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i="1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dg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exponential,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i="1" baseline="-25000" dirty="0" err="1" smtClean="0">
                    <a:solidFill>
                      <a:srgbClr val="FF0000"/>
                    </a:solidFill>
                  </a:rPr>
                  <a:t>dg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0.0145</a:t>
                </a:r>
              </a:p>
              <a:p>
                <a:r>
                  <a:rPr lang="en-US" i="1" dirty="0" smtClean="0"/>
                  <a:t>a</a:t>
                </a:r>
                <a:r>
                  <a:rPr lang="en-US" i="1" baseline="30000" dirty="0" smtClean="0"/>
                  <a:t>*</a:t>
                </a:r>
                <a:r>
                  <a:rPr lang="en-US" i="1" baseline="-25000" dirty="0" smtClean="0"/>
                  <a:t>dg</a:t>
                </a:r>
                <a:r>
                  <a:rPr lang="en-US" dirty="0" smtClean="0"/>
                  <a:t> exponential, </a:t>
                </a:r>
                <a:r>
                  <a:rPr lang="en-US" i="1" dirty="0" err="1" smtClean="0"/>
                  <a:t>S</a:t>
                </a:r>
                <a:r>
                  <a:rPr lang="en-US" i="1" baseline="-25000" dirty="0" err="1" smtClean="0"/>
                  <a:t>dg</a:t>
                </a:r>
                <a:r>
                  <a:rPr lang="en-US" dirty="0" smtClean="0"/>
                  <a:t> default +/- 33%</a:t>
                </a:r>
              </a:p>
              <a:p>
                <a:r>
                  <a:rPr lang="en-US" i="1" dirty="0" smtClean="0"/>
                  <a:t>a</a:t>
                </a:r>
                <a:r>
                  <a:rPr lang="en-US" i="1" baseline="30000" dirty="0" smtClean="0"/>
                  <a:t>*</a:t>
                </a:r>
                <a:r>
                  <a:rPr lang="en-US" i="1" baseline="-25000" dirty="0" smtClean="0"/>
                  <a:t>dg</a:t>
                </a:r>
                <a:r>
                  <a:rPr lang="en-US" dirty="0" smtClean="0"/>
                  <a:t> exponential, </a:t>
                </a:r>
                <a:r>
                  <a:rPr lang="en-US" i="1" dirty="0" err="1" smtClean="0"/>
                  <a:t>S</a:t>
                </a:r>
                <a:r>
                  <a:rPr lang="en-US" i="1" baseline="-25000" dirty="0" err="1" smtClean="0"/>
                  <a:t>dg</a:t>
                </a:r>
                <a:r>
                  <a:rPr lang="en-US" dirty="0" smtClean="0"/>
                  <a:t> from Lee et al. (2002)</a:t>
                </a:r>
              </a:p>
              <a:p>
                <a:endParaRPr lang="en-US" dirty="0" smtClean="0"/>
              </a:p>
              <a:p>
                <a:r>
                  <a:rPr lang="en-US" i="1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i="1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i="1" baseline="-25000" dirty="0" err="1" smtClean="0">
                    <a:solidFill>
                      <a:srgbClr val="FF0000"/>
                    </a:solidFill>
                  </a:rPr>
                  <a:t>bp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power-law,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from Lee et al. (2002)</a:t>
                </a:r>
              </a:p>
              <a:p>
                <a:r>
                  <a:rPr lang="en-US" i="1" dirty="0" err="1" smtClean="0"/>
                  <a:t>b</a:t>
                </a:r>
                <a:r>
                  <a:rPr lang="en-US" i="1" baseline="30000" dirty="0" smtClean="0"/>
                  <a:t>*</a:t>
                </a:r>
                <a:r>
                  <a:rPr lang="en-US" i="1" baseline="-25000" dirty="0" err="1" smtClean="0"/>
                  <a:t>bp</a:t>
                </a:r>
                <a:r>
                  <a:rPr lang="en-US" dirty="0" smtClean="0"/>
                  <a:t> power-law, </a:t>
                </a:r>
                <a:r>
                  <a:rPr lang="en-US" dirty="0" err="1" smtClean="0">
                    <a:latin typeface="Symbol" charset="2"/>
                    <a:cs typeface="Symbol" charset="2"/>
                  </a:rPr>
                  <a:t>h</a:t>
                </a:r>
                <a:r>
                  <a:rPr lang="en-US" dirty="0" smtClean="0"/>
                  <a:t> default +/- 33%</a:t>
                </a:r>
              </a:p>
            </p:txBody>
          </p:sp>
          <p:cxnSp>
            <p:nvCxnSpPr>
              <p:cNvPr id="22" name="Straight Arrow Connector 21"/>
              <p:cNvCxnSpPr>
                <a:stCxn id="21" idx="1"/>
              </p:cNvCxnSpPr>
              <p:nvPr/>
            </p:nvCxnSpPr>
            <p:spPr>
              <a:xfrm rot="10800000">
                <a:off x="680614" y="2500432"/>
                <a:ext cx="2356184" cy="2196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7"/>
            <p:cNvGrpSpPr/>
            <p:nvPr/>
          </p:nvGrpSpPr>
          <p:grpSpPr>
            <a:xfrm>
              <a:off x="1468331" y="5389945"/>
              <a:ext cx="2477850" cy="969497"/>
              <a:chOff x="3487245" y="1283291"/>
              <a:chExt cx="2477850" cy="9694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73133" y="1606457"/>
                <a:ext cx="1791962" cy="64633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 (412-670 nm)</a:t>
                </a:r>
              </a:p>
              <a:p>
                <a:r>
                  <a:rPr lang="en-US" dirty="0" smtClean="0"/>
                  <a:t>5 (412-555 nm)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>
                <a:stCxn id="29" idx="1"/>
              </p:cNvCxnSpPr>
              <p:nvPr/>
            </p:nvCxnSpPr>
            <p:spPr>
              <a:xfrm rot="10800000">
                <a:off x="3487245" y="1283291"/>
                <a:ext cx="685888" cy="646332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3717129" y="991176"/>
            <a:ext cx="5010253" cy="513987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hierarchical summary of sensitivities:</a:t>
            </a:r>
          </a:p>
          <a:p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tier 1 (very sensitive):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3838" indent="-223838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Morel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/Q vs. Gordon quadratic</a:t>
            </a:r>
          </a:p>
          <a:p>
            <a:pPr marL="223838" indent="-223838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Levenberg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-Marquardt vs. SVD matrix inversion</a:t>
            </a:r>
          </a:p>
          <a:p>
            <a:pPr marL="223838" indent="-223838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alternative, fixed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a*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[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Ciotti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Bricaud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(2006)]</a:t>
            </a:r>
          </a:p>
          <a:p>
            <a:pPr marL="223838" indent="-223838"/>
            <a:r>
              <a:rPr lang="en-US" i="1" dirty="0" err="1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dg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+/- 33%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tier 2 (sensitive in parts of dynamic range):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3838" indent="-223838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vs. 5 </a:t>
            </a:r>
            <a:r>
              <a:rPr lang="en-US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pPr marL="223838" indent="-223838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alternative, dynamic </a:t>
            </a:r>
            <a:r>
              <a:rPr lang="en-US" i="1" dirty="0" err="1" smtClean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dg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Lee et al. (2002)]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tier 3 (not sensitive):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3838" indent="-223838"/>
            <a:r>
              <a:rPr lang="en-US" i="1" dirty="0" smtClean="0">
                <a:solidFill>
                  <a:srgbClr val="000000"/>
                </a:solidFill>
                <a:cs typeface="Arial"/>
              </a:rPr>
              <a:t>a</a:t>
            </a:r>
            <a:r>
              <a:rPr lang="en-US" i="1" dirty="0">
                <a:solidFill>
                  <a:srgbClr val="000000"/>
                </a:solidFill>
                <a:cs typeface="Arial"/>
              </a:rPr>
              <a:t>*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from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Bricaud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et al. (1998) with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Chl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+/- 33% </a:t>
            </a:r>
          </a:p>
          <a:p>
            <a:pPr marL="223838" indent="-223838"/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+/- 33%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705" y="2149846"/>
            <a:ext cx="3023739" cy="28623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goodness of fit: input vs. reconstructed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rs</a:t>
            </a:r>
            <a:r>
              <a:rPr lang="en-US" dirty="0" err="1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goodness of fit: modeled </a:t>
            </a:r>
            <a:r>
              <a:rPr lang="en-US" dirty="0" err="1" smtClean="0"/>
              <a:t>IOP(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 vs. in situ </a:t>
            </a:r>
            <a:r>
              <a:rPr lang="en-US" dirty="0" err="1" smtClean="0"/>
              <a:t>IOP(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regression statistics</a:t>
            </a:r>
          </a:p>
          <a:p>
            <a:endParaRPr lang="en-US" dirty="0" smtClean="0"/>
          </a:p>
          <a:p>
            <a:r>
              <a:rPr lang="en-US" dirty="0" smtClean="0"/>
              <a:t>population statistics</a:t>
            </a:r>
          </a:p>
          <a:p>
            <a:r>
              <a:rPr lang="en-US" dirty="0" smtClean="0"/>
              <a:t>Taylor &amp; Target diagrams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se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627063"/>
            <a:ext cx="85201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snapshot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613295"/>
            <a:ext cx="57753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GIOP in </a:t>
            </a:r>
            <a:r>
              <a:rPr lang="en-US" sz="2400" dirty="0" err="1" smtClean="0">
                <a:solidFill>
                  <a:srgbClr val="008000"/>
                </a:solidFill>
                <a:latin typeface="Arial"/>
                <a:cs typeface="Arial"/>
              </a:rPr>
              <a:t>SeaDAS</a:t>
            </a: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 (</a:t>
            </a:r>
            <a:r>
              <a:rPr lang="en-US" sz="2400" dirty="0" err="1" smtClean="0">
                <a:solidFill>
                  <a:srgbClr val="008000"/>
                </a:solidFill>
                <a:latin typeface="Arial"/>
                <a:cs typeface="Arial"/>
              </a:rPr>
              <a:t>seadas.gsfc.nasa.gov</a:t>
            </a: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eawifs_closeou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0" y="162646"/>
            <a:ext cx="8568563" cy="6426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136" y="273947"/>
            <a:ext cx="294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Thank you</a:t>
            </a:r>
            <a:endParaRPr lang="en-US" sz="40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outline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65" y="1967426"/>
            <a:ext cx="8466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recent evaluation activities</a:t>
            </a:r>
          </a:p>
          <a:p>
            <a:endParaRPr lang="en-US" sz="2000" dirty="0" smtClean="0"/>
          </a:p>
          <a:p>
            <a:r>
              <a:rPr lang="en-US" sz="2000" dirty="0" smtClean="0"/>
              <a:t>review construction (&amp; deconstruction) of a semi-analytical IOP algorithm</a:t>
            </a:r>
          </a:p>
          <a:p>
            <a:endParaRPr lang="en-US" sz="2000" dirty="0" smtClean="0"/>
          </a:p>
          <a:p>
            <a:r>
              <a:rPr lang="en-US" sz="2000" dirty="0" smtClean="0"/>
              <a:t>introduce a generic approach</a:t>
            </a:r>
          </a:p>
          <a:p>
            <a:endParaRPr lang="en-US" sz="2000" dirty="0" smtClean="0"/>
          </a:p>
          <a:p>
            <a:r>
              <a:rPr lang="en-US" sz="2000" dirty="0" smtClean="0"/>
              <a:t>review emerging questions regarding algorithm validation &amp; sensitivities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International Ocean </a:t>
            </a:r>
            <a:r>
              <a:rPr lang="en-US" sz="2400" dirty="0" err="1" smtClean="0">
                <a:solidFill>
                  <a:srgbClr val="008000"/>
                </a:solidFill>
                <a:latin typeface="Arial"/>
                <a:cs typeface="Arial"/>
              </a:rPr>
              <a:t>Colour</a:t>
            </a: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 Coordinating Group (IOCCG)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65" y="722225"/>
            <a:ext cx="8466981" cy="58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http://</a:t>
            </a:r>
            <a:r>
              <a:rPr lang="en-US" sz="2000" dirty="0" err="1" smtClean="0">
                <a:solidFill>
                  <a:srgbClr val="FF0000"/>
                </a:solidFill>
              </a:rPr>
              <a:t>www.ioccg.org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1600" dirty="0" smtClean="0"/>
              <a:t>Report 1 (1998): Minimum requirements for an operation ocean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sensor for the open ocean</a:t>
            </a:r>
          </a:p>
          <a:p>
            <a:endParaRPr lang="en-US" sz="1600" dirty="0" smtClean="0"/>
          </a:p>
          <a:p>
            <a:r>
              <a:rPr lang="en-US" sz="1600" dirty="0" smtClean="0"/>
              <a:t>Report 2 (1999): Status and plans for satellite ocean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missions: considerations for complementary missions</a:t>
            </a:r>
          </a:p>
          <a:p>
            <a:endParaRPr lang="en-US" sz="1600" dirty="0" smtClean="0"/>
          </a:p>
          <a:p>
            <a:r>
              <a:rPr lang="en-US" sz="1600" dirty="0" smtClean="0"/>
              <a:t>Report 3 (2000): Remote sensing of ocean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in coastal and other optically complex waters</a:t>
            </a:r>
          </a:p>
          <a:p>
            <a:endParaRPr lang="en-US" sz="1600" dirty="0" smtClean="0"/>
          </a:p>
          <a:p>
            <a:r>
              <a:rPr lang="en-US" sz="1600" dirty="0" smtClean="0"/>
              <a:t>Report 4 (2004): Guide to the creation and use of ocean color Level-3 binned data products</a:t>
            </a:r>
          </a:p>
          <a:p>
            <a:endParaRPr lang="en-US" sz="1600" dirty="0" smtClean="0"/>
          </a:p>
          <a:p>
            <a:r>
              <a:rPr lang="en-US" sz="1600" dirty="0" smtClean="0"/>
              <a:t>Report 6 (2007): Ocean color data merging</a:t>
            </a:r>
          </a:p>
          <a:p>
            <a:endParaRPr lang="en-US" sz="1600" dirty="0" smtClean="0"/>
          </a:p>
          <a:p>
            <a:r>
              <a:rPr lang="en-US" sz="1600" dirty="0" smtClean="0"/>
              <a:t>Report 7 (2008): Why ocean color?  The societal benefits of ocean color radiometry</a:t>
            </a:r>
          </a:p>
          <a:p>
            <a:endParaRPr lang="en-US" sz="1600" dirty="0" smtClean="0"/>
          </a:p>
          <a:p>
            <a:r>
              <a:rPr lang="en-US" sz="1600" dirty="0" smtClean="0"/>
              <a:t>Report 8 (2009): Remote sensing in fisheries and aquaculture</a:t>
            </a:r>
          </a:p>
          <a:p>
            <a:endParaRPr lang="en-US" sz="1600" dirty="0" smtClean="0"/>
          </a:p>
          <a:p>
            <a:r>
              <a:rPr lang="en-US" sz="1600" dirty="0" smtClean="0"/>
              <a:t>Report 9 (2009): Partition of the ocean into ecological provinces: role of ocean color radiometry</a:t>
            </a:r>
          </a:p>
          <a:p>
            <a:endParaRPr lang="en-US" sz="1600" dirty="0" smtClean="0"/>
          </a:p>
          <a:p>
            <a:r>
              <a:rPr lang="en-US" sz="1600" dirty="0" smtClean="0"/>
              <a:t>Report 10 (2010): Atmospheric correction for remotely sensed ocean color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IOCCG Report 5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occg5_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5" y="604079"/>
            <a:ext cx="7233920" cy="611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IOCCG Report 5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615" y="2179115"/>
            <a:ext cx="7022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 assemblage of IOP algorithms evaluated using in situ (subset of </a:t>
            </a:r>
            <a:r>
              <a:rPr lang="en-US" sz="2000" dirty="0" err="1" smtClean="0"/>
              <a:t>SeaBASS</a:t>
            </a:r>
            <a:r>
              <a:rPr lang="en-US" sz="2000" dirty="0" smtClean="0"/>
              <a:t>) and synthetic (</a:t>
            </a:r>
            <a:r>
              <a:rPr lang="en-US" sz="2000" dirty="0" err="1" smtClean="0"/>
              <a:t>Hydrolight</a:t>
            </a:r>
            <a:r>
              <a:rPr lang="en-US" sz="2000" dirty="0" smtClean="0"/>
              <a:t>) data sets:</a:t>
            </a:r>
          </a:p>
          <a:p>
            <a:endParaRPr lang="en-US" sz="2000" dirty="0" smtClean="0"/>
          </a:p>
          <a:p>
            <a:r>
              <a:rPr lang="en-US" sz="2000" dirty="0" smtClean="0"/>
              <a:t>3 empirical (statistical) algorithms</a:t>
            </a:r>
          </a:p>
          <a:p>
            <a:r>
              <a:rPr lang="en-US" sz="2000" dirty="0" smtClean="0"/>
              <a:t>1 neural network algorithm</a:t>
            </a:r>
          </a:p>
          <a:p>
            <a:r>
              <a:rPr lang="en-US" sz="2000" dirty="0" smtClean="0"/>
              <a:t>7 semi-analytical algorithms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IOCCG Report 5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65" y="635058"/>
            <a:ext cx="846698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global distribution of in situ data: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synthetic data set (500 stations)</a:t>
            </a:r>
          </a:p>
          <a:p>
            <a:r>
              <a:rPr lang="en-US" sz="2000" dirty="0" smtClean="0"/>
              <a:t>represents many possible </a:t>
            </a:r>
          </a:p>
          <a:p>
            <a:r>
              <a:rPr lang="en-US" sz="2000" dirty="0" smtClean="0"/>
              <a:t>combinations of optical properties, </a:t>
            </a:r>
          </a:p>
          <a:p>
            <a:r>
              <a:rPr lang="en-US" sz="2000" dirty="0" smtClean="0"/>
              <a:t>but not all, and cannot represent</a:t>
            </a:r>
          </a:p>
          <a:p>
            <a:r>
              <a:rPr lang="en-US" sz="2000" dirty="0" smtClean="0"/>
              <a:t>all combinations of natural</a:t>
            </a:r>
          </a:p>
          <a:p>
            <a:r>
              <a:rPr lang="en-US" sz="2000" dirty="0" smtClean="0"/>
              <a:t>populations: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ioccg5_fig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49" y="998382"/>
            <a:ext cx="5474970" cy="3097530"/>
          </a:xfrm>
          <a:prstGeom prst="rect">
            <a:avLst/>
          </a:prstGeom>
        </p:spPr>
      </p:pic>
      <p:pic>
        <p:nvPicPr>
          <p:cNvPr id="8" name="Picture 7" descr="ioccg5_fig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450" y="4170624"/>
            <a:ext cx="347853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IOCCG Report 5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occg5_fig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8" y="590247"/>
            <a:ext cx="3707130" cy="3102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occg5_table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00" y="851739"/>
            <a:ext cx="4236720" cy="3210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occg5_fig1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21" y="3345114"/>
            <a:ext cx="3733800" cy="328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B9EB-B389-3445-93A0-520F2A05DC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51" y="92606"/>
            <a:ext cx="873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purpose</a:t>
            </a:r>
            <a:endParaRPr lang="en-US" sz="2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106" y="1689071"/>
            <a:ext cx="779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you’re a discriminating customer 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 do you choose which algorithm (or parameterization) to use?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more importantly, how do you validate this choice?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1518</Words>
  <Application>Microsoft Macintosh PowerPoint</Application>
  <PresentationFormat>On-screen Show (4:3)</PresentationFormat>
  <Paragraphs>322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PJW</dc:creator>
  <cp:lastModifiedBy>PJW</cp:lastModifiedBy>
  <cp:revision>34</cp:revision>
  <dcterms:created xsi:type="dcterms:W3CDTF">2011-07-26T03:24:27Z</dcterms:created>
  <dcterms:modified xsi:type="dcterms:W3CDTF">2011-07-26T03:37:26Z</dcterms:modified>
</cp:coreProperties>
</file>