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Override PartName="/ppt/embeddings/Microsoft_Equation5.bin" ContentType="application/vnd.openxmlformats-officedocument.oleObject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Default Extension="doc" ContentType="application/msword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Microsoft_Equation4.bin" ContentType="application/vnd.openxmlformats-officedocument.oleObject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1.bin" ContentType="application/vnd.openxmlformats-officedocument.oleObject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66" r:id="rId3"/>
    <p:sldId id="268" r:id="rId4"/>
    <p:sldId id="269" r:id="rId5"/>
    <p:sldId id="327" r:id="rId6"/>
    <p:sldId id="259" r:id="rId7"/>
    <p:sldId id="328" r:id="rId8"/>
    <p:sldId id="260" r:id="rId9"/>
    <p:sldId id="264" r:id="rId10"/>
    <p:sldId id="261" r:id="rId11"/>
    <p:sldId id="262" r:id="rId12"/>
    <p:sldId id="263" r:id="rId13"/>
    <p:sldId id="265" r:id="rId14"/>
    <p:sldId id="267" r:id="rId15"/>
    <p:sldId id="325" r:id="rId16"/>
    <p:sldId id="293" r:id="rId17"/>
    <p:sldId id="326" r:id="rId18"/>
    <p:sldId id="298" r:id="rId19"/>
    <p:sldId id="300" r:id="rId20"/>
    <p:sldId id="301" r:id="rId21"/>
    <p:sldId id="302" r:id="rId22"/>
    <p:sldId id="303" r:id="rId23"/>
    <p:sldId id="312" r:id="rId24"/>
    <p:sldId id="32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292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Relationship Id="rId2" Type="http://schemas.openxmlformats.org/officeDocument/2006/relationships/image" Target="../media/image4.pict"/><Relationship Id="rId3" Type="http://schemas.openxmlformats.org/officeDocument/2006/relationships/image" Target="../media/image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Relationship Id="rId2" Type="http://schemas.openxmlformats.org/officeDocument/2006/relationships/image" Target="../media/image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56810-8B8A-6749-A90B-A4AD2105EFFE}" type="datetimeFigureOut">
              <a:rPr lang="en-US" smtClean="0"/>
              <a:t>7/25/11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FF188-110A-9A45-A19C-6E4D49E517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4BC8B5-6960-8D4B-B20C-CD90A5AA8C45}" type="slidenum">
              <a:rPr lang="en-US"/>
              <a:pPr/>
              <a:t>16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93CCC4-B6E9-774A-A211-87CF917A7395}" type="slidenum">
              <a:rPr lang="en-US"/>
              <a:pPr/>
              <a:t>25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7A2640-0AE7-8348-8EC2-85998BD3F6FB}" type="slidenum">
              <a:rPr lang="en-US"/>
              <a:pPr/>
              <a:t>26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B7A58-E975-6B4F-92CB-BD63480FD2B3}" type="slidenum">
              <a:rPr lang="en-US"/>
              <a:pPr/>
              <a:t>27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3D6D1-CA43-2C4F-A2EC-C09CCA57EFD4}" type="slidenum">
              <a:rPr lang="en-US"/>
              <a:pPr/>
              <a:t>28</a:t>
            </a:fld>
            <a:endParaRPr lang="en-US"/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6F745-131A-2E4B-9616-396F213148F2}" type="slidenum">
              <a:rPr lang="en-US"/>
              <a:pPr/>
              <a:t>29</a:t>
            </a:fld>
            <a:endParaRPr lang="en-US"/>
          </a:p>
        </p:txBody>
      </p:sp>
      <p:sp>
        <p:nvSpPr>
          <p:cNvPr id="325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6F8D5-4545-0146-9598-B2BB65704299}" type="slidenum">
              <a:rPr lang="en-US"/>
              <a:pPr/>
              <a:t>30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A6CC65-1E6B-0347-B07C-E878D0B2E9DD}" type="slidenum">
              <a:rPr lang="en-US"/>
              <a:pPr/>
              <a:t>31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63A2BE-5AA6-1846-85FD-9E62F600EF35}" type="slidenum">
              <a:rPr lang="en-US"/>
              <a:pPr/>
              <a:t>32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2EE96-6043-F443-AA60-514B746BA553}" type="slidenum">
              <a:rPr lang="en-US"/>
              <a:pPr/>
              <a:t>33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3877A-B7FC-5D47-8C6D-00470C402B82}" type="slidenum">
              <a:rPr lang="en-US"/>
              <a:pPr/>
              <a:t>35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4EC64-CE16-B340-9AA9-50CD631EB656}" type="slidenum">
              <a:rPr lang="en-US"/>
              <a:pPr/>
              <a:t>17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4EC64-CE16-B340-9AA9-50CD631EB656}" type="slidenum">
              <a:rPr lang="en-US"/>
              <a:pPr/>
              <a:t>36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144D3-D6B6-B24E-8AE6-8BDC48CFA154}" type="slidenum">
              <a:rPr lang="en-US"/>
              <a:pPr/>
              <a:t>37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EB638-8C85-7A4C-BA44-F562FE65E04E}" type="slidenum">
              <a:rPr lang="en-US"/>
              <a:pPr/>
              <a:t>38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43B70-5CED-DA4A-BC5A-EE328A545C8B}" type="slidenum">
              <a:rPr lang="en-US"/>
              <a:pPr/>
              <a:t>39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2A8AF6-0091-EE40-BF74-F5EF18F0E748}" type="slidenum">
              <a:rPr lang="en-US"/>
              <a:pPr/>
              <a:t>40</a:t>
            </a:fld>
            <a:endParaRPr lang="en-US"/>
          </a:p>
        </p:txBody>
      </p:sp>
      <p:sp>
        <p:nvSpPr>
          <p:cNvPr id="2068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CCA2C-74F3-0440-B6A4-646183F0C6C7}" type="slidenum">
              <a:rPr lang="en-US"/>
              <a:pPr/>
              <a:t>41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9BF65-2708-7C46-9D8C-EE2A58A634AE}" type="slidenum">
              <a:rPr lang="en-US"/>
              <a:pPr/>
              <a:t>42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C3437-6271-6E4F-8A5A-44B60A84A68C}" type="slidenum">
              <a:rPr lang="en-US"/>
              <a:pPr/>
              <a:t>43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2D8160-CE8A-4646-9CE2-68D793B0E2B4}" type="slidenum">
              <a:rPr lang="en-US"/>
              <a:pPr/>
              <a:t>44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36068-EEF8-2E49-9946-4BEF86C91B6A}" type="slidenum">
              <a:rPr lang="en-US"/>
              <a:pPr/>
              <a:t>45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9BE8A-39A5-314D-BF54-E4D9888FE567}" type="slidenum">
              <a:rPr lang="en-US"/>
              <a:pPr/>
              <a:t>18</a:t>
            </a:fld>
            <a:endParaRPr lang="en-US"/>
          </a:p>
        </p:txBody>
      </p:sp>
      <p:sp>
        <p:nvSpPr>
          <p:cNvPr id="382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14973-7BB6-734B-949C-FF212A90F7E4}" type="slidenum">
              <a:rPr lang="en-US"/>
              <a:pPr/>
              <a:t>46</a:t>
            </a:fld>
            <a:endParaRPr lang="en-US"/>
          </a:p>
        </p:txBody>
      </p:sp>
      <p:sp>
        <p:nvSpPr>
          <p:cNvPr id="211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6B6D2-3021-B046-86A7-B740E44DB8B5}" type="slidenum">
              <a:rPr lang="en-US"/>
              <a:pPr/>
              <a:t>47</a:t>
            </a:fld>
            <a:endParaRPr lang="en-US"/>
          </a:p>
        </p:txBody>
      </p:sp>
      <p:sp>
        <p:nvSpPr>
          <p:cNvPr id="19968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27592-E71E-1846-9700-4A7EBADC5C48}" type="slidenum">
              <a:rPr lang="en-US"/>
              <a:pPr/>
              <a:t>48</a:t>
            </a:fld>
            <a:endParaRPr lang="en-US"/>
          </a:p>
        </p:txBody>
      </p:sp>
      <p:sp>
        <p:nvSpPr>
          <p:cNvPr id="212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BECFA7-128A-554B-AB80-F7DDE45CE24D}" type="slidenum">
              <a:rPr lang="en-US"/>
              <a:pPr/>
              <a:t>49</a:t>
            </a:fld>
            <a:endParaRPr lang="en-US"/>
          </a:p>
        </p:txBody>
      </p:sp>
      <p:sp>
        <p:nvSpPr>
          <p:cNvPr id="2140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EE24A-1BB1-D646-84B3-BC52085C23E0}" type="slidenum">
              <a:rPr lang="en-US"/>
              <a:pPr/>
              <a:t>50</a:t>
            </a:fld>
            <a:endParaRPr lang="en-US"/>
          </a:p>
        </p:txBody>
      </p:sp>
      <p:sp>
        <p:nvSpPr>
          <p:cNvPr id="2150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46B69-A90A-9849-9DAF-6DEE378793DA}" type="slidenum">
              <a:rPr lang="en-US"/>
              <a:pPr/>
              <a:t>51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F0394D-D2B4-224B-924C-66ED9F0AC751}" type="slidenum">
              <a:rPr lang="en-US"/>
              <a:pPr/>
              <a:t>52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C142E8-297D-FD4B-A3F8-F92C38A9A7F0}" type="slidenum">
              <a:rPr lang="en-US"/>
              <a:pPr/>
              <a:t>53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B7285-E83E-314B-85AB-5EACEBACBD1F}" type="slidenum">
              <a:rPr lang="en-US"/>
              <a:pPr/>
              <a:t>54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B43E1-23F3-2743-8D0E-E64A02E44E38}" type="slidenum">
              <a:rPr lang="en-US"/>
              <a:pPr/>
              <a:t>19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05EF9-123B-B748-BB15-A041F40DE0EF}" type="slidenum">
              <a:rPr lang="en-US"/>
              <a:pPr/>
              <a:t>20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500D2-678B-8545-AB89-14A389A94B3D}" type="slidenum">
              <a:rPr lang="en-US"/>
              <a:pPr/>
              <a:t>21</a:t>
            </a:fld>
            <a:endParaRPr lang="en-US"/>
          </a:p>
        </p:txBody>
      </p:sp>
      <p:sp>
        <p:nvSpPr>
          <p:cNvPr id="385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Only masking is for clouds</a:t>
            </a:r>
          </a:p>
          <a:p>
            <a:r>
              <a:rPr lang="en-US"/>
              <a:t>Physical saturation, no retrieval</a:t>
            </a:r>
          </a:p>
          <a:p>
            <a:r>
              <a:rPr lang="en-US"/>
              <a:t>Can eliminate or change cloud masking, but can’t change saturation</a:t>
            </a:r>
          </a:p>
          <a:p>
            <a:r>
              <a:rPr lang="en-US"/>
              <a:t>Chlorophyll looks good, even near in glint (band ratio)</a:t>
            </a:r>
            <a:br>
              <a:rPr lang="en-US"/>
            </a:br>
            <a:r>
              <a:rPr lang="en-US"/>
              <a:t>What about radiances?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29F7A2-5168-4443-94AA-7F912B719296}" type="slidenum">
              <a:rPr lang="en-US"/>
              <a:pPr/>
              <a:t>22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Only masking is for clouds</a:t>
            </a:r>
          </a:p>
          <a:p>
            <a:r>
              <a:rPr lang="en-US"/>
              <a:t>Physical saturation, no retrieval</a:t>
            </a:r>
          </a:p>
          <a:p>
            <a:r>
              <a:rPr lang="en-US"/>
              <a:t>Can eliminate or change cloud masking, but can’t change saturation</a:t>
            </a:r>
          </a:p>
          <a:p>
            <a:r>
              <a:rPr lang="en-US"/>
              <a:t>Chlorophyll looks good, even near in glint (band ratio)</a:t>
            </a:r>
            <a:br>
              <a:rPr lang="en-US"/>
            </a:br>
            <a:r>
              <a:rPr lang="en-US"/>
              <a:t>What about radiances?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A1C52-8673-BD4C-A530-BE48D657F4EE}" type="slidenum">
              <a:rPr lang="en-US"/>
              <a:pPr/>
              <a:t>23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21CB91-4E1F-D64C-B44B-F4620CDA0A6B}" type="slidenum">
              <a:rPr lang="en-US"/>
              <a:pPr/>
              <a:t>24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754B7BB4-5230-E647-BAD6-729191D9423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065FB-E3E5-724D-BD97-24E34CEA2135}" type="datetimeFigureOut">
              <a:rPr lang="en-US" smtClean="0"/>
              <a:pPr/>
              <a:t>7/24/11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2F644-E1C3-1048-BD4C-8BBBE70D3E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oleObject" Target="../embeddings/Microsoft_Word_97_-_2004_Document6.doc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werdell/Documents/OBPG/Werdell/seadas/video/terra_swath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werdell/Documents/OBPG/Werdell/seadas/video/terra_swath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6689" y="955372"/>
            <a:ext cx="67582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Skia"/>
                <a:cs typeface="Skia"/>
              </a:rPr>
              <a:t>Chasing photons – considerations for making</a:t>
            </a:r>
            <a:r>
              <a:rPr lang="en-US" sz="2800" dirty="0" smtClean="0">
                <a:latin typeface="Skia"/>
                <a:cs typeface="Skia"/>
              </a:rPr>
              <a:t> &amp; maintaining useful </a:t>
            </a:r>
            <a:r>
              <a:rPr lang="en-US" sz="2800" dirty="0" smtClean="0">
                <a:latin typeface="Skia"/>
                <a:cs typeface="Skia"/>
              </a:rPr>
              <a:t>satellite ocean color measurements</a:t>
            </a:r>
          </a:p>
          <a:p>
            <a:pPr algn="ctr"/>
            <a:endParaRPr lang="en-US" sz="2800" dirty="0" smtClean="0">
              <a:latin typeface="Skia"/>
              <a:cs typeface="Skia"/>
            </a:endParaRPr>
          </a:p>
          <a:p>
            <a:pPr algn="ctr"/>
            <a:endParaRPr lang="en-US" sz="2800" dirty="0" smtClean="0">
              <a:latin typeface="Skia"/>
              <a:cs typeface="Skia"/>
            </a:endParaRPr>
          </a:p>
          <a:p>
            <a:pPr algn="ctr"/>
            <a:endParaRPr lang="en-US" sz="2800" dirty="0" smtClean="0">
              <a:latin typeface="Skia"/>
              <a:cs typeface="Skia"/>
            </a:endParaRPr>
          </a:p>
          <a:p>
            <a:pPr algn="ctr"/>
            <a:r>
              <a:rPr lang="en-US" sz="2000" dirty="0" smtClean="0">
                <a:latin typeface="Skia"/>
                <a:cs typeface="Skia"/>
              </a:rPr>
              <a:t>Ocean Optics Class</a:t>
            </a:r>
          </a:p>
          <a:p>
            <a:pPr algn="ctr"/>
            <a:r>
              <a:rPr lang="en-US" sz="2000" dirty="0" smtClean="0">
                <a:latin typeface="Skia"/>
                <a:cs typeface="Skia"/>
              </a:rPr>
              <a:t>University of Maine</a:t>
            </a:r>
          </a:p>
          <a:p>
            <a:pPr algn="ctr"/>
            <a:r>
              <a:rPr lang="en-US" sz="2000" dirty="0" smtClean="0">
                <a:latin typeface="Skia"/>
                <a:cs typeface="Skia"/>
              </a:rPr>
              <a:t>July 2011</a:t>
            </a:r>
          </a:p>
          <a:p>
            <a:pPr algn="ctr"/>
            <a:endParaRPr lang="en-US" sz="2000" dirty="0" smtClean="0">
              <a:latin typeface="Skia"/>
              <a:cs typeface="Skia"/>
            </a:endParaRPr>
          </a:p>
          <a:p>
            <a:pPr algn="ctr"/>
            <a:endParaRPr lang="en-US" sz="2000" dirty="0" smtClean="0">
              <a:latin typeface="Skia"/>
              <a:cs typeface="Skia"/>
            </a:endParaRPr>
          </a:p>
          <a:p>
            <a:pPr algn="ctr"/>
            <a:r>
              <a:rPr lang="en-US" sz="2000" b="1" dirty="0" smtClean="0">
                <a:latin typeface="Skia"/>
                <a:cs typeface="Skia"/>
              </a:rPr>
              <a:t>Acknowledgement:</a:t>
            </a:r>
          </a:p>
          <a:p>
            <a:pPr algn="ctr"/>
            <a:r>
              <a:rPr lang="en-US" sz="2000" dirty="0" smtClean="0">
                <a:latin typeface="Skia"/>
                <a:cs typeface="Skia"/>
              </a:rPr>
              <a:t>W. Bryan </a:t>
            </a:r>
            <a:r>
              <a:rPr lang="en-US" sz="2000" dirty="0" err="1" smtClean="0">
                <a:latin typeface="Skia"/>
                <a:cs typeface="Skia"/>
              </a:rPr>
              <a:t>Monosmith</a:t>
            </a:r>
            <a:endParaRPr lang="en-US" sz="2000" dirty="0" smtClean="0">
              <a:latin typeface="Skia"/>
              <a:cs typeface="Skia"/>
            </a:endParaRPr>
          </a:p>
          <a:p>
            <a:pPr algn="ctr"/>
            <a:r>
              <a:rPr lang="en-US" sz="2000" dirty="0" smtClean="0">
                <a:latin typeface="Skia"/>
                <a:cs typeface="Skia"/>
              </a:rPr>
              <a:t>NASA GSFC Code 550</a:t>
            </a:r>
            <a:endParaRPr lang="en-US" sz="2000" dirty="0">
              <a:latin typeface="Skia"/>
              <a:cs typeface="Sk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1" y="193534"/>
            <a:ext cx="8333618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kia"/>
                <a:cs typeface="Skia"/>
              </a:rPr>
              <a:t>Consider a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stationary </a:t>
            </a:r>
            <a:r>
              <a:rPr lang="en-US" dirty="0" smtClean="0">
                <a:latin typeface="Skia"/>
                <a:cs typeface="Skia"/>
              </a:rPr>
              <a:t>satellite taking a quick peek at Earth: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power reaching detector for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1 m</a:t>
            </a:r>
            <a:r>
              <a:rPr lang="en-US" baseline="30000" dirty="0" smtClean="0">
                <a:solidFill>
                  <a:srgbClr val="FF0000"/>
                </a:solidFill>
                <a:latin typeface="Skia"/>
                <a:cs typeface="Skia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 areal footprint </a:t>
            </a:r>
            <a:r>
              <a:rPr lang="en-US" dirty="0" smtClean="0">
                <a:latin typeface="Skia"/>
                <a:cs typeface="Skia"/>
              </a:rPr>
              <a:t>&amp;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1 </a:t>
            </a:r>
            <a:r>
              <a:rPr lang="en-US" dirty="0" err="1" smtClean="0">
                <a:solidFill>
                  <a:srgbClr val="FF0000"/>
                </a:solidFill>
                <a:latin typeface="Skia"/>
                <a:cs typeface="Skia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 integration time</a:t>
            </a:r>
            <a:r>
              <a:rPr lang="en-US" dirty="0" smtClean="0">
                <a:latin typeface="Skia"/>
                <a:cs typeface="Skia"/>
              </a:rPr>
              <a:t>: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1.24e</a:t>
            </a:r>
            <a:r>
              <a:rPr lang="en-US" baseline="30000" dirty="0" smtClean="0">
                <a:latin typeface="Skia"/>
                <a:cs typeface="Skia"/>
              </a:rPr>
              <a:t>-15</a:t>
            </a:r>
            <a:r>
              <a:rPr lang="en-US" dirty="0" smtClean="0">
                <a:latin typeface="Skia"/>
                <a:cs typeface="Skia"/>
              </a:rPr>
              <a:t> = 14.5                    * 1.3e</a:t>
            </a:r>
            <a:r>
              <a:rPr lang="en-US" baseline="30000" dirty="0" smtClean="0">
                <a:latin typeface="Skia"/>
                <a:cs typeface="Skia"/>
              </a:rPr>
              <a:t>-14 </a:t>
            </a:r>
            <a:r>
              <a:rPr lang="en-US" dirty="0" smtClean="0">
                <a:latin typeface="Skia"/>
                <a:cs typeface="Skia"/>
              </a:rPr>
              <a:t> *  0.01  *  1  *  0.66</a:t>
            </a:r>
          </a:p>
          <a:p>
            <a:r>
              <a:rPr lang="en-US" dirty="0" smtClean="0">
                <a:latin typeface="Skia"/>
                <a:cs typeface="Skia"/>
              </a:rPr>
              <a:t>W         = W m</a:t>
            </a:r>
            <a:r>
              <a:rPr lang="en-US" baseline="30000" dirty="0" smtClean="0">
                <a:latin typeface="Skia"/>
                <a:cs typeface="Skia"/>
              </a:rPr>
              <a:t>-2</a:t>
            </a:r>
            <a:r>
              <a:rPr lang="en-US" dirty="0" smtClean="0">
                <a:latin typeface="Skia"/>
                <a:cs typeface="Skia"/>
              </a:rPr>
              <a:t> sr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  <a:r>
              <a:rPr lang="en-US" dirty="0" smtClean="0">
                <a:latin typeface="Skia"/>
                <a:cs typeface="Skia"/>
              </a:rPr>
              <a:t> um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  <a:r>
              <a:rPr lang="en-US" dirty="0" smtClean="0">
                <a:latin typeface="Skia"/>
                <a:cs typeface="Skia"/>
              </a:rPr>
              <a:t>     </a:t>
            </a:r>
            <a:r>
              <a:rPr lang="en-US" dirty="0" err="1" smtClean="0">
                <a:latin typeface="Skia"/>
                <a:cs typeface="Skia"/>
              </a:rPr>
              <a:t>sr</a:t>
            </a:r>
            <a:r>
              <a:rPr lang="en-US" dirty="0" smtClean="0">
                <a:latin typeface="Skia"/>
                <a:cs typeface="Skia"/>
              </a:rPr>
              <a:t>           um     m</a:t>
            </a:r>
            <a:r>
              <a:rPr lang="en-US" baseline="30000" dirty="0" smtClean="0">
                <a:latin typeface="Skia"/>
                <a:cs typeface="Skia"/>
              </a:rPr>
              <a:t>2</a:t>
            </a:r>
            <a:r>
              <a:rPr lang="en-US" dirty="0" smtClean="0">
                <a:latin typeface="Skia"/>
                <a:cs typeface="Skia"/>
              </a:rPr>
              <a:t>  (none)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photoelectrons reaching detector: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3812		= 1.24e</a:t>
            </a:r>
            <a:r>
              <a:rPr lang="en-US" baseline="30000" dirty="0" smtClean="0">
                <a:latin typeface="Skia"/>
                <a:cs typeface="Skia"/>
              </a:rPr>
              <a:t>-15</a:t>
            </a:r>
            <a:r>
              <a:rPr lang="en-US" dirty="0" smtClean="0">
                <a:latin typeface="Skia"/>
                <a:cs typeface="Skia"/>
              </a:rPr>
              <a:t>   *  1   *  0.9    *   0.678  /   6.63e</a:t>
            </a:r>
            <a:r>
              <a:rPr lang="en-US" baseline="30000" dirty="0" smtClean="0">
                <a:latin typeface="Skia"/>
                <a:cs typeface="Skia"/>
              </a:rPr>
              <a:t>-34</a:t>
            </a:r>
            <a:r>
              <a:rPr lang="en-US" dirty="0" smtClean="0">
                <a:latin typeface="Skia"/>
                <a:cs typeface="Skia"/>
              </a:rPr>
              <a:t>   /    3e</a:t>
            </a:r>
            <a:r>
              <a:rPr lang="en-US" baseline="30000" dirty="0" smtClean="0">
                <a:latin typeface="Skia"/>
                <a:cs typeface="Skia"/>
              </a:rPr>
              <a:t>14</a:t>
            </a:r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(none)	=    J s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  <a:r>
              <a:rPr lang="en-US" dirty="0" smtClean="0">
                <a:latin typeface="Skia"/>
                <a:cs typeface="Skia"/>
              </a:rPr>
              <a:t>          </a:t>
            </a:r>
            <a:r>
              <a:rPr lang="en-US" dirty="0" err="1" smtClean="0">
                <a:latin typeface="Skia"/>
                <a:cs typeface="Skia"/>
              </a:rPr>
              <a:t>s</a:t>
            </a:r>
            <a:r>
              <a:rPr lang="en-US" dirty="0" smtClean="0">
                <a:latin typeface="Skia"/>
                <a:cs typeface="Skia"/>
              </a:rPr>
              <a:t>   (none)       um          J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  <a:r>
              <a:rPr lang="en-US" dirty="0" smtClean="0">
                <a:latin typeface="Skia"/>
                <a:cs typeface="Skia"/>
              </a:rPr>
              <a:t> s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  <a:r>
              <a:rPr lang="en-US" dirty="0" smtClean="0">
                <a:latin typeface="Skia"/>
                <a:cs typeface="Skia"/>
              </a:rPr>
              <a:t>           </a:t>
            </a:r>
            <a:r>
              <a:rPr lang="en-US" dirty="0" err="1" smtClean="0">
                <a:latin typeface="Skia"/>
                <a:cs typeface="Skia"/>
              </a:rPr>
              <a:t>s</a:t>
            </a:r>
            <a:r>
              <a:rPr lang="en-US" dirty="0" smtClean="0">
                <a:latin typeface="Skia"/>
                <a:cs typeface="Skia"/>
              </a:rPr>
              <a:t> um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This is for top-of-atmosphere.  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If we consider that the ocean contributes ~5% of this signal, then the number of photoelectrons from the ocean surface reaching the detector is ~190.</a:t>
            </a: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906512" y="1294187"/>
          <a:ext cx="5016500" cy="342900"/>
        </p:xfrm>
        <a:graphic>
          <a:graphicData uri="http://schemas.openxmlformats.org/presentationml/2006/ole">
            <p:oleObj spid="_x0000_s18434" name="Equation" r:id="rId3" imgW="5016500" imgH="342900" progId="Equation.3">
              <p:embed/>
            </p:oleObj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1906512" y="3454992"/>
          <a:ext cx="4762500" cy="660400"/>
        </p:xfrm>
        <a:graphic>
          <a:graphicData uri="http://schemas.openxmlformats.org/presentationml/2006/ole">
            <p:oleObj spid="_x0000_s18435" name="Equation" r:id="rId4" imgW="4762500" imgH="660400" progId="Equation.3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198086" y="2854466"/>
            <a:ext cx="8643533" cy="2330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5530" y="5359405"/>
            <a:ext cx="8643533" cy="1294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0378" y="323339"/>
            <a:ext cx="7353905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kia"/>
                <a:cs typeface="Skia"/>
              </a:rPr>
              <a:t>Consider a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moving </a:t>
            </a:r>
            <a:r>
              <a:rPr lang="en-US" dirty="0" smtClean="0">
                <a:latin typeface="Skia"/>
                <a:cs typeface="Skia"/>
              </a:rPr>
              <a:t>satellite that stares at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1 m</a:t>
            </a:r>
            <a:r>
              <a:rPr lang="en-US" baseline="30000" dirty="0" smtClean="0">
                <a:solidFill>
                  <a:srgbClr val="FF0000"/>
                </a:solidFill>
                <a:latin typeface="Skia"/>
                <a:cs typeface="Skia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 at nadir</a:t>
            </a:r>
            <a:r>
              <a:rPr lang="en-US" dirty="0" smtClean="0">
                <a:latin typeface="Skia"/>
                <a:cs typeface="Skia"/>
              </a:rPr>
              <a:t>: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ground velocity = distance / time</a:t>
            </a:r>
          </a:p>
          <a:p>
            <a:r>
              <a:rPr lang="en-US" dirty="0" smtClean="0">
                <a:latin typeface="Skia"/>
                <a:cs typeface="Skia"/>
              </a:rPr>
              <a:t>6838 </a:t>
            </a:r>
            <a:r>
              <a:rPr lang="en-US" dirty="0" err="1" smtClean="0">
                <a:latin typeface="Skia"/>
                <a:cs typeface="Skia"/>
              </a:rPr>
              <a:t>m</a:t>
            </a:r>
            <a:r>
              <a:rPr lang="en-US" dirty="0" smtClean="0">
                <a:latin typeface="Skia"/>
                <a:cs typeface="Skia"/>
              </a:rPr>
              <a:t> s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  <a:r>
              <a:rPr lang="en-US" dirty="0" smtClean="0">
                <a:latin typeface="Skia"/>
                <a:cs typeface="Skia"/>
              </a:rPr>
              <a:t>          =     1 </a:t>
            </a:r>
            <a:r>
              <a:rPr lang="en-US" dirty="0" err="1" smtClean="0">
                <a:latin typeface="Skia"/>
                <a:cs typeface="Skia"/>
              </a:rPr>
              <a:t>m</a:t>
            </a:r>
            <a:r>
              <a:rPr lang="en-US" dirty="0" smtClean="0">
                <a:latin typeface="Skia"/>
                <a:cs typeface="Skia"/>
              </a:rPr>
              <a:t>      /     </a:t>
            </a:r>
            <a:r>
              <a:rPr lang="en-US" dirty="0" err="1" smtClean="0">
                <a:latin typeface="Skia"/>
                <a:cs typeface="Skia"/>
              </a:rPr>
              <a:t>t</a:t>
            </a:r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integration time, </a:t>
            </a:r>
            <a:r>
              <a:rPr lang="en-US" dirty="0" err="1" smtClean="0">
                <a:latin typeface="Skia"/>
                <a:cs typeface="Skia"/>
              </a:rPr>
              <a:t>t</a:t>
            </a:r>
            <a:r>
              <a:rPr lang="en-US" dirty="0" smtClean="0">
                <a:latin typeface="Skia"/>
                <a:cs typeface="Skia"/>
              </a:rPr>
              <a:t> = 0.00146 </a:t>
            </a:r>
            <a:r>
              <a:rPr lang="en-US" dirty="0" err="1" smtClean="0">
                <a:latin typeface="Skia"/>
                <a:cs typeface="Skia"/>
              </a:rPr>
              <a:t>s</a:t>
            </a:r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Repeat calculations with new integration time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photoelectrons from ocean surface reaching detector = 0.028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But, increase pixel size to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1 km</a:t>
            </a:r>
            <a:r>
              <a:rPr lang="en-US" baseline="30000" dirty="0" smtClean="0">
                <a:solidFill>
                  <a:srgbClr val="FF0000"/>
                </a:solidFill>
                <a:latin typeface="Skia"/>
                <a:cs typeface="Skia"/>
              </a:rPr>
              <a:t>2</a:t>
            </a:r>
            <a:r>
              <a:rPr lang="en-US" dirty="0" smtClean="0">
                <a:latin typeface="Skia"/>
                <a:cs typeface="Skia"/>
              </a:rPr>
              <a:t> …</a:t>
            </a:r>
          </a:p>
          <a:p>
            <a:r>
              <a:rPr lang="en-US" dirty="0" smtClean="0">
                <a:latin typeface="Skia"/>
                <a:cs typeface="Skia"/>
              </a:rPr>
              <a:t>integration time increases by 3 orders of magnitude</a:t>
            </a:r>
          </a:p>
          <a:p>
            <a:r>
              <a:rPr lang="en-US" dirty="0" smtClean="0">
                <a:latin typeface="Skia"/>
                <a:cs typeface="Skia"/>
              </a:rPr>
              <a:t>area increases by 6 orders of magnitude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Repeat calculations with new area and integration time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photoelectrons from ocean surface reaching detector ~ 28,000,000</a:t>
            </a:r>
            <a:endParaRPr lang="en-US" dirty="0">
              <a:latin typeface="Skia"/>
              <a:cs typeface="Sk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530" y="2341827"/>
            <a:ext cx="8643533" cy="1294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1410" y="3869045"/>
            <a:ext cx="8643533" cy="2562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429" y="804494"/>
            <a:ext cx="769257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kia"/>
                <a:cs typeface="Skia"/>
              </a:rPr>
              <a:t>Now, consider a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moving </a:t>
            </a:r>
            <a:r>
              <a:rPr lang="en-US" dirty="0" smtClean="0">
                <a:latin typeface="Skia"/>
                <a:cs typeface="Skia"/>
              </a:rPr>
              <a:t>satellite that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scans from side to side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>
                <a:latin typeface="Skia"/>
                <a:cs typeface="Skia"/>
              </a:rPr>
              <a:t>i</a:t>
            </a:r>
            <a:r>
              <a:rPr lang="en-US" dirty="0" smtClean="0">
                <a:latin typeface="Skia"/>
                <a:cs typeface="Skia"/>
              </a:rPr>
              <a:t>nstantaneous field of view (IFOV) = pixel size / altitude</a:t>
            </a:r>
          </a:p>
          <a:p>
            <a:r>
              <a:rPr lang="en-US" dirty="0" smtClean="0">
                <a:latin typeface="Skia"/>
                <a:cs typeface="Skia"/>
              </a:rPr>
              <a:t>0.0014 </a:t>
            </a:r>
            <a:r>
              <a:rPr lang="en-US" dirty="0" err="1" smtClean="0">
                <a:latin typeface="Skia"/>
                <a:cs typeface="Skia"/>
              </a:rPr>
              <a:t>rad</a:t>
            </a:r>
            <a:r>
              <a:rPr lang="en-US" dirty="0" smtClean="0">
                <a:latin typeface="Skia"/>
                <a:cs typeface="Skia"/>
              </a:rPr>
              <a:t> = 1 km / 700 km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For a cross-track scanning instrument with a single detector &amp; a </a:t>
            </a:r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swath width of 2 </a:t>
            </a:r>
            <a:r>
              <a:rPr lang="en-US" dirty="0" err="1" smtClean="0">
                <a:solidFill>
                  <a:srgbClr val="FF0000"/>
                </a:solidFill>
                <a:latin typeface="Skia"/>
                <a:cs typeface="Skia"/>
              </a:rPr>
              <a:t>rad</a:t>
            </a:r>
            <a:r>
              <a:rPr lang="en-US" dirty="0" smtClean="0">
                <a:latin typeface="Skia"/>
                <a:cs typeface="Skia"/>
              </a:rPr>
              <a:t>, the integration time must be divided by 1,400 pixels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1,400 = 2 </a:t>
            </a:r>
            <a:r>
              <a:rPr lang="en-US" dirty="0" err="1" smtClean="0">
                <a:latin typeface="Skia"/>
                <a:cs typeface="Skia"/>
              </a:rPr>
              <a:t>rad</a:t>
            </a:r>
            <a:r>
              <a:rPr lang="en-US" dirty="0" smtClean="0">
                <a:latin typeface="Skia"/>
                <a:cs typeface="Skia"/>
              </a:rPr>
              <a:t> / 0.0014 </a:t>
            </a:r>
            <a:r>
              <a:rPr lang="en-US" dirty="0" err="1" smtClean="0">
                <a:latin typeface="Skia"/>
                <a:cs typeface="Skia"/>
              </a:rPr>
              <a:t>rad</a:t>
            </a:r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Dividing the 28M photoelectrons by 1,400 pixels leaves ~19,900 photoelectrons from the ocean surface reaching the detector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 But, useful duty cycle of of scan mirror is &lt; 1/3</a:t>
            </a:r>
          </a:p>
          <a:p>
            <a:r>
              <a:rPr lang="en-US" dirty="0" smtClean="0">
                <a:latin typeface="Skia"/>
                <a:cs typeface="Skia"/>
              </a:rPr>
              <a:t> so really, we’re talking about ~6,000 ocean surface photons</a:t>
            </a:r>
            <a:endParaRPr lang="en-US" dirty="0">
              <a:latin typeface="Skia"/>
              <a:cs typeface="Sk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530" y="2341827"/>
            <a:ext cx="8643533" cy="1294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1410" y="3869045"/>
            <a:ext cx="8643533" cy="2562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047" y="882950"/>
            <a:ext cx="807961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kia"/>
                <a:cs typeface="Skia"/>
              </a:rPr>
              <a:t>How does this relate to signal to noise (SNR)?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SNR = counts / </a:t>
            </a:r>
            <a:r>
              <a:rPr lang="en-US" dirty="0" err="1" smtClean="0">
                <a:latin typeface="Skia"/>
                <a:cs typeface="Skia"/>
              </a:rPr>
              <a:t>sqrt(counts</a:t>
            </a:r>
            <a:r>
              <a:rPr lang="en-US" dirty="0" smtClean="0">
                <a:latin typeface="Skia"/>
                <a:cs typeface="Skia"/>
              </a:rPr>
              <a:t>)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SNR defined for top-of-atmosphere.  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Propagate 6,000 photons from ocean surface to TOA </a:t>
            </a:r>
          </a:p>
          <a:p>
            <a:r>
              <a:rPr lang="en-US" dirty="0" smtClean="0">
                <a:latin typeface="Skia"/>
                <a:cs typeface="Skia"/>
              </a:rPr>
              <a:t>~120,000 photons reach detector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SNR = 120,000 / sqrt(120,000) = 346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SNR requirements for new missions at 678-nm are &gt; 1,400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This requires ~ 16X photons reaching detector.</a:t>
            </a:r>
            <a:endParaRPr lang="en-US" dirty="0">
              <a:latin typeface="Skia"/>
              <a:cs typeface="Sk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530" y="2341827"/>
            <a:ext cx="8643533" cy="1294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1410" y="3869045"/>
            <a:ext cx="8643533" cy="2562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047" y="1415143"/>
            <a:ext cx="80796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kia"/>
                <a:cs typeface="Skia"/>
              </a:rPr>
              <a:t>Scanning eliminated by using array of detectors, but at a cost in calibration &amp; in tracking the change in launch calibration as each detector degrades in orbit.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At some point, multiple detectors become impractical, as the optical system cost &amp; complexity increase with FOV, &amp; image quality rapidly decrease.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Parts count &amp; light loss: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Multiband filter instruments are simpler &amp; cheaper than a spectrograph, until the number of bands reaches some point, where it becomes more light efficient &amp; less costly to use a spectrograph.</a:t>
            </a:r>
            <a:endParaRPr lang="en-US" dirty="0">
              <a:latin typeface="Skia"/>
              <a:cs typeface="Sk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999" y="762812"/>
            <a:ext cx="8704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kia"/>
                <a:cs typeface="Skia"/>
              </a:rPr>
              <a:t>What do the different processing levels (0 to 3 to SMI) mean?</a:t>
            </a:r>
          </a:p>
          <a:p>
            <a:pPr algn="ctr"/>
            <a:endParaRPr lang="en-US" sz="2400" dirty="0" smtClean="0">
              <a:latin typeface="Skia"/>
              <a:cs typeface="Skia"/>
            </a:endParaRPr>
          </a:p>
          <a:p>
            <a:pPr algn="ctr"/>
            <a:endParaRPr lang="en-US" sz="2400" dirty="0" smtClean="0">
              <a:latin typeface="Skia"/>
              <a:cs typeface="Skia"/>
            </a:endParaRPr>
          </a:p>
          <a:p>
            <a:pPr algn="ctr"/>
            <a:endParaRPr lang="en-US" sz="2400" dirty="0" smtClean="0">
              <a:latin typeface="Skia"/>
              <a:cs typeface="Sk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3429000" cy="990600"/>
          </a:xfrm>
          <a:noFill/>
          <a:ln w="19050">
            <a:solidFill>
              <a:srgbClr val="FF00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>
                <a:latin typeface="Skia"/>
                <a:cs typeface="Skia"/>
              </a:rPr>
              <a:t>Level 0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/>
                <a:cs typeface="Skia"/>
              </a:rPr>
              <a:t>raw digital counts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/>
                <a:cs typeface="Skia"/>
              </a:rPr>
              <a:t>native binary format</a:t>
            </a:r>
          </a:p>
        </p:txBody>
      </p:sp>
      <p:sp>
        <p:nvSpPr>
          <p:cNvPr id="369668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2247900"/>
            <a:ext cx="3429000" cy="990600"/>
          </a:xfrm>
          <a:noFill/>
          <a:ln w="19050">
            <a:solidFill>
              <a:srgbClr val="FF00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>
                <a:latin typeface="Skia"/>
                <a:cs typeface="Skia"/>
              </a:rPr>
              <a:t>Level 1A 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/>
                <a:cs typeface="Skia"/>
              </a:rPr>
              <a:t>raw digital counts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/>
                <a:cs typeface="Skia"/>
              </a:rPr>
              <a:t>HDF formatted</a:t>
            </a:r>
          </a:p>
        </p:txBody>
      </p:sp>
      <p:sp>
        <p:nvSpPr>
          <p:cNvPr id="369669" name="Rectangle 1029"/>
          <p:cNvSpPr>
            <a:spLocks noChangeArrowheads="1"/>
          </p:cNvSpPr>
          <p:nvPr/>
        </p:nvSpPr>
        <p:spPr bwMode="auto">
          <a:xfrm>
            <a:off x="3352800" y="3657600"/>
            <a:ext cx="3429000" cy="990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latin typeface="Skia"/>
                <a:cs typeface="Skia"/>
              </a:rPr>
              <a:t>Level 1B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calibrated reflectances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converted telemetry</a:t>
            </a:r>
          </a:p>
        </p:txBody>
      </p:sp>
      <p:sp>
        <p:nvSpPr>
          <p:cNvPr id="369670" name="Rectangle 1030"/>
          <p:cNvSpPr>
            <a:spLocks noChangeArrowheads="1"/>
          </p:cNvSpPr>
          <p:nvPr/>
        </p:nvSpPr>
        <p:spPr bwMode="auto">
          <a:xfrm>
            <a:off x="4648200" y="5410200"/>
            <a:ext cx="3505200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latin typeface="Skia"/>
                <a:cs typeface="Skia"/>
              </a:rPr>
              <a:t>Level 2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geolocated geophysical products for each pixel</a:t>
            </a:r>
          </a:p>
        </p:txBody>
      </p:sp>
      <p:sp>
        <p:nvSpPr>
          <p:cNvPr id="369671" name="Rectangle 1031"/>
          <p:cNvSpPr>
            <a:spLocks noChangeArrowheads="1"/>
          </p:cNvSpPr>
          <p:nvPr/>
        </p:nvSpPr>
        <p:spPr bwMode="auto">
          <a:xfrm>
            <a:off x="381000" y="4953000"/>
            <a:ext cx="3429000" cy="1524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Skia"/>
                <a:cs typeface="Skia"/>
              </a:rPr>
              <a:t>Ancillary data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wind speed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surface pressure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total ozone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Reynolds SST</a:t>
            </a:r>
          </a:p>
        </p:txBody>
      </p:sp>
      <p:sp>
        <p:nvSpPr>
          <p:cNvPr id="369672" name="AutoShape 1032"/>
          <p:cNvSpPr>
            <a:spLocks noChangeArrowheads="1"/>
          </p:cNvSpPr>
          <p:nvPr/>
        </p:nvSpPr>
        <p:spPr bwMode="auto">
          <a:xfrm>
            <a:off x="1828800" y="19050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latin typeface="Skia"/>
              <a:cs typeface="Skia"/>
            </a:endParaRPr>
          </a:p>
        </p:txBody>
      </p:sp>
      <p:sp>
        <p:nvSpPr>
          <p:cNvPr id="369673" name="AutoShape 1033"/>
          <p:cNvSpPr>
            <a:spLocks noChangeArrowheads="1"/>
          </p:cNvSpPr>
          <p:nvPr/>
        </p:nvSpPr>
        <p:spPr bwMode="auto">
          <a:xfrm>
            <a:off x="7010400" y="3251200"/>
            <a:ext cx="457200" cy="2159000"/>
          </a:xfrm>
          <a:prstGeom prst="downArrow">
            <a:avLst>
              <a:gd name="adj1" fmla="val 38889"/>
              <a:gd name="adj2" fmla="val 51398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Skia"/>
              <a:cs typeface="Skia"/>
            </a:endParaRPr>
          </a:p>
        </p:txBody>
      </p:sp>
      <p:sp>
        <p:nvSpPr>
          <p:cNvPr id="369674" name="AutoShape 1034"/>
          <p:cNvSpPr>
            <a:spLocks noChangeArrowheads="1"/>
          </p:cNvSpPr>
          <p:nvPr/>
        </p:nvSpPr>
        <p:spPr bwMode="auto">
          <a:xfrm>
            <a:off x="3810000" y="54102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Skia"/>
              <a:cs typeface="Skia"/>
            </a:endParaRPr>
          </a:p>
        </p:txBody>
      </p:sp>
      <p:sp>
        <p:nvSpPr>
          <p:cNvPr id="369675" name="Rectangle 1035"/>
          <p:cNvSpPr>
            <a:spLocks noChangeArrowheads="1"/>
          </p:cNvSpPr>
          <p:nvPr/>
        </p:nvSpPr>
        <p:spPr bwMode="auto">
          <a:xfrm>
            <a:off x="4572000" y="2247900"/>
            <a:ext cx="3429000" cy="990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Skia"/>
                <a:cs typeface="Skia"/>
              </a:rPr>
              <a:t>GEO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geolocation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radiant path geometry</a:t>
            </a:r>
          </a:p>
        </p:txBody>
      </p:sp>
      <p:sp>
        <p:nvSpPr>
          <p:cNvPr id="369676" name="Rectangle 1036"/>
          <p:cNvSpPr>
            <a:spLocks noChangeArrowheads="1"/>
          </p:cNvSpPr>
          <p:nvPr/>
        </p:nvSpPr>
        <p:spPr bwMode="auto">
          <a:xfrm>
            <a:off x="4572000" y="914400"/>
            <a:ext cx="3429000" cy="990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Skia"/>
                <a:cs typeface="Skia"/>
              </a:rPr>
              <a:t>ATT &amp; EPH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spacecraft attitude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spacecraft position</a:t>
            </a:r>
          </a:p>
        </p:txBody>
      </p:sp>
      <p:sp>
        <p:nvSpPr>
          <p:cNvPr id="369677" name="AutoShape 1037"/>
          <p:cNvSpPr>
            <a:spLocks noChangeArrowheads="1"/>
          </p:cNvSpPr>
          <p:nvPr/>
        </p:nvSpPr>
        <p:spPr bwMode="auto">
          <a:xfrm>
            <a:off x="3810000" y="25527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Skia"/>
              <a:cs typeface="Skia"/>
            </a:endParaRPr>
          </a:p>
        </p:txBody>
      </p:sp>
      <p:sp>
        <p:nvSpPr>
          <p:cNvPr id="369678" name="AutoShape 1038"/>
          <p:cNvSpPr>
            <a:spLocks noChangeArrowheads="1"/>
          </p:cNvSpPr>
          <p:nvPr/>
        </p:nvSpPr>
        <p:spPr bwMode="auto">
          <a:xfrm>
            <a:off x="5029200" y="4648200"/>
            <a:ext cx="457200" cy="762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Skia"/>
              <a:cs typeface="Skia"/>
            </a:endParaRPr>
          </a:p>
        </p:txBody>
      </p:sp>
      <p:sp>
        <p:nvSpPr>
          <p:cNvPr id="369679" name="AutoShape 1039"/>
          <p:cNvSpPr>
            <a:spLocks noChangeArrowheads="1"/>
          </p:cNvSpPr>
          <p:nvPr/>
        </p:nvSpPr>
        <p:spPr bwMode="auto">
          <a:xfrm>
            <a:off x="6019800" y="19050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latin typeface="Skia"/>
              <a:cs typeface="Skia"/>
            </a:endParaRPr>
          </a:p>
        </p:txBody>
      </p:sp>
      <p:sp>
        <p:nvSpPr>
          <p:cNvPr id="369680" name="AutoShape 1040"/>
          <p:cNvSpPr>
            <a:spLocks noChangeArrowheads="1"/>
          </p:cNvSpPr>
          <p:nvPr/>
        </p:nvSpPr>
        <p:spPr bwMode="auto">
          <a:xfrm>
            <a:off x="1066800" y="3251200"/>
            <a:ext cx="457200" cy="330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latin typeface="Skia"/>
              <a:cs typeface="Skia"/>
            </a:endParaRPr>
          </a:p>
        </p:txBody>
      </p:sp>
      <p:sp>
        <p:nvSpPr>
          <p:cNvPr id="369681" name="AutoShape 1041"/>
          <p:cNvSpPr>
            <a:spLocks noChangeArrowheads="1"/>
          </p:cNvSpPr>
          <p:nvPr/>
        </p:nvSpPr>
        <p:spPr bwMode="auto">
          <a:xfrm>
            <a:off x="4953000" y="3251200"/>
            <a:ext cx="457200" cy="330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latin typeface="Skia"/>
              <a:cs typeface="Skia"/>
            </a:endParaRPr>
          </a:p>
        </p:txBody>
      </p:sp>
      <p:sp>
        <p:nvSpPr>
          <p:cNvPr id="369682" name="Rectangle 1042"/>
          <p:cNvSpPr>
            <a:spLocks noChangeArrowheads="1"/>
          </p:cNvSpPr>
          <p:nvPr/>
        </p:nvSpPr>
        <p:spPr bwMode="auto">
          <a:xfrm>
            <a:off x="152400" y="3619500"/>
            <a:ext cx="2667000" cy="1143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Skia"/>
                <a:cs typeface="Skia"/>
              </a:rPr>
              <a:t>Level 1A Subset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reduced to standard ocean bands only</a:t>
            </a:r>
          </a:p>
        </p:txBody>
      </p:sp>
      <p:sp>
        <p:nvSpPr>
          <p:cNvPr id="369683" name="AutoShape 1043"/>
          <p:cNvSpPr>
            <a:spLocks noChangeArrowheads="1"/>
          </p:cNvSpPr>
          <p:nvPr/>
        </p:nvSpPr>
        <p:spPr bwMode="auto">
          <a:xfrm>
            <a:off x="2819400" y="39624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Skia"/>
              <a:cs typeface="Skia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data processing &amp; flow: Level-0 to Level-2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>
                <a:solidFill>
                  <a:srgbClr val="008000"/>
                </a:solidFill>
                <a:latin typeface="Skia" charset="0"/>
              </a:rPr>
              <a:t>common processing framework</a:t>
            </a:r>
          </a:p>
        </p:txBody>
      </p:sp>
      <p:sp>
        <p:nvSpPr>
          <p:cNvPr id="8196" name="Line 10"/>
          <p:cNvSpPr>
            <a:spLocks noChangeShapeType="1"/>
          </p:cNvSpPr>
          <p:nvPr/>
        </p:nvSpPr>
        <p:spPr bwMode="auto">
          <a:xfrm flipV="1">
            <a:off x="2182813" y="2020888"/>
            <a:ext cx="1560512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7" name="AutoShape 3"/>
          <p:cNvSpPr>
            <a:spLocks noChangeArrowheads="1"/>
          </p:cNvSpPr>
          <p:nvPr/>
        </p:nvSpPr>
        <p:spPr bwMode="auto">
          <a:xfrm>
            <a:off x="6067425" y="1062038"/>
            <a:ext cx="2884488" cy="1376362"/>
          </a:xfrm>
          <a:prstGeom prst="flowChartMultidocumen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600">
              <a:ea typeface="Arial" charset="0"/>
              <a:cs typeface="Arial" charset="0"/>
            </a:endParaRPr>
          </a:p>
        </p:txBody>
      </p:sp>
      <p:sp>
        <p:nvSpPr>
          <p:cNvPr id="8198" name="AutoShape 4"/>
          <p:cNvSpPr>
            <a:spLocks noChangeArrowheads="1"/>
          </p:cNvSpPr>
          <p:nvPr/>
        </p:nvSpPr>
        <p:spPr bwMode="auto">
          <a:xfrm>
            <a:off x="279400" y="1055688"/>
            <a:ext cx="1930400" cy="4049712"/>
          </a:xfrm>
          <a:prstGeom prst="flowChartMultidocumen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600">
              <a:ea typeface="Arial" charset="0"/>
              <a:cs typeface="Arial" charset="0"/>
            </a:endParaRP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2801938" y="2390775"/>
            <a:ext cx="2686050" cy="1125538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FFFEB1"/>
                </a:solidFill>
                <a:ea typeface="Arial" charset="0"/>
                <a:cs typeface="Arial" charset="0"/>
              </a:rPr>
              <a:t>Multi-Sensor</a:t>
            </a:r>
          </a:p>
          <a:p>
            <a:pPr algn="ctr" eaLnBrk="1" hangingPunct="1"/>
            <a:r>
              <a:rPr lang="en-US" sz="1800">
                <a:solidFill>
                  <a:srgbClr val="FFFEB1"/>
                </a:solidFill>
                <a:ea typeface="Arial" charset="0"/>
                <a:cs typeface="Arial" charset="0"/>
              </a:rPr>
              <a:t>Level-1 to Level-2</a:t>
            </a:r>
          </a:p>
          <a:p>
            <a:pPr algn="ctr" eaLnBrk="1" hangingPunct="1"/>
            <a:r>
              <a:rPr lang="en-US" sz="1800">
                <a:solidFill>
                  <a:srgbClr val="FFFEB1"/>
                </a:solidFill>
                <a:ea typeface="Arial" charset="0"/>
                <a:cs typeface="Arial" charset="0"/>
              </a:rPr>
              <a:t>(common algorithms)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292100" y="1806575"/>
            <a:ext cx="1493838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SeaWiFS L1A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MODISA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MODIST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OCTS L1A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MOS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OSMI L1A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CZCS L1A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MERIS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OCM-1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OCM-2 L1B</a:t>
            </a:r>
          </a:p>
        </p:txBody>
      </p:sp>
      <p:sp>
        <p:nvSpPr>
          <p:cNvPr id="8201" name="Text Box 7"/>
          <p:cNvSpPr txBox="1">
            <a:spLocks noChangeArrowheads="1"/>
          </p:cNvSpPr>
          <p:nvPr/>
        </p:nvSpPr>
        <p:spPr bwMode="auto">
          <a:xfrm>
            <a:off x="6100763" y="1455738"/>
            <a:ext cx="2446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sensor-specific tables:</a:t>
            </a:r>
          </a:p>
          <a:p>
            <a:pPr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Rayleigh, aerosol, etc.</a:t>
            </a:r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3122613" y="5607050"/>
            <a:ext cx="2686050" cy="833438"/>
          </a:xfrm>
          <a:prstGeom prst="rect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FFFEB1"/>
                </a:solidFill>
                <a:ea typeface="Arial" charset="0"/>
                <a:cs typeface="Arial" charset="0"/>
              </a:rPr>
              <a:t>Level-2 to Level-3</a:t>
            </a:r>
          </a:p>
        </p:txBody>
      </p:sp>
      <p:sp>
        <p:nvSpPr>
          <p:cNvPr id="8203" name="AutoShape 9"/>
          <p:cNvSpPr>
            <a:spLocks noChangeArrowheads="1"/>
          </p:cNvSpPr>
          <p:nvPr/>
        </p:nvSpPr>
        <p:spPr bwMode="auto">
          <a:xfrm>
            <a:off x="2960688" y="4745038"/>
            <a:ext cx="2379662" cy="423862"/>
          </a:xfrm>
          <a:prstGeom prst="flowChartInputOutpu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Level-2 Scene</a:t>
            </a:r>
          </a:p>
        </p:txBody>
      </p:sp>
      <p:sp>
        <p:nvSpPr>
          <p:cNvPr id="8204" name="Line 11"/>
          <p:cNvSpPr>
            <a:spLocks noChangeShapeType="1"/>
          </p:cNvSpPr>
          <p:nvPr/>
        </p:nvSpPr>
        <p:spPr bwMode="auto">
          <a:xfrm>
            <a:off x="3756025" y="2008188"/>
            <a:ext cx="0" cy="384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5" name="Line 12"/>
          <p:cNvSpPr>
            <a:spLocks noChangeShapeType="1"/>
          </p:cNvSpPr>
          <p:nvPr/>
        </p:nvSpPr>
        <p:spPr bwMode="auto">
          <a:xfrm flipH="1">
            <a:off x="4325938" y="2017713"/>
            <a:ext cx="17462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6" name="Line 13"/>
          <p:cNvSpPr>
            <a:spLocks noChangeShapeType="1"/>
          </p:cNvSpPr>
          <p:nvPr/>
        </p:nvSpPr>
        <p:spPr bwMode="auto">
          <a:xfrm>
            <a:off x="4327525" y="2008188"/>
            <a:ext cx="0" cy="384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7" name="Line 14"/>
          <p:cNvSpPr>
            <a:spLocks noChangeShapeType="1"/>
          </p:cNvSpPr>
          <p:nvPr/>
        </p:nvSpPr>
        <p:spPr bwMode="auto">
          <a:xfrm flipH="1">
            <a:off x="4122738" y="5173663"/>
            <a:ext cx="1587" cy="436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8" name="Line 15"/>
          <p:cNvSpPr>
            <a:spLocks noChangeShapeType="1"/>
          </p:cNvSpPr>
          <p:nvPr/>
        </p:nvSpPr>
        <p:spPr bwMode="auto">
          <a:xfrm>
            <a:off x="4110038" y="3529013"/>
            <a:ext cx="0" cy="12176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9" name="Line 16"/>
          <p:cNvSpPr>
            <a:spLocks noChangeShapeType="1"/>
          </p:cNvSpPr>
          <p:nvPr/>
        </p:nvSpPr>
        <p:spPr bwMode="auto">
          <a:xfrm>
            <a:off x="2360613" y="6022975"/>
            <a:ext cx="777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0" name="Text Box 17"/>
          <p:cNvSpPr txBox="1">
            <a:spLocks noChangeArrowheads="1"/>
          </p:cNvSpPr>
          <p:nvPr/>
        </p:nvSpPr>
        <p:spPr bwMode="auto">
          <a:xfrm>
            <a:off x="2368550" y="1693863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charset="0"/>
                <a:cs typeface="Arial" charset="0"/>
              </a:rPr>
              <a:t>observed </a:t>
            </a:r>
          </a:p>
          <a:p>
            <a:pPr eaLnBrk="1" hangingPunct="1"/>
            <a:r>
              <a:rPr lang="en-US" sz="1800">
                <a:ea typeface="Arial" charset="0"/>
                <a:cs typeface="Arial" charset="0"/>
              </a:rPr>
              <a:t>radiances</a:t>
            </a:r>
          </a:p>
        </p:txBody>
      </p:sp>
      <p:sp>
        <p:nvSpPr>
          <p:cNvPr id="8211" name="AutoShape 18"/>
          <p:cNvSpPr>
            <a:spLocks noChangeArrowheads="1"/>
          </p:cNvSpPr>
          <p:nvPr/>
        </p:nvSpPr>
        <p:spPr bwMode="auto">
          <a:xfrm>
            <a:off x="3997325" y="685800"/>
            <a:ext cx="1879600" cy="966788"/>
          </a:xfrm>
          <a:prstGeom prst="flowChartMultidocumen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600">
              <a:ea typeface="Arial" charset="0"/>
              <a:cs typeface="Arial" charset="0"/>
            </a:endParaRPr>
          </a:p>
        </p:txBody>
      </p:sp>
      <p:sp>
        <p:nvSpPr>
          <p:cNvPr id="8212" name="Text Box 19"/>
          <p:cNvSpPr txBox="1">
            <a:spLocks noChangeArrowheads="1"/>
          </p:cNvSpPr>
          <p:nvPr/>
        </p:nvSpPr>
        <p:spPr bwMode="auto">
          <a:xfrm>
            <a:off x="4043363" y="1012825"/>
            <a:ext cx="153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ancillary data</a:t>
            </a:r>
          </a:p>
        </p:txBody>
      </p:sp>
      <p:sp>
        <p:nvSpPr>
          <p:cNvPr id="8213" name="Line 20"/>
          <p:cNvSpPr>
            <a:spLocks noChangeShapeType="1"/>
          </p:cNvSpPr>
          <p:nvPr/>
        </p:nvSpPr>
        <p:spPr bwMode="auto">
          <a:xfrm flipH="1">
            <a:off x="4090988" y="1630363"/>
            <a:ext cx="0" cy="7445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4" name="Text Box 21"/>
          <p:cNvSpPr txBox="1">
            <a:spLocks noChangeArrowheads="1"/>
          </p:cNvSpPr>
          <p:nvPr/>
        </p:nvSpPr>
        <p:spPr bwMode="auto">
          <a:xfrm>
            <a:off x="2462213" y="3676650"/>
            <a:ext cx="16843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charset="0"/>
                <a:cs typeface="Arial" charset="0"/>
              </a:rPr>
              <a:t>water-leaving</a:t>
            </a:r>
          </a:p>
          <a:p>
            <a:pPr eaLnBrk="1" hangingPunct="1"/>
            <a:r>
              <a:rPr lang="en-US" sz="1800">
                <a:ea typeface="Arial" charset="0"/>
                <a:cs typeface="Arial" charset="0"/>
              </a:rPr>
              <a:t>radiances and </a:t>
            </a:r>
          </a:p>
          <a:p>
            <a:pPr eaLnBrk="1" hangingPunct="1"/>
            <a:r>
              <a:rPr lang="en-US" sz="1800">
                <a:ea typeface="Arial" charset="0"/>
                <a:cs typeface="Arial" charset="0"/>
              </a:rPr>
              <a:t>derived prods</a:t>
            </a:r>
          </a:p>
        </p:txBody>
      </p:sp>
      <p:sp>
        <p:nvSpPr>
          <p:cNvPr id="8215" name="AutoShape 30"/>
          <p:cNvSpPr>
            <a:spLocks noChangeArrowheads="1"/>
          </p:cNvSpPr>
          <p:nvPr/>
        </p:nvSpPr>
        <p:spPr bwMode="auto">
          <a:xfrm>
            <a:off x="88900" y="5653088"/>
            <a:ext cx="2551113" cy="687387"/>
          </a:xfrm>
          <a:prstGeom prst="flowChartInputOutpu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Level-3 Global</a:t>
            </a:r>
          </a:p>
          <a:p>
            <a:pPr algn="ctr"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Product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683125" y="2960688"/>
            <a:ext cx="4232275" cy="2425700"/>
            <a:chOff x="2950" y="2009"/>
            <a:chExt cx="2666" cy="1528"/>
          </a:xfrm>
          <a:solidFill>
            <a:srgbClr val="FFFEB1"/>
          </a:solidFill>
        </p:grpSpPr>
        <p:sp>
          <p:nvSpPr>
            <p:cNvPr id="455704" name="Line 24"/>
            <p:cNvSpPr>
              <a:spLocks noChangeShapeType="1"/>
            </p:cNvSpPr>
            <p:nvPr/>
          </p:nvSpPr>
          <p:spPr bwMode="auto">
            <a:xfrm>
              <a:off x="2950" y="2367"/>
              <a:ext cx="0" cy="767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600">
                <a:ea typeface="Arial" charset="0"/>
                <a:cs typeface="Arial" charset="0"/>
              </a:endParaRPr>
            </a:p>
          </p:txBody>
        </p:sp>
        <p:sp>
          <p:nvSpPr>
            <p:cNvPr id="455705" name="Line 25"/>
            <p:cNvSpPr>
              <a:spLocks noChangeShapeType="1"/>
            </p:cNvSpPr>
            <p:nvPr/>
          </p:nvSpPr>
          <p:spPr bwMode="auto">
            <a:xfrm flipV="1">
              <a:off x="4585" y="2009"/>
              <a:ext cx="0" cy="192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600">
                <a:ea typeface="Arial" charset="0"/>
                <a:cs typeface="Arial" charset="0"/>
              </a:endParaRPr>
            </a:p>
          </p:txBody>
        </p:sp>
        <p:sp>
          <p:nvSpPr>
            <p:cNvPr id="455706" name="Line 26"/>
            <p:cNvSpPr>
              <a:spLocks noChangeShapeType="1"/>
            </p:cNvSpPr>
            <p:nvPr/>
          </p:nvSpPr>
          <p:spPr bwMode="auto">
            <a:xfrm flipH="1">
              <a:off x="3458" y="2009"/>
              <a:ext cx="112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600">
                <a:ea typeface="Arial" charset="0"/>
                <a:cs typeface="Arial" charset="0"/>
              </a:endParaRPr>
            </a:p>
          </p:txBody>
        </p:sp>
        <p:sp>
          <p:nvSpPr>
            <p:cNvPr id="455707" name="Line 27"/>
            <p:cNvSpPr>
              <a:spLocks noChangeShapeType="1"/>
            </p:cNvSpPr>
            <p:nvPr/>
          </p:nvSpPr>
          <p:spPr bwMode="auto">
            <a:xfrm flipH="1">
              <a:off x="3239" y="3250"/>
              <a:ext cx="809" cy="1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600">
                <a:ea typeface="Arial" charset="0"/>
                <a:cs typeface="Arial" charset="0"/>
              </a:endParaRPr>
            </a:p>
          </p:txBody>
        </p:sp>
        <p:sp>
          <p:nvSpPr>
            <p:cNvPr id="455708" name="Text Box 28"/>
            <p:cNvSpPr txBox="1">
              <a:spLocks noChangeArrowheads="1"/>
            </p:cNvSpPr>
            <p:nvPr/>
          </p:nvSpPr>
          <p:spPr bwMode="auto">
            <a:xfrm>
              <a:off x="4042" y="3133"/>
              <a:ext cx="138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vicarious calibration</a:t>
              </a:r>
            </a:p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gain factors</a:t>
              </a:r>
            </a:p>
          </p:txBody>
        </p:sp>
        <p:sp>
          <p:nvSpPr>
            <p:cNvPr id="455709" name="Text Box 29"/>
            <p:cNvSpPr txBox="1">
              <a:spLocks noChangeArrowheads="1"/>
            </p:cNvSpPr>
            <p:nvPr/>
          </p:nvSpPr>
          <p:spPr bwMode="auto">
            <a:xfrm>
              <a:off x="2960" y="2400"/>
              <a:ext cx="74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predicted</a:t>
              </a:r>
            </a:p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at-sensor</a:t>
              </a:r>
            </a:p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radiances</a:t>
              </a:r>
            </a:p>
          </p:txBody>
        </p:sp>
        <p:sp>
          <p:nvSpPr>
            <p:cNvPr id="455712" name="AutoShape 32"/>
            <p:cNvSpPr>
              <a:spLocks noChangeArrowheads="1"/>
            </p:cNvSpPr>
            <p:nvPr/>
          </p:nvSpPr>
          <p:spPr bwMode="auto">
            <a:xfrm>
              <a:off x="3799" y="2208"/>
              <a:ext cx="1817" cy="624"/>
            </a:xfrm>
            <a:prstGeom prst="flowChartMultidocumen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US" sz="1800">
                  <a:solidFill>
                    <a:srgbClr val="084712"/>
                  </a:solidFill>
                  <a:ea typeface="Arial" charset="0"/>
                  <a:cs typeface="Arial" charset="0"/>
                </a:rPr>
                <a:t>in situ water-leaving</a:t>
              </a:r>
            </a:p>
            <a:p>
              <a:pPr algn="ctr" eaLnBrk="1" hangingPunct="1">
                <a:defRPr/>
              </a:pPr>
              <a:r>
                <a:rPr lang="en-US" sz="1800">
                  <a:solidFill>
                    <a:srgbClr val="084712"/>
                  </a:solidFill>
                  <a:ea typeface="Arial" charset="0"/>
                  <a:cs typeface="Arial" charset="0"/>
                </a:rPr>
                <a:t>radiances (MOBY)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4161" y="1549567"/>
            <a:ext cx="4040513" cy="3903048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Skia"/>
                <a:cs typeface="Skia"/>
              </a:rPr>
              <a:t>c</a:t>
            </a:r>
            <a:r>
              <a:rPr lang="en-US" sz="2000" b="1" dirty="0" smtClean="0">
                <a:latin typeface="Skia"/>
                <a:cs typeface="Skia"/>
              </a:rPr>
              <a:t>ommon </a:t>
            </a:r>
            <a:r>
              <a:rPr lang="en-US" sz="2000" b="1" dirty="0">
                <a:latin typeface="Skia"/>
                <a:cs typeface="Skia"/>
              </a:rPr>
              <a:t>software for Level-2 processing of MODIS, </a:t>
            </a:r>
            <a:r>
              <a:rPr lang="en-US" sz="2000" b="1" dirty="0" err="1" smtClean="0">
                <a:latin typeface="Skia"/>
                <a:cs typeface="Skia"/>
              </a:rPr>
              <a:t>SeaWiFS</a:t>
            </a:r>
            <a:r>
              <a:rPr lang="en-US" sz="2000" b="1" dirty="0" smtClean="0">
                <a:latin typeface="Skia"/>
                <a:cs typeface="Skia"/>
              </a:rPr>
              <a:t>,</a:t>
            </a:r>
            <a:r>
              <a:rPr lang="en-US" sz="2000" b="1" dirty="0" smtClean="0">
                <a:latin typeface="Skia"/>
                <a:cs typeface="Skia"/>
              </a:rPr>
              <a:t> &amp; other </a:t>
            </a:r>
            <a:r>
              <a:rPr lang="en-US" sz="2000" b="1" dirty="0">
                <a:latin typeface="Skia"/>
                <a:cs typeface="Skia"/>
              </a:rPr>
              <a:t>sensors</a:t>
            </a:r>
            <a:r>
              <a:rPr lang="en-US" sz="2000" b="1" dirty="0" smtClean="0">
                <a:latin typeface="Skia"/>
                <a:cs typeface="Skia"/>
              </a:rPr>
              <a:t> consistently</a:t>
            </a:r>
          </a:p>
          <a:p>
            <a:endParaRPr lang="en-US" sz="2000" b="1" dirty="0" smtClean="0">
              <a:latin typeface="Skia"/>
              <a:cs typeface="Skia"/>
            </a:endParaRPr>
          </a:p>
          <a:p>
            <a:r>
              <a:rPr lang="en-US" sz="2000" b="1" dirty="0">
                <a:latin typeface="Skia"/>
                <a:cs typeface="Skia"/>
              </a:rPr>
              <a:t>s</a:t>
            </a:r>
            <a:r>
              <a:rPr lang="en-US" sz="2000" b="1" dirty="0" smtClean="0">
                <a:latin typeface="Skia"/>
                <a:cs typeface="Skia"/>
              </a:rPr>
              <a:t>upports </a:t>
            </a:r>
            <a:r>
              <a:rPr lang="en-US" sz="2000" b="1" dirty="0">
                <a:latin typeface="Skia"/>
                <a:cs typeface="Skia"/>
              </a:rPr>
              <a:t>a multitude of product algorithms</a:t>
            </a:r>
            <a:r>
              <a:rPr lang="en-US" sz="2000" b="1" dirty="0" smtClean="0">
                <a:latin typeface="Skia"/>
                <a:cs typeface="Skia"/>
              </a:rPr>
              <a:t> &amp; processing methodologies:</a:t>
            </a:r>
          </a:p>
          <a:p>
            <a:pPr lvl="1"/>
            <a:r>
              <a:rPr lang="en-US" sz="2000" b="1" dirty="0">
                <a:latin typeface="Skia"/>
                <a:cs typeface="Skia"/>
              </a:rPr>
              <a:t>standard and non-standard, validated and experimental</a:t>
            </a:r>
          </a:p>
          <a:p>
            <a:pPr lvl="1"/>
            <a:r>
              <a:rPr lang="en-US" sz="2000" b="1" dirty="0">
                <a:latin typeface="Skia"/>
                <a:cs typeface="Skia"/>
              </a:rPr>
              <a:t>run-time selection of output product </a:t>
            </a:r>
            <a:r>
              <a:rPr lang="en-US" sz="2000" b="1" dirty="0" smtClean="0">
                <a:latin typeface="Skia"/>
                <a:cs typeface="Skia"/>
              </a:rPr>
              <a:t>suite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L2gen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  <p:pic>
        <p:nvPicPr>
          <p:cNvPr id="7" name="Picture 1031" descr="msl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686" y="1076464"/>
            <a:ext cx="4553712" cy="4809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56" y="1229914"/>
            <a:ext cx="7250215" cy="4723687"/>
          </a:xfrm>
        </p:spPr>
        <p:txBody>
          <a:bodyPr anchor="t"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2000" dirty="0" smtClean="0">
                <a:latin typeface="Skia"/>
                <a:cs typeface="Skia"/>
              </a:rPr>
              <a:t>- As </a:t>
            </a:r>
            <a:r>
              <a:rPr lang="en-US" sz="2000" dirty="0">
                <a:latin typeface="Skia"/>
                <a:cs typeface="Skia"/>
              </a:rPr>
              <a:t>data is processed by</a:t>
            </a:r>
            <a:r>
              <a:rPr lang="en-US" sz="2000" dirty="0" smtClean="0">
                <a:latin typeface="Skia"/>
                <a:cs typeface="Skia"/>
              </a:rPr>
              <a:t> l2gen from </a:t>
            </a:r>
            <a:r>
              <a:rPr lang="en-US" sz="2000" dirty="0">
                <a:latin typeface="Skia"/>
                <a:cs typeface="Skia"/>
              </a:rPr>
              <a:t>Level 1 to Level 2, checks are made for different </a:t>
            </a:r>
            <a:r>
              <a:rPr lang="en-US" sz="2000" u="sng" dirty="0">
                <a:latin typeface="Skia"/>
                <a:cs typeface="Skia"/>
              </a:rPr>
              <a:t>defined conditions</a:t>
            </a:r>
            <a:r>
              <a:rPr lang="en-US" sz="2000" dirty="0">
                <a:latin typeface="Skia"/>
                <a:cs typeface="Skia"/>
              </a:rPr>
              <a:t>.</a:t>
            </a:r>
            <a:br>
              <a:rPr lang="en-US" sz="2000" dirty="0">
                <a:latin typeface="Skia"/>
                <a:cs typeface="Skia"/>
              </a:rPr>
            </a:br>
            <a:r>
              <a:rPr lang="en-US" sz="2000" dirty="0">
                <a:latin typeface="Skia"/>
                <a:cs typeface="Skia"/>
              </a:rPr>
              <a:t/>
            </a:r>
            <a:br>
              <a:rPr lang="en-US" sz="2000" dirty="0">
                <a:latin typeface="Skia"/>
                <a:cs typeface="Skia"/>
              </a:rPr>
            </a:br>
            <a:r>
              <a:rPr lang="en-US" sz="2000" dirty="0" smtClean="0">
                <a:latin typeface="Skia"/>
                <a:cs typeface="Skia"/>
              </a:rPr>
              <a:t>- When </a:t>
            </a:r>
            <a:r>
              <a:rPr lang="en-US" sz="2000" dirty="0">
                <a:latin typeface="Skia"/>
                <a:cs typeface="Skia"/>
              </a:rPr>
              <a:t>certain tests and conditions are met for a given pixel, </a:t>
            </a:r>
            <a:r>
              <a:rPr lang="en-US" sz="2000" u="sng" dirty="0">
                <a:latin typeface="Skia"/>
                <a:cs typeface="Skia"/>
              </a:rPr>
              <a:t>a flag is set</a:t>
            </a:r>
            <a:r>
              <a:rPr lang="en-US" sz="2000" dirty="0">
                <a:latin typeface="Skia"/>
                <a:cs typeface="Skia"/>
              </a:rPr>
              <a:t> for that pixel for that condition.</a:t>
            </a:r>
            <a:br>
              <a:rPr lang="en-US" sz="2000" dirty="0">
                <a:latin typeface="Skia"/>
                <a:cs typeface="Skia"/>
              </a:rPr>
            </a:br>
            <a:r>
              <a:rPr lang="en-US" sz="2000" dirty="0">
                <a:latin typeface="Skia"/>
                <a:cs typeface="Skia"/>
              </a:rPr>
              <a:t/>
            </a:r>
            <a:br>
              <a:rPr lang="en-US" sz="2000" dirty="0">
                <a:latin typeface="Skia"/>
                <a:cs typeface="Skia"/>
              </a:rPr>
            </a:br>
            <a:r>
              <a:rPr lang="en-US" sz="2000" dirty="0" smtClean="0">
                <a:latin typeface="Skia"/>
                <a:cs typeface="Skia"/>
              </a:rPr>
              <a:t>- A </a:t>
            </a:r>
            <a:r>
              <a:rPr lang="en-US" sz="2000" dirty="0">
                <a:latin typeface="Skia"/>
                <a:cs typeface="Skia"/>
              </a:rPr>
              <a:t>total of </a:t>
            </a:r>
            <a:r>
              <a:rPr lang="en-US" sz="2000" u="sng" dirty="0">
                <a:latin typeface="Skia"/>
                <a:cs typeface="Skia"/>
              </a:rPr>
              <a:t>31 flags</a:t>
            </a:r>
            <a:r>
              <a:rPr lang="en-US" sz="2000" dirty="0">
                <a:latin typeface="Skia"/>
                <a:cs typeface="Skia"/>
              </a:rPr>
              <a:t> can be set for each pixel.</a:t>
            </a:r>
            <a:br>
              <a:rPr lang="en-US" sz="2000" dirty="0">
                <a:latin typeface="Skia"/>
                <a:cs typeface="Skia"/>
              </a:rPr>
            </a:br>
            <a:r>
              <a:rPr lang="en-US" sz="2000" dirty="0">
                <a:latin typeface="Skia"/>
                <a:cs typeface="Skia"/>
              </a:rPr>
              <a:t/>
            </a:r>
            <a:br>
              <a:rPr lang="en-US" sz="2000" dirty="0">
                <a:latin typeface="Skia"/>
                <a:cs typeface="Skia"/>
              </a:rPr>
            </a:br>
            <a:r>
              <a:rPr lang="en-US" sz="2000" dirty="0" smtClean="0">
                <a:latin typeface="Skia"/>
                <a:cs typeface="Skia"/>
              </a:rPr>
              <a:t>- These </a:t>
            </a:r>
            <a:r>
              <a:rPr lang="en-US" sz="2000" dirty="0" smtClean="0">
                <a:latin typeface="Skia"/>
                <a:cs typeface="Skia"/>
              </a:rPr>
              <a:t>l2gen Level </a:t>
            </a:r>
            <a:r>
              <a:rPr lang="en-US" sz="2000" dirty="0">
                <a:latin typeface="Skia"/>
                <a:cs typeface="Skia"/>
              </a:rPr>
              <a:t>2 processing flags are stored in the Level 2 data file as the "l2_flags" product.</a:t>
            </a:r>
            <a:br>
              <a:rPr lang="en-US" sz="2000" dirty="0">
                <a:latin typeface="Skia"/>
                <a:cs typeface="Skia"/>
              </a:rPr>
            </a:br>
            <a:r>
              <a:rPr lang="en-US" sz="2000" dirty="0">
                <a:latin typeface="Skia"/>
                <a:cs typeface="Skia"/>
              </a:rPr>
              <a:t/>
            </a:r>
            <a:br>
              <a:rPr lang="en-US" sz="2000" dirty="0">
                <a:latin typeface="Skia"/>
                <a:cs typeface="Skia"/>
              </a:rPr>
            </a:br>
            <a:r>
              <a:rPr lang="en-US" sz="2000" dirty="0" smtClean="0">
                <a:latin typeface="Skia"/>
                <a:cs typeface="Skia"/>
              </a:rPr>
              <a:t>- The </a:t>
            </a:r>
            <a:r>
              <a:rPr lang="en-US" sz="2000" dirty="0">
                <a:latin typeface="Skia"/>
                <a:cs typeface="Skia"/>
              </a:rPr>
              <a:t>storage method sets bits to 0 or 1 in 32-bit integers that correspond to each pixel.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Level-2 processing flags &amp; masks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999" y="1461872"/>
            <a:ext cx="87041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kia"/>
                <a:cs typeface="Skia"/>
              </a:rPr>
              <a:t>(1) Why </a:t>
            </a:r>
            <a:r>
              <a:rPr lang="en-US" sz="2400" dirty="0" smtClean="0">
                <a:latin typeface="Skia"/>
                <a:cs typeface="Skia"/>
              </a:rPr>
              <a:t>don’t all ocean color satellite measure </a:t>
            </a:r>
            <a:r>
              <a:rPr lang="en-US" sz="2400" dirty="0" err="1" smtClean="0">
                <a:latin typeface="Skia"/>
                <a:cs typeface="Skia"/>
              </a:rPr>
              <a:t>hyperspectral</a:t>
            </a:r>
            <a:r>
              <a:rPr lang="en-US" sz="2400" dirty="0" smtClean="0">
                <a:latin typeface="Skia"/>
                <a:cs typeface="Skia"/>
              </a:rPr>
              <a:t> radiances at meter-scales?</a:t>
            </a:r>
          </a:p>
          <a:p>
            <a:pPr algn="ctr"/>
            <a:endParaRPr lang="en-US" sz="2400" dirty="0" smtClean="0">
              <a:latin typeface="Skia"/>
              <a:cs typeface="Skia"/>
            </a:endParaRPr>
          </a:p>
          <a:p>
            <a:pPr algn="ctr"/>
            <a:endParaRPr lang="en-US" sz="2400" dirty="0" smtClean="0">
              <a:latin typeface="Skia"/>
              <a:cs typeface="Skia"/>
            </a:endParaRPr>
          </a:p>
          <a:p>
            <a:pPr algn="ctr"/>
            <a:r>
              <a:rPr lang="en-US" sz="2400" dirty="0" smtClean="0">
                <a:latin typeface="Skia"/>
                <a:cs typeface="Skia"/>
              </a:rPr>
              <a:t>(2) What do the different processing levels (0 to 3 to SMI) mean?</a:t>
            </a:r>
          </a:p>
          <a:p>
            <a:pPr algn="ctr"/>
            <a:endParaRPr lang="en-US" sz="2400" dirty="0" smtClean="0">
              <a:latin typeface="Skia"/>
              <a:cs typeface="Skia"/>
            </a:endParaRPr>
          </a:p>
          <a:p>
            <a:pPr algn="ctr"/>
            <a:endParaRPr lang="en-US" sz="2400" dirty="0" smtClean="0">
              <a:latin typeface="Skia"/>
              <a:cs typeface="Skia"/>
            </a:endParaRPr>
          </a:p>
          <a:p>
            <a:pPr algn="ctr"/>
            <a:r>
              <a:rPr lang="en-US" sz="2400" dirty="0" smtClean="0">
                <a:latin typeface="Skia"/>
                <a:cs typeface="Skia"/>
              </a:rPr>
              <a:t>(3) How does one create a multi-satellite climate data record?</a:t>
            </a:r>
            <a:endParaRPr lang="en-US" sz="2400" dirty="0" smtClean="0">
              <a:latin typeface="Skia"/>
              <a:cs typeface="Sk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2" name="Picture 6" descr="flag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556" y="1485676"/>
            <a:ext cx="4191000" cy="3733800"/>
          </a:xfrm>
          <a:prstGeom prst="rect">
            <a:avLst/>
          </a:prstGeom>
          <a:noFill/>
        </p:spPr>
      </p:pic>
      <p:pic>
        <p:nvPicPr>
          <p:cNvPr id="285703" name="Picture 7" descr="flags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9276" y="1282476"/>
            <a:ext cx="4368800" cy="241300"/>
          </a:xfrm>
          <a:prstGeom prst="rect">
            <a:avLst/>
          </a:prstGeom>
          <a:noFill/>
        </p:spPr>
      </p:pic>
      <p:pic>
        <p:nvPicPr>
          <p:cNvPr id="285704" name="Picture 8" descr="flags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836" y="1267678"/>
            <a:ext cx="4114800" cy="3962400"/>
          </a:xfrm>
          <a:prstGeom prst="rect">
            <a:avLst/>
          </a:prstGeom>
          <a:noFill/>
        </p:spPr>
      </p:pic>
      <p:sp>
        <p:nvSpPr>
          <p:cNvPr id="285705" name="Rectangle 9"/>
          <p:cNvSpPr>
            <a:spLocks noChangeArrowheads="1"/>
          </p:cNvSpPr>
          <p:nvPr/>
        </p:nvSpPr>
        <p:spPr bwMode="auto">
          <a:xfrm>
            <a:off x="1752600" y="5791200"/>
            <a:ext cx="538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(flags in red are </a:t>
            </a:r>
            <a:r>
              <a:rPr lang="en-US" sz="1800" i="1">
                <a:solidFill>
                  <a:schemeClr val="bg1"/>
                </a:solidFill>
              </a:rPr>
              <a:t>masked </a:t>
            </a:r>
            <a:r>
              <a:rPr lang="en-US" sz="1800">
                <a:solidFill>
                  <a:schemeClr val="bg1"/>
                </a:solidFill>
              </a:rPr>
              <a:t>during Level 3 processing)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Level-2 processing flags &amp; masks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3052" y="5696248"/>
            <a:ext cx="8252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kia"/>
                <a:cs typeface="Skia"/>
              </a:rPr>
              <a:t>For Level 1 to Level 2 processing (l2gen), </a:t>
            </a:r>
            <a:r>
              <a:rPr lang="en-US" u="sng" dirty="0" smtClean="0">
                <a:latin typeface="Skia"/>
                <a:cs typeface="Skia"/>
              </a:rPr>
              <a:t>masked pixels</a:t>
            </a:r>
            <a:r>
              <a:rPr lang="en-US" u="sng" dirty="0" smtClean="0">
                <a:latin typeface="Skia"/>
                <a:cs typeface="Skia"/>
              </a:rPr>
              <a:t> (*) are </a:t>
            </a:r>
            <a:r>
              <a:rPr lang="en-US" u="sng" dirty="0" smtClean="0">
                <a:latin typeface="Skia"/>
                <a:cs typeface="Skia"/>
              </a:rPr>
              <a:t>not processed</a:t>
            </a:r>
            <a:r>
              <a:rPr lang="en-US" dirty="0" smtClean="0">
                <a:latin typeface="Skia"/>
                <a:cs typeface="Skia"/>
              </a:rPr>
              <a:t> and are typically set to zero so as to eliminate them from future analysis.</a:t>
            </a:r>
            <a:endParaRPr lang="en-US" dirty="0">
              <a:latin typeface="Skia"/>
              <a:cs typeface="Sk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95485" y="949017"/>
            <a:ext cx="23686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781" y="1542602"/>
            <a:ext cx="29146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*</a:t>
            </a:r>
          </a:p>
          <a:p>
            <a:r>
              <a:rPr lang="en-US" sz="1500" dirty="0" smtClean="0"/>
              <a:t>*</a:t>
            </a:r>
          </a:p>
          <a:p>
            <a:endParaRPr lang="en-US" sz="1500" dirty="0" smtClean="0"/>
          </a:p>
          <a:p>
            <a:r>
              <a:rPr lang="en-US" sz="1500" dirty="0" smtClean="0"/>
              <a:t>*</a:t>
            </a:r>
          </a:p>
          <a:p>
            <a:r>
              <a:rPr lang="en-US" sz="1500" dirty="0" smtClean="0"/>
              <a:t>*</a:t>
            </a:r>
            <a:br>
              <a:rPr lang="en-US" sz="1500" dirty="0" smtClean="0"/>
            </a:br>
            <a:r>
              <a:rPr lang="en-US" sz="1500" dirty="0" smtClean="0"/>
              <a:t>*</a:t>
            </a:r>
            <a:br>
              <a:rPr lang="en-US" sz="1500" dirty="0" smtClean="0"/>
            </a:br>
            <a:endParaRPr lang="en-US" sz="1500" dirty="0" smtClean="0"/>
          </a:p>
          <a:p>
            <a:endParaRPr lang="en-US" sz="1500" dirty="0" smtClean="0"/>
          </a:p>
          <a:p>
            <a:r>
              <a:rPr lang="en-US" sz="1500" dirty="0" smtClean="0"/>
              <a:t>*</a:t>
            </a:r>
            <a:br>
              <a:rPr lang="en-US" sz="1500" dirty="0" smtClean="0"/>
            </a:br>
            <a:r>
              <a:rPr lang="en-US" sz="1500" dirty="0" smtClean="0"/>
              <a:t>*</a:t>
            </a:r>
            <a:br>
              <a:rPr lang="en-US" sz="1500" dirty="0" smtClean="0"/>
            </a:br>
            <a:endParaRPr lang="en-US" sz="1500" dirty="0" smtClean="0"/>
          </a:p>
          <a:p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A2003080085000_chlor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600200"/>
            <a:ext cx="3030538" cy="4545013"/>
          </a:xfrm>
          <a:prstGeom prst="rect">
            <a:avLst/>
          </a:prstGeom>
          <a:noFill/>
        </p:spPr>
      </p:pic>
      <p:pic>
        <p:nvPicPr>
          <p:cNvPr id="384003" name="Picture 3" descr="A2003080085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1325" y="1627188"/>
            <a:ext cx="3030538" cy="4232275"/>
          </a:xfrm>
          <a:prstGeom prst="rect">
            <a:avLst/>
          </a:prstGeom>
          <a:noFill/>
        </p:spPr>
      </p:pic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5715000" y="1143000"/>
            <a:ext cx="16002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Chlorophyll</a:t>
            </a:r>
            <a:endParaRPr lang="en-US" sz="3200"/>
          </a:p>
        </p:txBody>
      </p:sp>
      <p:sp>
        <p:nvSpPr>
          <p:cNvPr id="384005" name="Text Box 5"/>
          <p:cNvSpPr txBox="1">
            <a:spLocks noChangeArrowheads="1"/>
          </p:cNvSpPr>
          <p:nvPr/>
        </p:nvSpPr>
        <p:spPr bwMode="auto">
          <a:xfrm>
            <a:off x="2362200" y="1143000"/>
            <a:ext cx="16002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RGB Image</a:t>
            </a:r>
            <a:endParaRPr lang="en-US" sz="3200"/>
          </a:p>
        </p:txBody>
      </p:sp>
      <p:sp>
        <p:nvSpPr>
          <p:cNvPr id="384006" name="Line 6"/>
          <p:cNvSpPr>
            <a:spLocks noChangeShapeType="1"/>
          </p:cNvSpPr>
          <p:nvPr/>
        </p:nvSpPr>
        <p:spPr bwMode="auto">
          <a:xfrm flipV="1">
            <a:off x="1143000" y="5257800"/>
            <a:ext cx="914400" cy="838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07" name="Text Box 7"/>
          <p:cNvSpPr txBox="1">
            <a:spLocks noChangeArrowheads="1"/>
          </p:cNvSpPr>
          <p:nvPr/>
        </p:nvSpPr>
        <p:spPr bwMode="auto">
          <a:xfrm>
            <a:off x="381000" y="5105400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Glint</a:t>
            </a:r>
            <a:endParaRPr lang="en-US" sz="3200"/>
          </a:p>
        </p:txBody>
      </p:sp>
      <p:sp>
        <p:nvSpPr>
          <p:cNvPr id="384008" name="Line 8"/>
          <p:cNvSpPr>
            <a:spLocks noChangeShapeType="1"/>
          </p:cNvSpPr>
          <p:nvPr/>
        </p:nvSpPr>
        <p:spPr bwMode="auto">
          <a:xfrm flipV="1">
            <a:off x="1066800" y="3810000"/>
            <a:ext cx="1524000" cy="1447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09" name="Text Box 9"/>
          <p:cNvSpPr txBox="1">
            <a:spLocks noChangeArrowheads="1"/>
          </p:cNvSpPr>
          <p:nvPr/>
        </p:nvSpPr>
        <p:spPr bwMode="auto">
          <a:xfrm>
            <a:off x="171450" y="4098925"/>
            <a:ext cx="138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Sediments</a:t>
            </a:r>
            <a:endParaRPr lang="en-US" sz="3200"/>
          </a:p>
        </p:txBody>
      </p:sp>
      <p:sp>
        <p:nvSpPr>
          <p:cNvPr id="384010" name="Line 10"/>
          <p:cNvSpPr>
            <a:spLocks noChangeShapeType="1"/>
          </p:cNvSpPr>
          <p:nvPr/>
        </p:nvSpPr>
        <p:spPr bwMode="auto">
          <a:xfrm flipV="1">
            <a:off x="1524000" y="1752600"/>
            <a:ext cx="2514600" cy="2514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011" name="Text Box 11"/>
          <p:cNvSpPr txBox="1">
            <a:spLocks noChangeArrowheads="1"/>
          </p:cNvSpPr>
          <p:nvPr/>
        </p:nvSpPr>
        <p:spPr bwMode="auto">
          <a:xfrm>
            <a:off x="304800" y="5927725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Cloud</a:t>
            </a:r>
            <a:endParaRPr lang="en-US" sz="320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Level-2 processing flags &amp; masks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1026" descr="A2003080085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1325" y="1627188"/>
            <a:ext cx="3030538" cy="4232275"/>
          </a:xfrm>
          <a:prstGeom prst="rect">
            <a:avLst/>
          </a:prstGeom>
          <a:noFill/>
        </p:spPr>
      </p:pic>
      <p:sp>
        <p:nvSpPr>
          <p:cNvPr id="386051" name="Text Box 1027"/>
          <p:cNvSpPr txBox="1">
            <a:spLocks noChangeArrowheads="1"/>
          </p:cNvSpPr>
          <p:nvPr/>
        </p:nvSpPr>
        <p:spPr bwMode="auto">
          <a:xfrm>
            <a:off x="5715000" y="1143000"/>
            <a:ext cx="16002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nLw (443)</a:t>
            </a:r>
            <a:endParaRPr lang="en-US" sz="3200"/>
          </a:p>
        </p:txBody>
      </p:sp>
      <p:sp>
        <p:nvSpPr>
          <p:cNvPr id="386052" name="Text Box 1028"/>
          <p:cNvSpPr txBox="1">
            <a:spLocks noChangeArrowheads="1"/>
          </p:cNvSpPr>
          <p:nvPr/>
        </p:nvSpPr>
        <p:spPr bwMode="auto">
          <a:xfrm>
            <a:off x="2362200" y="1143000"/>
            <a:ext cx="16002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RGB Image</a:t>
            </a:r>
            <a:endParaRPr lang="en-US" sz="3200"/>
          </a:p>
        </p:txBody>
      </p:sp>
      <p:sp>
        <p:nvSpPr>
          <p:cNvPr id="386053" name="Line 1029"/>
          <p:cNvSpPr>
            <a:spLocks noChangeShapeType="1"/>
          </p:cNvSpPr>
          <p:nvPr/>
        </p:nvSpPr>
        <p:spPr bwMode="auto">
          <a:xfrm flipV="1">
            <a:off x="1143000" y="5257800"/>
            <a:ext cx="914400" cy="838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6054" name="Text Box 1030"/>
          <p:cNvSpPr txBox="1">
            <a:spLocks noChangeArrowheads="1"/>
          </p:cNvSpPr>
          <p:nvPr/>
        </p:nvSpPr>
        <p:spPr bwMode="auto">
          <a:xfrm>
            <a:off x="381000" y="5105400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Glint</a:t>
            </a:r>
            <a:endParaRPr lang="en-US" sz="3200"/>
          </a:p>
        </p:txBody>
      </p:sp>
      <p:sp>
        <p:nvSpPr>
          <p:cNvPr id="386055" name="Line 1031"/>
          <p:cNvSpPr>
            <a:spLocks noChangeShapeType="1"/>
          </p:cNvSpPr>
          <p:nvPr/>
        </p:nvSpPr>
        <p:spPr bwMode="auto">
          <a:xfrm flipV="1">
            <a:off x="1066800" y="3810000"/>
            <a:ext cx="1524000" cy="1447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6056" name="Text Box 1032"/>
          <p:cNvSpPr txBox="1">
            <a:spLocks noChangeArrowheads="1"/>
          </p:cNvSpPr>
          <p:nvPr/>
        </p:nvSpPr>
        <p:spPr bwMode="auto">
          <a:xfrm>
            <a:off x="171450" y="4098925"/>
            <a:ext cx="138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Sediments</a:t>
            </a:r>
            <a:endParaRPr lang="en-US" sz="3200"/>
          </a:p>
        </p:txBody>
      </p:sp>
      <p:sp>
        <p:nvSpPr>
          <p:cNvPr id="386057" name="Line 1033"/>
          <p:cNvSpPr>
            <a:spLocks noChangeShapeType="1"/>
          </p:cNvSpPr>
          <p:nvPr/>
        </p:nvSpPr>
        <p:spPr bwMode="auto">
          <a:xfrm flipV="1">
            <a:off x="1524000" y="1752600"/>
            <a:ext cx="2514600" cy="2514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6058" name="Text Box 1034"/>
          <p:cNvSpPr txBox="1">
            <a:spLocks noChangeArrowheads="1"/>
          </p:cNvSpPr>
          <p:nvPr/>
        </p:nvSpPr>
        <p:spPr bwMode="auto">
          <a:xfrm>
            <a:off x="304800" y="5927725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Cloud</a:t>
            </a:r>
            <a:endParaRPr lang="en-US" sz="3200"/>
          </a:p>
        </p:txBody>
      </p:sp>
      <p:pic>
        <p:nvPicPr>
          <p:cNvPr id="386061" name="Picture 1037" descr="A2003080085000_nLw_4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600200"/>
            <a:ext cx="3030538" cy="4545013"/>
          </a:xfrm>
          <a:prstGeom prst="rect">
            <a:avLst/>
          </a:prstGeom>
          <a:noFill/>
        </p:spPr>
      </p:pic>
      <p:grpSp>
        <p:nvGrpSpPr>
          <p:cNvPr id="2" name="Group 1038"/>
          <p:cNvGrpSpPr>
            <a:grpSpLocks/>
          </p:cNvGrpSpPr>
          <p:nvPr/>
        </p:nvGrpSpPr>
        <p:grpSpPr bwMode="auto">
          <a:xfrm>
            <a:off x="4648200" y="1600200"/>
            <a:ext cx="3733800" cy="5105400"/>
            <a:chOff x="2928" y="1008"/>
            <a:chExt cx="2352" cy="3216"/>
          </a:xfrm>
        </p:grpSpPr>
        <p:pic>
          <p:nvPicPr>
            <p:cNvPr id="386063" name="Picture 1039" descr="A2003080085000_nLw_443_glin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1008"/>
              <a:ext cx="1909" cy="2863"/>
            </a:xfrm>
            <a:prstGeom prst="rect">
              <a:avLst/>
            </a:prstGeom>
            <a:noFill/>
          </p:spPr>
        </p:pic>
        <p:sp>
          <p:nvSpPr>
            <p:cNvPr id="386064" name="Text Box 1040"/>
            <p:cNvSpPr txBox="1">
              <a:spLocks noChangeArrowheads="1"/>
            </p:cNvSpPr>
            <p:nvPr/>
          </p:nvSpPr>
          <p:spPr bwMode="auto">
            <a:xfrm>
              <a:off x="2928" y="3936"/>
              <a:ext cx="23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Add masking for high glint</a:t>
              </a:r>
            </a:p>
          </p:txBody>
        </p:sp>
      </p:grpSp>
      <p:grpSp>
        <p:nvGrpSpPr>
          <p:cNvPr id="3" name="Group 1041"/>
          <p:cNvGrpSpPr>
            <a:grpSpLocks/>
          </p:cNvGrpSpPr>
          <p:nvPr/>
        </p:nvGrpSpPr>
        <p:grpSpPr bwMode="auto">
          <a:xfrm>
            <a:off x="4648200" y="1600200"/>
            <a:ext cx="3733800" cy="5105400"/>
            <a:chOff x="2928" y="1008"/>
            <a:chExt cx="2352" cy="3216"/>
          </a:xfrm>
        </p:grpSpPr>
        <p:sp useBgFill="1">
          <p:nvSpPr>
            <p:cNvPr id="386066" name="Text Box 1042"/>
            <p:cNvSpPr txBox="1">
              <a:spLocks noChangeArrowheads="1"/>
            </p:cNvSpPr>
            <p:nvPr/>
          </p:nvSpPr>
          <p:spPr bwMode="auto">
            <a:xfrm>
              <a:off x="2928" y="3936"/>
              <a:ext cx="2352" cy="288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Add masking for straylight</a:t>
              </a:r>
            </a:p>
          </p:txBody>
        </p:sp>
        <p:pic>
          <p:nvPicPr>
            <p:cNvPr id="386067" name="Picture 1043" descr="A2003080085000_nLw_443_s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68" y="1008"/>
              <a:ext cx="1909" cy="2863"/>
            </a:xfrm>
            <a:prstGeom prst="rect">
              <a:avLst/>
            </a:prstGeom>
            <a:noFill/>
          </p:spPr>
        </p:pic>
      </p:grp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Level-2 processing flags &amp; masks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73" name="Rectangle 9"/>
          <p:cNvSpPr>
            <a:spLocks noChangeArrowheads="1"/>
          </p:cNvSpPr>
          <p:nvPr/>
        </p:nvSpPr>
        <p:spPr bwMode="auto">
          <a:xfrm>
            <a:off x="655284" y="1387671"/>
            <a:ext cx="8001000" cy="391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u="sng" dirty="0">
                <a:latin typeface="Skia"/>
                <a:ea typeface="Arial" charset="0"/>
                <a:cs typeface="Skia"/>
              </a:rPr>
              <a:t>Projection</a:t>
            </a:r>
            <a:r>
              <a:rPr lang="en-US" sz="2000" dirty="0">
                <a:latin typeface="Skia"/>
                <a:ea typeface="Arial" charset="0"/>
                <a:cs typeface="Skia"/>
              </a:rPr>
              <a:t> - any process which transforms a spatially organized data set from one coordinate system to another. </a:t>
            </a:r>
            <a:r>
              <a:rPr lang="en-US" sz="2000" dirty="0" smtClean="0">
                <a:latin typeface="Skia"/>
                <a:ea typeface="Arial" charset="0"/>
                <a:cs typeface="Skia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sz="2000" dirty="0" smtClean="0">
              <a:latin typeface="Skia"/>
              <a:ea typeface="Arial" charset="0"/>
              <a:cs typeface="Skia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sz="2000" dirty="0" smtClean="0">
              <a:latin typeface="Skia"/>
              <a:ea typeface="Arial" charset="0"/>
              <a:cs typeface="Skia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u="sng" dirty="0">
                <a:latin typeface="Skia"/>
                <a:ea typeface="Arial" charset="0"/>
                <a:cs typeface="Skia"/>
              </a:rPr>
              <a:t>Mapping</a:t>
            </a:r>
            <a:r>
              <a:rPr lang="en-US" sz="2000" dirty="0">
                <a:latin typeface="Skia"/>
                <a:ea typeface="Arial" charset="0"/>
                <a:cs typeface="Skia"/>
              </a:rPr>
              <a:t> - a process of transforming a data set from an arbitrary spatial organization to a uniform (rectangular, row-by-column) organization, by processes of projection and </a:t>
            </a:r>
            <a:r>
              <a:rPr lang="en-US" sz="2000" dirty="0" err="1">
                <a:latin typeface="Skia"/>
                <a:ea typeface="Arial" charset="0"/>
                <a:cs typeface="Skia"/>
              </a:rPr>
              <a:t>resampling</a:t>
            </a:r>
            <a:r>
              <a:rPr lang="en-US" sz="2000" dirty="0">
                <a:latin typeface="Skia"/>
                <a:ea typeface="Arial" charset="0"/>
                <a:cs typeface="Skia"/>
              </a:rPr>
              <a:t>.</a:t>
            </a:r>
            <a:endParaRPr lang="en-US" sz="2000" dirty="0" smtClean="0">
              <a:latin typeface="Skia"/>
              <a:ea typeface="Arial" charset="0"/>
              <a:cs typeface="Skia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sz="2000" dirty="0" smtClean="0">
              <a:latin typeface="Skia"/>
              <a:ea typeface="Arial" charset="0"/>
              <a:cs typeface="Skia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sz="2000" dirty="0" smtClean="0">
              <a:latin typeface="Skia"/>
              <a:ea typeface="Arial" charset="0"/>
              <a:cs typeface="Skia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u="sng" dirty="0">
                <a:latin typeface="Skia"/>
                <a:ea typeface="Arial" charset="0"/>
                <a:cs typeface="Skia"/>
              </a:rPr>
              <a:t>Binning</a:t>
            </a:r>
            <a:r>
              <a:rPr lang="en-US" sz="2000" dirty="0">
                <a:latin typeface="Skia"/>
                <a:ea typeface="Arial" charset="0"/>
                <a:cs typeface="Skia"/>
              </a:rPr>
              <a:t> - a process of projecting and aggregating data from an arbitrary spatial and temporal organization, to a uniform spatial scale over a defined time range.  Ideally the binning process will preserve both the central tendency (e.g., average) and the variation in the data points that contribute to a bin.</a:t>
            </a:r>
            <a:endParaRPr lang="en-US" sz="2000" dirty="0">
              <a:latin typeface="Skia"/>
              <a:cs typeface="Skia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definitions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9" name="Rectangle 3"/>
          <p:cNvSpPr>
            <a:spLocks noChangeArrowheads="1"/>
          </p:cNvSpPr>
          <p:nvPr/>
        </p:nvSpPr>
        <p:spPr bwMode="auto">
          <a:xfrm>
            <a:off x="2754852" y="2387376"/>
            <a:ext cx="3886200" cy="18069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Skia"/>
                <a:cs typeface="Skia"/>
              </a:rPr>
              <a:t>Level 3 binned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latin typeface="Skia"/>
                <a:ea typeface="ＭＳ Ｐゴシック" charset="-128"/>
                <a:cs typeface="Skia"/>
              </a:rPr>
              <a:t>geophysical products averaged spatially and/or temporally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err="1">
                <a:latin typeface="Skia"/>
                <a:ea typeface="ＭＳ Ｐゴシック" charset="-128"/>
                <a:cs typeface="Skia"/>
              </a:rPr>
              <a:t>sinusoidally</a:t>
            </a:r>
            <a:r>
              <a:rPr lang="en-US" dirty="0">
                <a:latin typeface="Skia"/>
                <a:ea typeface="ＭＳ Ｐゴシック" charset="-128"/>
                <a:cs typeface="Skia"/>
              </a:rPr>
              <a:t> distributed, equal area bins</a:t>
            </a:r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2754852" y="4654494"/>
            <a:ext cx="3886200" cy="1676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latin typeface="Skia"/>
                <a:cs typeface="Skia"/>
              </a:rPr>
              <a:t>Level 3 mapped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images created by mapping and scaling binned products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latin typeface="Skia"/>
                <a:ea typeface="ＭＳ Ｐゴシック" charset="-128"/>
                <a:cs typeface="Skia"/>
              </a:rPr>
              <a:t>user-friendly, cylindrical equiangular projection</a:t>
            </a:r>
          </a:p>
        </p:txBody>
      </p:sp>
      <p:sp>
        <p:nvSpPr>
          <p:cNvPr id="377861" name="AutoShape 5"/>
          <p:cNvSpPr>
            <a:spLocks noChangeArrowheads="1"/>
          </p:cNvSpPr>
          <p:nvPr/>
        </p:nvSpPr>
        <p:spPr bwMode="auto">
          <a:xfrm>
            <a:off x="4507452" y="1930176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Skia"/>
              <a:cs typeface="Skia"/>
            </a:endParaRPr>
          </a:p>
        </p:txBody>
      </p:sp>
      <p:sp>
        <p:nvSpPr>
          <p:cNvPr id="377862" name="AutoShape 6"/>
          <p:cNvSpPr>
            <a:spLocks noChangeArrowheads="1"/>
          </p:cNvSpPr>
          <p:nvPr/>
        </p:nvSpPr>
        <p:spPr bwMode="auto">
          <a:xfrm>
            <a:off x="4507452" y="4197294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CC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Skia"/>
              <a:cs typeface="Skia"/>
            </a:endParaRPr>
          </a:p>
        </p:txBody>
      </p:sp>
      <p:sp>
        <p:nvSpPr>
          <p:cNvPr id="377863" name="Rectangle 7"/>
          <p:cNvSpPr>
            <a:spLocks noChangeArrowheads="1"/>
          </p:cNvSpPr>
          <p:nvPr/>
        </p:nvSpPr>
        <p:spPr bwMode="auto">
          <a:xfrm>
            <a:off x="2754852" y="863376"/>
            <a:ext cx="3886200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Skia"/>
                <a:cs typeface="Skia"/>
              </a:rPr>
              <a:t>Level 2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err="1">
                <a:latin typeface="Skia"/>
                <a:ea typeface="ＭＳ Ｐゴシック" charset="-128"/>
                <a:cs typeface="Skia"/>
              </a:rPr>
              <a:t>geolocated</a:t>
            </a:r>
            <a:r>
              <a:rPr lang="en-US" dirty="0">
                <a:latin typeface="Skia"/>
                <a:ea typeface="ＭＳ Ｐゴシック" charset="-128"/>
                <a:cs typeface="Skia"/>
              </a:rPr>
              <a:t> geophysical products for each pixel</a:t>
            </a:r>
          </a:p>
        </p:txBody>
      </p:sp>
      <p:sp>
        <p:nvSpPr>
          <p:cNvPr id="377865" name="Line 9"/>
          <p:cNvSpPr>
            <a:spLocks noChangeShapeType="1"/>
          </p:cNvSpPr>
          <p:nvPr/>
        </p:nvSpPr>
        <p:spPr bwMode="auto">
          <a:xfrm>
            <a:off x="4964652" y="1472976"/>
            <a:ext cx="32004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Skia"/>
              <a:cs typeface="Skia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  <a:latin typeface="Skia"/>
                <a:cs typeface="Skia"/>
              </a:rPr>
              <a:t>Level-3 processing</a:t>
            </a:r>
            <a:endParaRPr lang="en-US" sz="2000" dirty="0">
              <a:solidFill>
                <a:srgbClr val="008000"/>
              </a:solidFill>
              <a:latin typeface="Skia"/>
              <a:cs typeface="Sk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1" name="Picture 3" descr="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71603"/>
            <a:ext cx="7696200" cy="5130800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sinusoidal </a:t>
            </a:r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equal-area projection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239" y="5978211"/>
            <a:ext cx="8142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u="sng" dirty="0" smtClean="0">
                <a:latin typeface="Skia"/>
                <a:ea typeface="Arial" charset="0"/>
                <a:cs typeface="Skia"/>
              </a:rPr>
              <a:t>Equal-area</a:t>
            </a:r>
            <a:r>
              <a:rPr lang="en-US" dirty="0" smtClean="0">
                <a:latin typeface="Skia"/>
                <a:ea typeface="Arial" charset="0"/>
                <a:cs typeface="Skia"/>
              </a:rPr>
              <a:t>: sinusoidal, with equally space rows and number of bins per row proportional to sine of latitude; resolutions of 4.6 and 9.2 km</a:t>
            </a:r>
            <a:endParaRPr lang="en-US" dirty="0">
              <a:latin typeface="Skia"/>
              <a:ea typeface="Arial" charset="0"/>
              <a:cs typeface="Sk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1" name="Picture 3" descr="cy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163" y="3930258"/>
            <a:ext cx="7285037" cy="2128838"/>
          </a:xfrm>
          <a:prstGeom prst="rect">
            <a:avLst/>
          </a:prstGeom>
          <a:noFill/>
        </p:spPr>
      </p:pic>
      <p:pic>
        <p:nvPicPr>
          <p:cNvPr id="375812" name="Picture 4" descr="s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256398"/>
            <a:ext cx="3802063" cy="2111375"/>
          </a:xfrm>
          <a:prstGeom prst="rect">
            <a:avLst/>
          </a:prstGeom>
          <a:noFill/>
        </p:spPr>
      </p:pic>
      <p:sp>
        <p:nvSpPr>
          <p:cNvPr id="375813" name="Text Box 5"/>
          <p:cNvSpPr txBox="1">
            <a:spLocks noChangeArrowheads="1"/>
          </p:cNvSpPr>
          <p:nvPr/>
        </p:nvSpPr>
        <p:spPr bwMode="auto">
          <a:xfrm>
            <a:off x="685800" y="753160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bin file grid</a:t>
            </a:r>
          </a:p>
        </p:txBody>
      </p:sp>
      <p:sp>
        <p:nvSpPr>
          <p:cNvPr id="375814" name="Text Box 6"/>
          <p:cNvSpPr txBox="1">
            <a:spLocks noChangeArrowheads="1"/>
          </p:cNvSpPr>
          <p:nvPr/>
        </p:nvSpPr>
        <p:spPr bwMode="auto">
          <a:xfrm>
            <a:off x="6019800" y="3411146"/>
            <a:ext cx="2286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map file grid</a:t>
            </a:r>
          </a:p>
        </p:txBody>
      </p:sp>
      <p:sp>
        <p:nvSpPr>
          <p:cNvPr id="3758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800600" y="696010"/>
            <a:ext cx="3810000" cy="2667000"/>
          </a:xfrm>
          <a:noFill/>
          <a:ln w="25400">
            <a:solidFill>
              <a:srgbClr val="FFFFFF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FFFF"/>
                </a:solidFill>
              </a:rPr>
              <a:t>bin files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multiple products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stored as float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sampling statistics included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FFFF"/>
                </a:solidFill>
              </a:rPr>
              <a:t>map files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single product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stored as scaled integer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Level-3 binned vs. mapped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19642" y="1036924"/>
            <a:ext cx="298049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u="sng" dirty="0" smtClean="0">
                <a:latin typeface="Skia"/>
                <a:ea typeface="Arial" charset="0"/>
                <a:cs typeface="Skia"/>
              </a:rPr>
              <a:t>Equal-area</a:t>
            </a:r>
            <a:r>
              <a:rPr lang="en-US" dirty="0" smtClean="0">
                <a:latin typeface="Skia"/>
                <a:ea typeface="Arial" charset="0"/>
                <a:cs typeface="Skia"/>
              </a:rPr>
              <a:t>: sinusoidal, with equally space rows and number of bins per row proportional to sine of latitude; resolutions of 4.6 and 9.2 km</a:t>
            </a:r>
            <a:endParaRPr lang="en-US" dirty="0">
              <a:latin typeface="Skia"/>
              <a:ea typeface="Arial" charset="0"/>
              <a:cs typeface="Sk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5953602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u="sng" dirty="0" smtClean="0">
                <a:latin typeface="Skia"/>
                <a:ea typeface="Arial" charset="0"/>
                <a:cs typeface="Skia"/>
              </a:rPr>
              <a:t>Equal-angle</a:t>
            </a:r>
            <a:r>
              <a:rPr lang="en-US" dirty="0" smtClean="0">
                <a:latin typeface="Skia"/>
                <a:ea typeface="Arial" charset="0"/>
                <a:cs typeface="Skia"/>
              </a:rPr>
              <a:t>:  rectangular (Platte </a:t>
            </a:r>
            <a:r>
              <a:rPr lang="en-US" dirty="0" err="1" smtClean="0">
                <a:latin typeface="Skia"/>
                <a:ea typeface="Arial" charset="0"/>
                <a:cs typeface="Skia"/>
              </a:rPr>
              <a:t>Carre</a:t>
            </a:r>
            <a:r>
              <a:rPr lang="en-US" dirty="0" smtClean="0">
                <a:latin typeface="Skia"/>
                <a:ea typeface="Arial" charset="0"/>
                <a:cs typeface="Skia"/>
              </a:rPr>
              <a:t>) with rows and columns equally spaced in latitude and longitude; resolutions of 24 and 12 points per degree.</a:t>
            </a:r>
            <a:endParaRPr lang="en-US" dirty="0">
              <a:latin typeface="Skia"/>
              <a:ea typeface="Arial" charset="0"/>
              <a:cs typeface="Sk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 descr="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6488" y="2286000"/>
            <a:ext cx="6931025" cy="3389313"/>
          </a:xfrm>
          <a:prstGeom prst="rect">
            <a:avLst/>
          </a:prstGeom>
          <a:noFill/>
        </p:spPr>
      </p:pic>
      <p:sp>
        <p:nvSpPr>
          <p:cNvPr id="367619" name="Line 3"/>
          <p:cNvSpPr>
            <a:spLocks noChangeShapeType="1"/>
          </p:cNvSpPr>
          <p:nvPr/>
        </p:nvSpPr>
        <p:spPr bwMode="auto">
          <a:xfrm>
            <a:off x="1447800" y="2028825"/>
            <a:ext cx="6096000" cy="0"/>
          </a:xfrm>
          <a:prstGeom prst="line">
            <a:avLst/>
          </a:prstGeom>
          <a:noFill/>
          <a:ln w="28575">
            <a:solidFill>
              <a:srgbClr val="FFA11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367620" name="Text Box 4"/>
          <p:cNvSpPr txBox="1">
            <a:spLocks noChangeArrowheads="1"/>
          </p:cNvSpPr>
          <p:nvPr/>
        </p:nvSpPr>
        <p:spPr bwMode="auto">
          <a:xfrm>
            <a:off x="3276600" y="1862138"/>
            <a:ext cx="2362200" cy="36671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Increasing Pixel Size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MODIS “bow tie” effect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ChangeArrowheads="1"/>
          </p:cNvSpPr>
          <p:nvPr/>
        </p:nvSpPr>
        <p:spPr bwMode="auto">
          <a:xfrm>
            <a:off x="381000" y="381000"/>
            <a:ext cx="822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ea typeface="Arial" charset="0"/>
                <a:cs typeface="Arial" charset="0"/>
              </a:rPr>
              <a:t>One MODIS scan at ~45 degrees scan angle</a:t>
            </a:r>
          </a:p>
        </p:txBody>
      </p:sp>
      <p:pic>
        <p:nvPicPr>
          <p:cNvPr id="326660" name="Picture 4" descr="modi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95400"/>
            <a:ext cx="75438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304800" y="381000"/>
            <a:ext cx="8534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ea typeface="Arial" charset="0"/>
                <a:cs typeface="Arial" charset="0"/>
              </a:rPr>
              <a:t>Two MODIS scans showing overlap of pixels</a:t>
            </a:r>
          </a:p>
        </p:txBody>
      </p:sp>
      <p:pic>
        <p:nvPicPr>
          <p:cNvPr id="324612" name="Picture 4" descr="modi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95400"/>
            <a:ext cx="75438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047" y="1100691"/>
            <a:ext cx="8079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kia"/>
                <a:cs typeface="Skia"/>
              </a:rPr>
              <a:t>Why don’t all ocean color satellite measure </a:t>
            </a:r>
            <a:r>
              <a:rPr lang="en-US" sz="2400" dirty="0" err="1" smtClean="0">
                <a:latin typeface="Skia"/>
                <a:cs typeface="Skia"/>
              </a:rPr>
              <a:t>hyperspectral</a:t>
            </a:r>
            <a:r>
              <a:rPr lang="en-US" sz="2400" dirty="0" smtClean="0">
                <a:latin typeface="Skia"/>
                <a:cs typeface="Skia"/>
              </a:rPr>
              <a:t> radiances at meter-scales?</a:t>
            </a:r>
            <a:endParaRPr lang="en-US" sz="2400" dirty="0">
              <a:latin typeface="Skia"/>
              <a:cs typeface="Sk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047" y="3713219"/>
            <a:ext cx="8079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kia"/>
                <a:cs typeface="Skia"/>
              </a:rPr>
              <a:t>How many photons leave a 1 m</a:t>
            </a:r>
            <a:r>
              <a:rPr lang="en-US" sz="2000" baseline="30000" dirty="0" smtClean="0">
                <a:latin typeface="Skia"/>
                <a:cs typeface="Skia"/>
              </a:rPr>
              <a:t>2</a:t>
            </a:r>
            <a:r>
              <a:rPr lang="en-US" sz="2000" dirty="0" smtClean="0">
                <a:latin typeface="Skia"/>
                <a:cs typeface="Skia"/>
              </a:rPr>
              <a:t> of ocean surface?</a:t>
            </a:r>
          </a:p>
          <a:p>
            <a:endParaRPr lang="en-US" sz="2000" dirty="0" smtClean="0">
              <a:latin typeface="Skia"/>
              <a:cs typeface="Skia"/>
            </a:endParaRPr>
          </a:p>
          <a:p>
            <a:r>
              <a:rPr lang="en-US" sz="2000" dirty="0" smtClean="0">
                <a:latin typeface="Skia"/>
                <a:cs typeface="Skia"/>
              </a:rPr>
              <a:t>How many photons from this patch reach the satellite detector?</a:t>
            </a:r>
          </a:p>
          <a:p>
            <a:endParaRPr lang="en-US" sz="2000" dirty="0" smtClean="0">
              <a:latin typeface="Skia"/>
              <a:cs typeface="Skia"/>
            </a:endParaRPr>
          </a:p>
          <a:p>
            <a:r>
              <a:rPr lang="en-US" sz="2000" dirty="0" smtClean="0">
                <a:latin typeface="Skia"/>
                <a:cs typeface="Skia"/>
              </a:rPr>
              <a:t>How many photons must the detector collect to achieve useful SNR?</a:t>
            </a:r>
            <a:endParaRPr lang="en-US" sz="2000" dirty="0">
              <a:latin typeface="Skia"/>
              <a:cs typeface="Sk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ChangeArrowheads="1"/>
          </p:cNvSpPr>
          <p:nvPr/>
        </p:nvSpPr>
        <p:spPr bwMode="auto">
          <a:xfrm>
            <a:off x="304800" y="381000"/>
            <a:ext cx="8458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ea typeface="Arial" charset="0"/>
                <a:cs typeface="Arial" charset="0"/>
              </a:rPr>
              <a:t>Multiple MODIS scans showing pixel overlap</a:t>
            </a:r>
          </a:p>
        </p:txBody>
      </p:sp>
      <p:pic>
        <p:nvPicPr>
          <p:cNvPr id="328708" name="Picture 4" descr="modi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95400"/>
            <a:ext cx="75438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457200" y="381000"/>
            <a:ext cx="8153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ea typeface="Arial" charset="0"/>
                <a:cs typeface="Arial" charset="0"/>
              </a:rPr>
              <a:t>Bin boundaries overlaid on pixel locations</a:t>
            </a:r>
          </a:p>
        </p:txBody>
      </p:sp>
      <p:pic>
        <p:nvPicPr>
          <p:cNvPr id="330756" name="Picture 4" descr="modis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447800"/>
            <a:ext cx="75438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457200" y="381000"/>
            <a:ext cx="8153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ea typeface="Arial" charset="0"/>
                <a:cs typeface="Arial" charset="0"/>
              </a:rPr>
              <a:t>Ocean coverage over time for binned files</a:t>
            </a:r>
          </a:p>
        </p:txBody>
      </p:sp>
      <p:pic>
        <p:nvPicPr>
          <p:cNvPr id="538628" name="Picture 4" descr="plt_acc_bins_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7543800" cy="52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3" name="Rectangle 3"/>
          <p:cNvSpPr>
            <a:spLocks noChangeArrowheads="1"/>
          </p:cNvSpPr>
          <p:nvPr/>
        </p:nvSpPr>
        <p:spPr bwMode="auto">
          <a:xfrm>
            <a:off x="533400" y="1609040"/>
            <a:ext cx="8305800" cy="335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u="sng" dirty="0">
                <a:latin typeface="Skia"/>
                <a:ea typeface="Arial" charset="0"/>
                <a:cs typeface="Skia"/>
              </a:rPr>
              <a:t>Binned products</a:t>
            </a:r>
            <a:r>
              <a:rPr lang="en-US" sz="2000" b="1" dirty="0">
                <a:latin typeface="Skia"/>
                <a:ea typeface="Arial" charset="0"/>
                <a:cs typeface="Skia"/>
              </a:rPr>
              <a:t>: generated daily from Level-2, and then aggregated to: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 b="1" dirty="0">
              <a:latin typeface="Skia"/>
              <a:ea typeface="Arial" charset="0"/>
              <a:cs typeface="Skia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latin typeface="Skia"/>
                <a:ea typeface="Arial" charset="0"/>
                <a:cs typeface="Skia"/>
              </a:rPr>
              <a:t>  -8 days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latin typeface="Skia"/>
                <a:ea typeface="Arial" charset="0"/>
                <a:cs typeface="Skia"/>
              </a:rPr>
              <a:t>  -monthly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latin typeface="Skia"/>
                <a:ea typeface="Arial" charset="0"/>
                <a:cs typeface="Skia"/>
              </a:rPr>
              <a:t>  -seasonal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latin typeface="Skia"/>
                <a:ea typeface="Arial" charset="0"/>
                <a:cs typeface="Skia"/>
              </a:rPr>
              <a:t>  -annual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latin typeface="Skia"/>
                <a:ea typeface="Arial" charset="0"/>
                <a:cs typeface="Skia"/>
              </a:rPr>
              <a:t>  -mission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 b="1" dirty="0">
              <a:latin typeface="Skia"/>
              <a:ea typeface="Arial" charset="0"/>
              <a:cs typeface="Skia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u="sng" dirty="0">
                <a:latin typeface="Skia"/>
                <a:ea typeface="Arial" charset="0"/>
                <a:cs typeface="Skia"/>
              </a:rPr>
              <a:t>Standard mapped image</a:t>
            </a:r>
            <a:r>
              <a:rPr lang="en-US" sz="2000" b="1" dirty="0">
                <a:latin typeface="Skia"/>
                <a:ea typeface="Arial" charset="0"/>
                <a:cs typeface="Skia"/>
              </a:rPr>
              <a:t> (SMI) products are generated at each temporal resolution by projecting binned files to the equal-angle grid.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94145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binned &amp; mapped products</a:t>
            </a:r>
            <a:endParaRPr lang="en-US" sz="2100" dirty="0">
              <a:solidFill>
                <a:srgbClr val="008000"/>
              </a:solidFill>
              <a:latin typeface="Sk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999" y="984181"/>
            <a:ext cx="8704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kia"/>
                <a:cs typeface="Skia"/>
              </a:rPr>
              <a:t>How does one create a multi-satellite climate data record?</a:t>
            </a:r>
            <a:endParaRPr lang="en-US" sz="2400" dirty="0" smtClean="0">
              <a:latin typeface="Skia"/>
              <a:cs typeface="Skia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6800" y="2362872"/>
            <a:ext cx="71628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 dirty="0">
                <a:latin typeface="Skia" charset="0"/>
                <a:ea typeface="Arial" charset="0"/>
                <a:cs typeface="Arial" charset="0"/>
              </a:rPr>
              <a:t>“A climate data record is a time series of measurements of sufficient length, </a:t>
            </a:r>
            <a:r>
              <a:rPr lang="en-US" sz="2100" b="1" dirty="0">
                <a:solidFill>
                  <a:srgbClr val="FF0000"/>
                </a:solidFill>
                <a:latin typeface="Skia" charset="0"/>
                <a:ea typeface="Arial" charset="0"/>
                <a:cs typeface="Arial" charset="0"/>
              </a:rPr>
              <a:t>consistency</a:t>
            </a:r>
            <a:r>
              <a:rPr lang="en-US" sz="2100" dirty="0">
                <a:latin typeface="Skia" charset="0"/>
                <a:ea typeface="Arial" charset="0"/>
                <a:cs typeface="Arial" charset="0"/>
              </a:rPr>
              <a:t>, &amp; continuity to determine climate variability &amp; change.”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100" dirty="0">
                <a:latin typeface="Skia" charset="0"/>
                <a:ea typeface="Arial" charset="0"/>
                <a:cs typeface="Arial" charset="0"/>
              </a:rPr>
              <a:t>U.S. National Research Council, 2004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57288" y="4344072"/>
            <a:ext cx="6996112" cy="15541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 b="1">
                <a:solidFill>
                  <a:srgbClr val="FF0000"/>
                </a:solidFill>
                <a:latin typeface="Skia" charset="0"/>
                <a:ea typeface="Arial" charset="0"/>
                <a:cs typeface="Arial" charset="0"/>
              </a:rPr>
              <a:t>consistency</a:t>
            </a:r>
            <a:r>
              <a:rPr lang="en-US" sz="2100">
                <a:solidFill>
                  <a:srgbClr val="0027B7"/>
                </a:solidFill>
                <a:latin typeface="Skia" charset="0"/>
                <a:ea typeface="Arial" charset="0"/>
                <a:cs typeface="Arial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2100">
                <a:latin typeface="Skia" charset="0"/>
                <a:ea typeface="Arial" charset="0"/>
                <a:cs typeface="Arial" charset="0"/>
              </a:rPr>
              <a:t>consistency between different sensors can be achieved through standardization of processing algorithms, calibration sources &amp; methods, &amp; validation techniques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19425"/>
            <a:ext cx="4167188" cy="3001963"/>
          </a:xfrm>
          <a:noFill/>
          <a:ln/>
        </p:spPr>
        <p:txBody>
          <a:bodyPr/>
          <a:lstStyle/>
          <a:p>
            <a:r>
              <a:rPr lang="en-US" sz="1800">
                <a:latin typeface="Skia" charset="0"/>
              </a:rPr>
              <a:t> 36 bands, 9 for OC (412-869nm)</a:t>
            </a:r>
          </a:p>
          <a:p>
            <a:r>
              <a:rPr lang="en-US" sz="1800">
                <a:latin typeface="Skia" charset="0"/>
              </a:rPr>
              <a:t> rotating scan mirror</a:t>
            </a:r>
          </a:p>
          <a:p>
            <a:r>
              <a:rPr lang="en-US" sz="1800">
                <a:latin typeface="Skia" charset="0"/>
              </a:rPr>
              <a:t> solar, lunar, bb, sdsm, srca</a:t>
            </a:r>
          </a:p>
          <a:p>
            <a:r>
              <a:rPr lang="en-US" sz="1800">
                <a:latin typeface="Skia" charset="0"/>
              </a:rPr>
              <a:t> polarization sensitivity ~3%</a:t>
            </a:r>
          </a:p>
          <a:p>
            <a:r>
              <a:rPr lang="en-US" sz="1800">
                <a:latin typeface="Skia" charset="0"/>
              </a:rPr>
              <a:t> no tilting capability</a:t>
            </a:r>
          </a:p>
          <a:p>
            <a:r>
              <a:rPr lang="en-US" sz="1800">
                <a:latin typeface="Skia" charset="0"/>
              </a:rPr>
              <a:t> 12 bit digitization</a:t>
            </a:r>
          </a:p>
          <a:p>
            <a:r>
              <a:rPr lang="en-US" sz="1800">
                <a:latin typeface="Skia" charset="0"/>
              </a:rPr>
              <a:t> 10 detectors per band along track</a:t>
            </a:r>
          </a:p>
          <a:p>
            <a:r>
              <a:rPr lang="en-US" sz="1800">
                <a:latin typeface="Skia" charset="0"/>
              </a:rPr>
              <a:t> higher SNR in most bands</a:t>
            </a:r>
          </a:p>
        </p:txBody>
      </p:sp>
      <p:pic>
        <p:nvPicPr>
          <p:cNvPr id="146437" name="Picture 5" descr="AquaBMODISOpen"/>
          <p:cNvPicPr>
            <a:picLocks noChangeAspect="1" noChangeArrowheads="1"/>
          </p:cNvPicPr>
          <p:nvPr/>
        </p:nvPicPr>
        <p:blipFill>
          <a:blip r:embed="rId3"/>
          <a:srcRect l="4124" t="15334" r="2126" b="8333"/>
          <a:stretch>
            <a:fillRect/>
          </a:stretch>
        </p:blipFill>
        <p:spPr bwMode="auto">
          <a:xfrm>
            <a:off x="1143000" y="1054100"/>
            <a:ext cx="2687638" cy="1641475"/>
          </a:xfrm>
          <a:prstGeom prst="rect">
            <a:avLst/>
          </a:prstGeom>
          <a:noFill/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7850" y="1065213"/>
            <a:ext cx="2057400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4572000" y="3032125"/>
            <a:ext cx="4495800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 8 bands for OC (412-865nm)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 rotating telescope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 solar and lunar calibration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 polarization scrambler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 tilting to avoid sun glint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 12-bit truncated to 10-bit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 4 detectors averaged to 1 sample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 higher dynamic range (bilinear gain)</a:t>
            </a: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2012950" y="719138"/>
            <a:ext cx="927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latin typeface="Skia" charset="0"/>
              </a:rPr>
              <a:t>MODIS</a:t>
            </a:r>
          </a:p>
        </p:txBody>
      </p:sp>
      <p:sp>
        <p:nvSpPr>
          <p:cNvPr id="146441" name="Rectangle 9"/>
          <p:cNvSpPr>
            <a:spLocks noChangeArrowheads="1"/>
          </p:cNvSpPr>
          <p:nvPr/>
        </p:nvSpPr>
        <p:spPr bwMode="auto">
          <a:xfrm>
            <a:off x="6011863" y="715963"/>
            <a:ext cx="1077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latin typeface="Skia" charset="0"/>
              </a:rPr>
              <a:t>SeaWiFS</a:t>
            </a:r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>
            <a:off x="2638425" y="6100763"/>
            <a:ext cx="3800475" cy="376237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latin typeface="Skia" charset="0"/>
              </a:rPr>
              <a:t>sensor design &amp; performance varies</a:t>
            </a:r>
          </a:p>
        </p:txBody>
      </p:sp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common processing framework</a:t>
            </a:r>
          </a:p>
        </p:txBody>
      </p:sp>
      <p:sp>
        <p:nvSpPr>
          <p:cNvPr id="8196" name="Line 10"/>
          <p:cNvSpPr>
            <a:spLocks noChangeShapeType="1"/>
          </p:cNvSpPr>
          <p:nvPr/>
        </p:nvSpPr>
        <p:spPr bwMode="auto">
          <a:xfrm flipV="1">
            <a:off x="2182813" y="2020888"/>
            <a:ext cx="1560512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7" name="AutoShape 3"/>
          <p:cNvSpPr>
            <a:spLocks noChangeArrowheads="1"/>
          </p:cNvSpPr>
          <p:nvPr/>
        </p:nvSpPr>
        <p:spPr bwMode="auto">
          <a:xfrm>
            <a:off x="6067425" y="1062038"/>
            <a:ext cx="2884488" cy="1376362"/>
          </a:xfrm>
          <a:prstGeom prst="flowChartMultidocumen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600">
              <a:ea typeface="Arial" charset="0"/>
              <a:cs typeface="Arial" charset="0"/>
            </a:endParaRPr>
          </a:p>
        </p:txBody>
      </p:sp>
      <p:sp>
        <p:nvSpPr>
          <p:cNvPr id="8198" name="AutoShape 4"/>
          <p:cNvSpPr>
            <a:spLocks noChangeArrowheads="1"/>
          </p:cNvSpPr>
          <p:nvPr/>
        </p:nvSpPr>
        <p:spPr bwMode="auto">
          <a:xfrm>
            <a:off x="279400" y="1055688"/>
            <a:ext cx="1930400" cy="4049712"/>
          </a:xfrm>
          <a:prstGeom prst="flowChartMultidocumen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600">
              <a:ea typeface="Arial" charset="0"/>
              <a:cs typeface="Arial" charset="0"/>
            </a:endParaRP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2801938" y="2390775"/>
            <a:ext cx="2686050" cy="1125538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FFFEB1"/>
                </a:solidFill>
                <a:ea typeface="Arial" charset="0"/>
                <a:cs typeface="Arial" charset="0"/>
              </a:rPr>
              <a:t>Multi-Sensor</a:t>
            </a:r>
          </a:p>
          <a:p>
            <a:pPr algn="ctr" eaLnBrk="1" hangingPunct="1"/>
            <a:r>
              <a:rPr lang="en-US" sz="1800">
                <a:solidFill>
                  <a:srgbClr val="FFFEB1"/>
                </a:solidFill>
                <a:ea typeface="Arial" charset="0"/>
                <a:cs typeface="Arial" charset="0"/>
              </a:rPr>
              <a:t>Level-1 to Level-2</a:t>
            </a:r>
          </a:p>
          <a:p>
            <a:pPr algn="ctr" eaLnBrk="1" hangingPunct="1"/>
            <a:r>
              <a:rPr lang="en-US" sz="1800">
                <a:solidFill>
                  <a:srgbClr val="FFFEB1"/>
                </a:solidFill>
                <a:ea typeface="Arial" charset="0"/>
                <a:cs typeface="Arial" charset="0"/>
              </a:rPr>
              <a:t>(common algorithms)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292100" y="1806575"/>
            <a:ext cx="1493838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SeaWiFS L1A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MODISA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MODIST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OCTS L1A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MOS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OSMI L1A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CZCS L1A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MERIS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OCM-1 L1B</a:t>
            </a:r>
          </a:p>
          <a:p>
            <a:pPr eaLnBrk="1" hangingPunct="1"/>
            <a:r>
              <a:rPr lang="en-US" sz="1600" b="1">
                <a:solidFill>
                  <a:srgbClr val="084712"/>
                </a:solidFill>
                <a:ea typeface="Arial" charset="0"/>
                <a:cs typeface="Arial" charset="0"/>
              </a:rPr>
              <a:t>OCM-2 L1B</a:t>
            </a:r>
          </a:p>
        </p:txBody>
      </p:sp>
      <p:sp>
        <p:nvSpPr>
          <p:cNvPr id="8201" name="Text Box 7"/>
          <p:cNvSpPr txBox="1">
            <a:spLocks noChangeArrowheads="1"/>
          </p:cNvSpPr>
          <p:nvPr/>
        </p:nvSpPr>
        <p:spPr bwMode="auto">
          <a:xfrm>
            <a:off x="6100763" y="1455738"/>
            <a:ext cx="2446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sensor-specific tables:</a:t>
            </a:r>
          </a:p>
          <a:p>
            <a:pPr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Rayleigh, aerosol, etc.</a:t>
            </a:r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3122613" y="5607050"/>
            <a:ext cx="2686050" cy="833438"/>
          </a:xfrm>
          <a:prstGeom prst="rect">
            <a:avLst/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FFFEB1"/>
                </a:solidFill>
                <a:ea typeface="Arial" charset="0"/>
                <a:cs typeface="Arial" charset="0"/>
              </a:rPr>
              <a:t>Level-2 to Level-3</a:t>
            </a:r>
          </a:p>
        </p:txBody>
      </p:sp>
      <p:sp>
        <p:nvSpPr>
          <p:cNvPr id="8203" name="AutoShape 9"/>
          <p:cNvSpPr>
            <a:spLocks noChangeArrowheads="1"/>
          </p:cNvSpPr>
          <p:nvPr/>
        </p:nvSpPr>
        <p:spPr bwMode="auto">
          <a:xfrm>
            <a:off x="2960688" y="4745038"/>
            <a:ext cx="2379662" cy="423862"/>
          </a:xfrm>
          <a:prstGeom prst="flowChartInputOutpu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Level-2 Scene</a:t>
            </a:r>
          </a:p>
        </p:txBody>
      </p:sp>
      <p:sp>
        <p:nvSpPr>
          <p:cNvPr id="8204" name="Line 11"/>
          <p:cNvSpPr>
            <a:spLocks noChangeShapeType="1"/>
          </p:cNvSpPr>
          <p:nvPr/>
        </p:nvSpPr>
        <p:spPr bwMode="auto">
          <a:xfrm>
            <a:off x="3756025" y="2008188"/>
            <a:ext cx="0" cy="384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5" name="Line 12"/>
          <p:cNvSpPr>
            <a:spLocks noChangeShapeType="1"/>
          </p:cNvSpPr>
          <p:nvPr/>
        </p:nvSpPr>
        <p:spPr bwMode="auto">
          <a:xfrm flipH="1">
            <a:off x="4325938" y="2017713"/>
            <a:ext cx="17462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6" name="Line 13"/>
          <p:cNvSpPr>
            <a:spLocks noChangeShapeType="1"/>
          </p:cNvSpPr>
          <p:nvPr/>
        </p:nvSpPr>
        <p:spPr bwMode="auto">
          <a:xfrm>
            <a:off x="4327525" y="2008188"/>
            <a:ext cx="0" cy="384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7" name="Line 14"/>
          <p:cNvSpPr>
            <a:spLocks noChangeShapeType="1"/>
          </p:cNvSpPr>
          <p:nvPr/>
        </p:nvSpPr>
        <p:spPr bwMode="auto">
          <a:xfrm flipH="1">
            <a:off x="4122738" y="5173663"/>
            <a:ext cx="1587" cy="436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8" name="Line 15"/>
          <p:cNvSpPr>
            <a:spLocks noChangeShapeType="1"/>
          </p:cNvSpPr>
          <p:nvPr/>
        </p:nvSpPr>
        <p:spPr bwMode="auto">
          <a:xfrm>
            <a:off x="4110038" y="3529013"/>
            <a:ext cx="0" cy="12176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9" name="Line 16"/>
          <p:cNvSpPr>
            <a:spLocks noChangeShapeType="1"/>
          </p:cNvSpPr>
          <p:nvPr/>
        </p:nvSpPr>
        <p:spPr bwMode="auto">
          <a:xfrm>
            <a:off x="2360613" y="6022975"/>
            <a:ext cx="777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0" name="Text Box 17"/>
          <p:cNvSpPr txBox="1">
            <a:spLocks noChangeArrowheads="1"/>
          </p:cNvSpPr>
          <p:nvPr/>
        </p:nvSpPr>
        <p:spPr bwMode="auto">
          <a:xfrm>
            <a:off x="2368550" y="1693863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charset="0"/>
                <a:cs typeface="Arial" charset="0"/>
              </a:rPr>
              <a:t>observed </a:t>
            </a:r>
          </a:p>
          <a:p>
            <a:pPr eaLnBrk="1" hangingPunct="1"/>
            <a:r>
              <a:rPr lang="en-US" sz="1800">
                <a:ea typeface="Arial" charset="0"/>
                <a:cs typeface="Arial" charset="0"/>
              </a:rPr>
              <a:t>radiances</a:t>
            </a:r>
          </a:p>
        </p:txBody>
      </p:sp>
      <p:sp>
        <p:nvSpPr>
          <p:cNvPr id="8211" name="AutoShape 18"/>
          <p:cNvSpPr>
            <a:spLocks noChangeArrowheads="1"/>
          </p:cNvSpPr>
          <p:nvPr/>
        </p:nvSpPr>
        <p:spPr bwMode="auto">
          <a:xfrm>
            <a:off x="3997325" y="685800"/>
            <a:ext cx="1879600" cy="966788"/>
          </a:xfrm>
          <a:prstGeom prst="flowChartMultidocumen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600">
              <a:ea typeface="Arial" charset="0"/>
              <a:cs typeface="Arial" charset="0"/>
            </a:endParaRPr>
          </a:p>
        </p:txBody>
      </p:sp>
      <p:sp>
        <p:nvSpPr>
          <p:cNvPr id="8212" name="Text Box 19"/>
          <p:cNvSpPr txBox="1">
            <a:spLocks noChangeArrowheads="1"/>
          </p:cNvSpPr>
          <p:nvPr/>
        </p:nvSpPr>
        <p:spPr bwMode="auto">
          <a:xfrm>
            <a:off x="4043363" y="1012825"/>
            <a:ext cx="153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ancillary data</a:t>
            </a:r>
          </a:p>
        </p:txBody>
      </p:sp>
      <p:sp>
        <p:nvSpPr>
          <p:cNvPr id="8213" name="Line 20"/>
          <p:cNvSpPr>
            <a:spLocks noChangeShapeType="1"/>
          </p:cNvSpPr>
          <p:nvPr/>
        </p:nvSpPr>
        <p:spPr bwMode="auto">
          <a:xfrm flipH="1">
            <a:off x="4090988" y="1630363"/>
            <a:ext cx="0" cy="7445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4" name="Text Box 21"/>
          <p:cNvSpPr txBox="1">
            <a:spLocks noChangeArrowheads="1"/>
          </p:cNvSpPr>
          <p:nvPr/>
        </p:nvSpPr>
        <p:spPr bwMode="auto">
          <a:xfrm>
            <a:off x="2462213" y="3676650"/>
            <a:ext cx="16843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charset="0"/>
                <a:cs typeface="Arial" charset="0"/>
              </a:rPr>
              <a:t>water-leaving</a:t>
            </a:r>
          </a:p>
          <a:p>
            <a:pPr eaLnBrk="1" hangingPunct="1"/>
            <a:r>
              <a:rPr lang="en-US" sz="1800">
                <a:ea typeface="Arial" charset="0"/>
                <a:cs typeface="Arial" charset="0"/>
              </a:rPr>
              <a:t>radiances and </a:t>
            </a:r>
          </a:p>
          <a:p>
            <a:pPr eaLnBrk="1" hangingPunct="1"/>
            <a:r>
              <a:rPr lang="en-US" sz="1800">
                <a:ea typeface="Arial" charset="0"/>
                <a:cs typeface="Arial" charset="0"/>
              </a:rPr>
              <a:t>derived prods</a:t>
            </a:r>
          </a:p>
        </p:txBody>
      </p:sp>
      <p:sp>
        <p:nvSpPr>
          <p:cNvPr id="8215" name="AutoShape 30"/>
          <p:cNvSpPr>
            <a:spLocks noChangeArrowheads="1"/>
          </p:cNvSpPr>
          <p:nvPr/>
        </p:nvSpPr>
        <p:spPr bwMode="auto">
          <a:xfrm>
            <a:off x="88900" y="5653088"/>
            <a:ext cx="2551113" cy="687387"/>
          </a:xfrm>
          <a:prstGeom prst="flowChartInputOutput">
            <a:avLst/>
          </a:prstGeom>
          <a:solidFill>
            <a:srgbClr val="FFFE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Level-3 Global</a:t>
            </a:r>
          </a:p>
          <a:p>
            <a:pPr algn="ctr" eaLnBrk="1" hangingPunct="1"/>
            <a:r>
              <a:rPr lang="en-US" sz="1800">
                <a:solidFill>
                  <a:srgbClr val="084712"/>
                </a:solidFill>
                <a:ea typeface="Arial" charset="0"/>
                <a:cs typeface="Arial" charset="0"/>
              </a:rPr>
              <a:t>Product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683125" y="2960688"/>
            <a:ext cx="4232275" cy="2425700"/>
            <a:chOff x="2950" y="2009"/>
            <a:chExt cx="2666" cy="1528"/>
          </a:xfrm>
          <a:solidFill>
            <a:srgbClr val="FFFEB1"/>
          </a:solidFill>
        </p:grpSpPr>
        <p:sp>
          <p:nvSpPr>
            <p:cNvPr id="455704" name="Line 24"/>
            <p:cNvSpPr>
              <a:spLocks noChangeShapeType="1"/>
            </p:cNvSpPr>
            <p:nvPr/>
          </p:nvSpPr>
          <p:spPr bwMode="auto">
            <a:xfrm>
              <a:off x="2950" y="2367"/>
              <a:ext cx="0" cy="767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600">
                <a:ea typeface="Arial" charset="0"/>
                <a:cs typeface="Arial" charset="0"/>
              </a:endParaRPr>
            </a:p>
          </p:txBody>
        </p:sp>
        <p:sp>
          <p:nvSpPr>
            <p:cNvPr id="455705" name="Line 25"/>
            <p:cNvSpPr>
              <a:spLocks noChangeShapeType="1"/>
            </p:cNvSpPr>
            <p:nvPr/>
          </p:nvSpPr>
          <p:spPr bwMode="auto">
            <a:xfrm flipV="1">
              <a:off x="4585" y="2009"/>
              <a:ext cx="0" cy="192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600">
                <a:ea typeface="Arial" charset="0"/>
                <a:cs typeface="Arial" charset="0"/>
              </a:endParaRPr>
            </a:p>
          </p:txBody>
        </p:sp>
        <p:sp>
          <p:nvSpPr>
            <p:cNvPr id="455706" name="Line 26"/>
            <p:cNvSpPr>
              <a:spLocks noChangeShapeType="1"/>
            </p:cNvSpPr>
            <p:nvPr/>
          </p:nvSpPr>
          <p:spPr bwMode="auto">
            <a:xfrm flipH="1">
              <a:off x="3458" y="2009"/>
              <a:ext cx="112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600">
                <a:ea typeface="Arial" charset="0"/>
                <a:cs typeface="Arial" charset="0"/>
              </a:endParaRPr>
            </a:p>
          </p:txBody>
        </p:sp>
        <p:sp>
          <p:nvSpPr>
            <p:cNvPr id="455707" name="Line 27"/>
            <p:cNvSpPr>
              <a:spLocks noChangeShapeType="1"/>
            </p:cNvSpPr>
            <p:nvPr/>
          </p:nvSpPr>
          <p:spPr bwMode="auto">
            <a:xfrm flipH="1">
              <a:off x="3239" y="3250"/>
              <a:ext cx="809" cy="1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600">
                <a:ea typeface="Arial" charset="0"/>
                <a:cs typeface="Arial" charset="0"/>
              </a:endParaRPr>
            </a:p>
          </p:txBody>
        </p:sp>
        <p:sp>
          <p:nvSpPr>
            <p:cNvPr id="455708" name="Text Box 28"/>
            <p:cNvSpPr txBox="1">
              <a:spLocks noChangeArrowheads="1"/>
            </p:cNvSpPr>
            <p:nvPr/>
          </p:nvSpPr>
          <p:spPr bwMode="auto">
            <a:xfrm>
              <a:off x="4042" y="3133"/>
              <a:ext cx="138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vicarious calibration</a:t>
              </a:r>
            </a:p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gain factors</a:t>
              </a:r>
            </a:p>
          </p:txBody>
        </p:sp>
        <p:sp>
          <p:nvSpPr>
            <p:cNvPr id="455709" name="Text Box 29"/>
            <p:cNvSpPr txBox="1">
              <a:spLocks noChangeArrowheads="1"/>
            </p:cNvSpPr>
            <p:nvPr/>
          </p:nvSpPr>
          <p:spPr bwMode="auto">
            <a:xfrm>
              <a:off x="2960" y="2400"/>
              <a:ext cx="74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predicted</a:t>
              </a:r>
            </a:p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at-sensor</a:t>
              </a:r>
            </a:p>
            <a:p>
              <a:pPr eaLnBrk="1" hangingPunct="1">
                <a:defRPr/>
              </a:pPr>
              <a:r>
                <a:rPr lang="en-US" sz="1800">
                  <a:ea typeface="Arial" charset="0"/>
                  <a:cs typeface="Arial" charset="0"/>
                </a:rPr>
                <a:t>radiances</a:t>
              </a:r>
            </a:p>
          </p:txBody>
        </p:sp>
        <p:sp>
          <p:nvSpPr>
            <p:cNvPr id="455712" name="AutoShape 32"/>
            <p:cNvSpPr>
              <a:spLocks noChangeArrowheads="1"/>
            </p:cNvSpPr>
            <p:nvPr/>
          </p:nvSpPr>
          <p:spPr bwMode="auto">
            <a:xfrm>
              <a:off x="3799" y="2208"/>
              <a:ext cx="1817" cy="624"/>
            </a:xfrm>
            <a:prstGeom prst="flowChartMultidocumen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US" sz="1800">
                  <a:solidFill>
                    <a:srgbClr val="084712"/>
                  </a:solidFill>
                  <a:ea typeface="Arial" charset="0"/>
                  <a:cs typeface="Arial" charset="0"/>
                </a:rPr>
                <a:t>in situ water-leaving</a:t>
              </a:r>
            </a:p>
            <a:p>
              <a:pPr algn="ctr" eaLnBrk="1" hangingPunct="1">
                <a:defRPr/>
              </a:pPr>
              <a:r>
                <a:rPr lang="en-US" sz="1800">
                  <a:solidFill>
                    <a:srgbClr val="084712"/>
                  </a:solidFill>
                  <a:ea typeface="Arial" charset="0"/>
                  <a:cs typeface="Arial" charset="0"/>
                </a:rPr>
                <a:t>radiances (MOBY)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1447800" y="990600"/>
            <a:ext cx="6477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100" dirty="0">
                <a:solidFill>
                  <a:srgbClr val="008000"/>
                </a:solidFill>
                <a:latin typeface="Skia" charset="0"/>
              </a:rPr>
              <a:t>analysis topics related to reprocessing</a:t>
            </a:r>
            <a:endParaRPr lang="en-US" sz="2100" dirty="0">
              <a:latin typeface="Skia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100" dirty="0">
              <a:latin typeface="Skia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100" dirty="0">
                <a:latin typeface="Skia" charset="0"/>
              </a:rPr>
              <a:t>	temporal calibration</a:t>
            </a:r>
            <a:endParaRPr lang="en-US" sz="2100" dirty="0" smtClean="0">
              <a:latin typeface="Skia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100" dirty="0" smtClean="0">
                <a:latin typeface="Skia" charset="0"/>
              </a:rPr>
              <a:t>	</a:t>
            </a:r>
            <a:r>
              <a:rPr lang="en-US" sz="2100" dirty="0">
                <a:latin typeface="Skia" charset="0"/>
              </a:rPr>
              <a:t>residual detector dependence</a:t>
            </a:r>
          </a:p>
          <a:p>
            <a:pPr eaLnBrk="1" hangingPunct="1">
              <a:spcBef>
                <a:spcPct val="20000"/>
              </a:spcBef>
            </a:pPr>
            <a:r>
              <a:rPr lang="en-US" sz="2100" dirty="0">
                <a:latin typeface="Skia" charset="0"/>
              </a:rPr>
              <a:t>	residual scan dependence</a:t>
            </a:r>
          </a:p>
          <a:p>
            <a:pPr eaLnBrk="1" hangingPunct="1">
              <a:spcBef>
                <a:spcPct val="20000"/>
              </a:spcBef>
            </a:pPr>
            <a:r>
              <a:rPr lang="en-US" sz="2100" dirty="0">
                <a:latin typeface="Skia" charset="0"/>
              </a:rPr>
              <a:t>	Level-3 time-series</a:t>
            </a:r>
          </a:p>
          <a:p>
            <a:pPr eaLnBrk="1" hangingPunct="1">
              <a:spcBef>
                <a:spcPct val="20000"/>
              </a:spcBef>
            </a:pPr>
            <a:r>
              <a:rPr lang="en-US" sz="2100" dirty="0">
                <a:latin typeface="Skia" charset="0"/>
              </a:rPr>
              <a:t>	temporal </a:t>
            </a:r>
            <a:r>
              <a:rPr lang="en-US" sz="2100" dirty="0" smtClean="0">
                <a:latin typeface="Skia" charset="0"/>
              </a:rPr>
              <a:t>anomalies</a:t>
            </a:r>
          </a:p>
          <a:p>
            <a:pPr eaLnBrk="1" hangingPunct="1">
              <a:spcBef>
                <a:spcPct val="20000"/>
              </a:spcBef>
            </a:pPr>
            <a:endParaRPr lang="en-US" sz="2100" dirty="0" smtClean="0">
              <a:latin typeface="Skia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100" dirty="0" smtClean="0">
                <a:solidFill>
                  <a:srgbClr val="008000"/>
                </a:solidFill>
                <a:latin typeface="Skia" charset="0"/>
              </a:rPr>
              <a:t>discussed elsewhere</a:t>
            </a:r>
          </a:p>
          <a:p>
            <a:pPr eaLnBrk="1" hangingPunct="1">
              <a:spcBef>
                <a:spcPct val="20000"/>
              </a:spcBef>
            </a:pPr>
            <a:endParaRPr lang="en-US" sz="2100" dirty="0" smtClean="0">
              <a:latin typeface="Skia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100" dirty="0" smtClean="0">
                <a:latin typeface="Skia" charset="0"/>
              </a:rPr>
              <a:t>	vicarious calibration</a:t>
            </a:r>
          </a:p>
          <a:p>
            <a:pPr eaLnBrk="1" hangingPunct="1">
              <a:spcBef>
                <a:spcPct val="20000"/>
              </a:spcBef>
            </a:pPr>
            <a:r>
              <a:rPr lang="en-US" sz="2100" dirty="0" smtClean="0">
                <a:latin typeface="Skia" charset="0"/>
              </a:rPr>
              <a:t>	data product validation</a:t>
            </a:r>
            <a:endParaRPr lang="en-US" sz="2100" dirty="0">
              <a:latin typeface="Sk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moon_re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5938" y="-285750"/>
            <a:ext cx="2532062" cy="3044825"/>
          </a:xfrm>
          <a:prstGeom prst="rect">
            <a:avLst/>
          </a:prstGeom>
          <a:noFill/>
        </p:spPr>
      </p:pic>
      <p:pic>
        <p:nvPicPr>
          <p:cNvPr id="190467" name="Picture 3" descr="moon_seawif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7138" y="-285750"/>
            <a:ext cx="2532062" cy="3044825"/>
          </a:xfrm>
          <a:prstGeom prst="rect">
            <a:avLst/>
          </a:prstGeom>
          <a:noFill/>
        </p:spPr>
      </p:pic>
      <p:pic>
        <p:nvPicPr>
          <p:cNvPr id="190468" name="Picture 4" descr="lunar_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2478088"/>
            <a:ext cx="5684838" cy="3789362"/>
          </a:xfrm>
          <a:prstGeom prst="rect">
            <a:avLst/>
          </a:prstGeom>
          <a:noFill/>
        </p:spPr>
      </p:pic>
      <p:graphicFrame>
        <p:nvGraphicFramePr>
          <p:cNvPr id="190469" name="Object 5"/>
          <p:cNvGraphicFramePr>
            <a:graphicFrameLocks noChangeAspect="1"/>
          </p:cNvGraphicFramePr>
          <p:nvPr/>
        </p:nvGraphicFramePr>
        <p:xfrm>
          <a:off x="6557963" y="3810000"/>
          <a:ext cx="2128837" cy="2590800"/>
        </p:xfrm>
        <a:graphic>
          <a:graphicData uri="http://schemas.openxmlformats.org/presentationml/2006/ole">
            <p:oleObj spid="_x0000_s41986" name="Document" r:id="rId7" imgW="2548128" imgH="3090672" progId="Word.Document.8">
              <p:embed/>
            </p:oleObj>
          </a:graphicData>
        </a:graphic>
      </p:graphicFrame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706438" y="928688"/>
            <a:ext cx="3484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CC"/>
                </a:solidFill>
              </a:rPr>
              <a:t>Temporal Calibration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modis_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838200"/>
            <a:ext cx="7212013" cy="5553075"/>
          </a:xfrm>
          <a:prstGeom prst="rect">
            <a:avLst/>
          </a:prstGeom>
          <a:noFill/>
        </p:spPr>
      </p:pic>
      <p:sp useBgFill="1"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8001000" y="4795838"/>
            <a:ext cx="685800" cy="36671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40%</a:t>
            </a:r>
          </a:p>
        </p:txBody>
      </p:sp>
      <p:sp>
        <p:nvSpPr>
          <p:cNvPr id="192516" name="Line 4"/>
          <p:cNvSpPr>
            <a:spLocks noChangeShapeType="1"/>
          </p:cNvSpPr>
          <p:nvPr/>
        </p:nvSpPr>
        <p:spPr bwMode="auto">
          <a:xfrm>
            <a:off x="7772400" y="4603750"/>
            <a:ext cx="0" cy="457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diamond" w="med" len="med"/>
            <a:tailEnd type="diamond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7315200" y="46450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</a:rPr>
              <a:t>5%</a:t>
            </a:r>
            <a:endParaRPr lang="en-US" sz="1800">
              <a:solidFill>
                <a:srgbClr val="FFFFCC"/>
              </a:solidFill>
            </a:endParaRPr>
          </a:p>
        </p:txBody>
      </p:sp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152400" y="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100">
                <a:solidFill>
                  <a:srgbClr val="008000"/>
                </a:solidFill>
                <a:latin typeface="Skia" charset="0"/>
              </a:rPr>
              <a:t>MODIS temporal degradation @ 412 nm - lunar &amp; solar calibration trends</a:t>
            </a:r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192519" name="Picture 7" descr="Table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4916488"/>
            <a:ext cx="3084513" cy="798512"/>
          </a:xfrm>
          <a:prstGeom prst="rect">
            <a:avLst/>
          </a:prstGeom>
          <a:noFill/>
        </p:spPr>
      </p:pic>
      <p:sp useBgFill="1"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8001000" y="3886200"/>
            <a:ext cx="685800" cy="36671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30%</a:t>
            </a:r>
          </a:p>
        </p:txBody>
      </p:sp>
      <p:sp useBgFill="1"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8001000" y="2971800"/>
            <a:ext cx="685800" cy="36671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20%</a:t>
            </a:r>
          </a:p>
        </p:txBody>
      </p:sp>
      <p:sp useBgFill="1"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8001000" y="2043113"/>
            <a:ext cx="685800" cy="36671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10%</a:t>
            </a:r>
          </a:p>
        </p:txBody>
      </p:sp>
      <p:sp useBgFill="1"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8001000" y="5715000"/>
            <a:ext cx="685800" cy="36671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50%</a:t>
            </a:r>
          </a:p>
        </p:txBody>
      </p:sp>
      <p:sp useBgFill="1"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001000" y="1143000"/>
            <a:ext cx="685800" cy="36671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  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5474" y="1666076"/>
            <a:ext cx="73524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kia"/>
                <a:cs typeface="Skia"/>
              </a:rPr>
              <a:t>We’ll explore </a:t>
            </a:r>
            <a:r>
              <a:rPr lang="en-US" sz="2000" dirty="0" smtClean="0">
                <a:latin typeface="Skia"/>
                <a:cs typeface="Skia"/>
              </a:rPr>
              <a:t>3 case studies:</a:t>
            </a:r>
          </a:p>
          <a:p>
            <a:endParaRPr lang="en-US" sz="2000" dirty="0" smtClean="0">
              <a:latin typeface="Skia"/>
              <a:cs typeface="Skia"/>
            </a:endParaRPr>
          </a:p>
          <a:p>
            <a:pPr marL="457200" indent="-457200">
              <a:buAutoNum type="arabicParenBoth"/>
            </a:pPr>
            <a:r>
              <a:rPr lang="en-US" sz="2000" dirty="0" smtClean="0">
                <a:latin typeface="Skia"/>
                <a:cs typeface="Skia"/>
              </a:rPr>
              <a:t>Stationary satellite staring at 1 m</a:t>
            </a:r>
            <a:r>
              <a:rPr lang="en-US" sz="2000" baseline="30000" dirty="0" smtClean="0">
                <a:latin typeface="Skia"/>
                <a:cs typeface="Skia"/>
              </a:rPr>
              <a:t>2</a:t>
            </a:r>
            <a:r>
              <a:rPr lang="en-US" sz="2000" dirty="0" smtClean="0">
                <a:latin typeface="Skia"/>
                <a:cs typeface="Skia"/>
              </a:rPr>
              <a:t> for 1 </a:t>
            </a:r>
            <a:r>
              <a:rPr lang="en-US" sz="2000" dirty="0" err="1" smtClean="0">
                <a:latin typeface="Skia"/>
                <a:cs typeface="Skia"/>
              </a:rPr>
              <a:t>s</a:t>
            </a:r>
            <a:endParaRPr lang="en-US" sz="2000" dirty="0" smtClean="0">
              <a:latin typeface="Skia"/>
              <a:cs typeface="Skia"/>
            </a:endParaRPr>
          </a:p>
          <a:p>
            <a:pPr marL="457200" indent="-457200">
              <a:buAutoNum type="arabicParenBoth"/>
            </a:pPr>
            <a:r>
              <a:rPr lang="en-US" sz="2000" dirty="0" smtClean="0">
                <a:latin typeface="Skia"/>
                <a:cs typeface="Skia"/>
              </a:rPr>
              <a:t>Moving satellite staring at 1 m</a:t>
            </a:r>
            <a:r>
              <a:rPr lang="en-US" sz="2000" baseline="30000" dirty="0" smtClean="0">
                <a:latin typeface="Skia"/>
                <a:cs typeface="Skia"/>
              </a:rPr>
              <a:t>2</a:t>
            </a:r>
          </a:p>
          <a:p>
            <a:pPr marL="457200" indent="-457200">
              <a:buAutoNum type="arabicParenBoth"/>
            </a:pPr>
            <a:r>
              <a:rPr lang="en-US" sz="2000" dirty="0" smtClean="0">
                <a:latin typeface="Skia"/>
                <a:cs typeface="Skia"/>
              </a:rPr>
              <a:t>Moving satellite scanning side to side</a:t>
            </a:r>
          </a:p>
          <a:p>
            <a:pPr marL="457200" indent="-457200">
              <a:buAutoNum type="arabicParenBoth"/>
            </a:pPr>
            <a:endParaRPr lang="en-US" sz="2000" dirty="0" smtClean="0">
              <a:latin typeface="Skia"/>
              <a:cs typeface="Skia"/>
            </a:endParaRPr>
          </a:p>
          <a:p>
            <a:pPr marL="457200" indent="-457200">
              <a:buAutoNum type="arabicParenBoth"/>
            </a:pPr>
            <a:endParaRPr lang="en-US" sz="2000" dirty="0" smtClean="0">
              <a:latin typeface="Skia"/>
              <a:cs typeface="Skia"/>
            </a:endParaRPr>
          </a:p>
          <a:p>
            <a:pPr marL="457200" indent="-457200">
              <a:buAutoNum type="arabicParenBoth"/>
            </a:pPr>
            <a:endParaRPr lang="en-US" sz="2000" dirty="0" smtClean="0">
              <a:latin typeface="Skia"/>
              <a:cs typeface="Skia"/>
            </a:endParaRPr>
          </a:p>
          <a:p>
            <a:r>
              <a:rPr lang="en-US" sz="2000" dirty="0" smtClean="0">
                <a:latin typeface="Skia"/>
                <a:cs typeface="Skia"/>
              </a:rPr>
              <a:t>Sit back, relax, &amp; don’t stare too hard at the equations.  </a:t>
            </a:r>
          </a:p>
          <a:p>
            <a:r>
              <a:rPr lang="en-US" sz="2000" dirty="0" smtClean="0">
                <a:latin typeface="Skia"/>
                <a:cs typeface="Skia"/>
              </a:rPr>
              <a:t>Grab a calculator if you’re interested.  </a:t>
            </a:r>
          </a:p>
          <a:p>
            <a:r>
              <a:rPr lang="en-US" sz="2000" dirty="0" smtClean="0">
                <a:latin typeface="Skia"/>
                <a:cs typeface="Skia"/>
              </a:rPr>
              <a:t>No matter, they’re provided for your future reference.</a:t>
            </a:r>
          </a:p>
          <a:p>
            <a:pPr marL="457200" indent="-457200">
              <a:buAutoNum type="arabicParenBoth"/>
            </a:pPr>
            <a:endParaRPr lang="en-US" sz="2000" dirty="0">
              <a:latin typeface="Skia"/>
              <a:cs typeface="Sk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848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residual detector dependence</a:t>
            </a:r>
            <a:r>
              <a:rPr lang="en-US" sz="1800">
                <a:latin typeface="Skia" charset="0"/>
              </a:rPr>
              <a:t/>
            </a:r>
            <a:br>
              <a:rPr lang="en-US" sz="1800">
                <a:latin typeface="Skia" charset="0"/>
              </a:rPr>
            </a:b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</a:pPr>
            <a:r>
              <a:rPr lang="en-US" sz="1800">
                <a:latin typeface="Skia" charset="0"/>
              </a:rPr>
              <a:t>Level-3 multi-day products (same or different sensor) are resampled to generate values at Level-2 resolution.</a:t>
            </a:r>
          </a:p>
          <a:p>
            <a:pPr>
              <a:lnSpc>
                <a:spcPct val="90000"/>
              </a:lnSpc>
            </a:pPr>
            <a:r>
              <a:rPr lang="en-US" sz="1800">
                <a:latin typeface="Skia" charset="0"/>
              </a:rPr>
              <a:t>comparisons are performed by detector &amp; mirror side to evaluate residual detector response errors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latin typeface="Skia" charset="0"/>
            </a:endParaRPr>
          </a:p>
        </p:txBody>
      </p:sp>
      <p:pic>
        <p:nvPicPr>
          <p:cNvPr id="154628" name="Picture 4" descr="A2002226_AV02_nLw_412_d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124200"/>
            <a:ext cx="3810000" cy="2857500"/>
          </a:xfrm>
          <a:prstGeom prst="rect">
            <a:avLst/>
          </a:prstGeom>
          <a:noFill/>
        </p:spPr>
      </p:pic>
      <p:pic>
        <p:nvPicPr>
          <p:cNvPr id="154629" name="Picture 5" descr="A2006266_AV02_nLw_412_d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124200"/>
            <a:ext cx="3810000" cy="2857500"/>
          </a:xfrm>
          <a:prstGeom prst="rect">
            <a:avLst/>
          </a:prstGeom>
          <a:noFill/>
        </p:spPr>
      </p:pic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90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residual scan dependence</a:t>
            </a: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</a:pP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</a:pPr>
            <a:r>
              <a:rPr lang="en-US" sz="1800">
                <a:latin typeface="Skia" charset="0"/>
              </a:rPr>
              <a:t>Level-3 multi-day products (same or different sensor) are resampled to generate values at Level-2 resolution.</a:t>
            </a:r>
          </a:p>
          <a:p>
            <a:pPr>
              <a:lnSpc>
                <a:spcPct val="90000"/>
              </a:lnSpc>
            </a:pPr>
            <a:r>
              <a:rPr lang="en-US" sz="1800">
                <a:latin typeface="Skia" charset="0"/>
              </a:rPr>
              <a:t>comparisons are performed by pixel number and mirror side to evaluate residual response-vs-scan (RVS) errors</a:t>
            </a:r>
          </a:p>
        </p:txBody>
      </p:sp>
      <p:pic>
        <p:nvPicPr>
          <p:cNvPr id="155652" name="Picture 4" descr="A2002226_AV02_nLw_412_sc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86100"/>
            <a:ext cx="3810000" cy="2857500"/>
          </a:xfrm>
          <a:prstGeom prst="rect">
            <a:avLst/>
          </a:prstGeom>
          <a:noFill/>
        </p:spPr>
      </p:pic>
      <p:pic>
        <p:nvPicPr>
          <p:cNvPr id="155653" name="Picture 5" descr="A2006266_AV02_nLw_412_sc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086100"/>
            <a:ext cx="3810000" cy="2857500"/>
          </a:xfrm>
          <a:prstGeom prst="rect">
            <a:avLst/>
          </a:prstGeom>
          <a:noFill/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696200" cy="5181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residual detector / scan dependence</a:t>
            </a:r>
            <a:endParaRPr lang="en-US" sz="2100">
              <a:latin typeface="Skia" charset="0"/>
            </a:endParaRPr>
          </a:p>
          <a:p>
            <a:pPr>
              <a:lnSpc>
                <a:spcPct val="90000"/>
              </a:lnSpc>
            </a:pPr>
            <a:endParaRPr lang="en-US" sz="2100">
              <a:latin typeface="Skia" charset="0"/>
            </a:endParaRPr>
          </a:p>
          <a:p>
            <a:pPr>
              <a:lnSpc>
                <a:spcPct val="90000"/>
              </a:lnSpc>
            </a:pPr>
            <a:r>
              <a:rPr lang="en-US" sz="2100">
                <a:latin typeface="Skia" charset="0"/>
              </a:rPr>
              <a:t>strengths:</a:t>
            </a:r>
          </a:p>
          <a:p>
            <a:pPr lvl="1">
              <a:lnSpc>
                <a:spcPct val="90000"/>
              </a:lnSpc>
            </a:pPr>
            <a:r>
              <a:rPr lang="en-US" sz="2100">
                <a:latin typeface="Skia" charset="0"/>
              </a:rPr>
              <a:t>provides evaluation of response vs. detector, scan angle &amp; mirror side independent of onboard calibration</a:t>
            </a:r>
          </a:p>
          <a:p>
            <a:pPr lvl="1">
              <a:lnSpc>
                <a:spcPct val="90000"/>
              </a:lnSpc>
            </a:pPr>
            <a:r>
              <a:rPr lang="en-US" sz="2100">
                <a:latin typeface="Skia" charset="0"/>
              </a:rPr>
              <a:t>can also be used to evaluate errors in other sensor characteristics</a:t>
            </a:r>
          </a:p>
          <a:p>
            <a:pPr lvl="1">
              <a:lnSpc>
                <a:spcPct val="90000"/>
              </a:lnSpc>
            </a:pPr>
            <a:endParaRPr lang="en-US" sz="2100">
              <a:latin typeface="Skia" charset="0"/>
            </a:endParaRPr>
          </a:p>
          <a:p>
            <a:pPr>
              <a:lnSpc>
                <a:spcPct val="90000"/>
              </a:lnSpc>
            </a:pPr>
            <a:r>
              <a:rPr lang="en-US" sz="2100">
                <a:latin typeface="Skia" charset="0"/>
              </a:rPr>
              <a:t>limitations:</a:t>
            </a:r>
          </a:p>
          <a:p>
            <a:pPr lvl="1">
              <a:lnSpc>
                <a:spcPct val="90000"/>
              </a:lnSpc>
            </a:pPr>
            <a:r>
              <a:rPr lang="en-US" sz="2100">
                <a:latin typeface="Skia" charset="0"/>
              </a:rPr>
              <a:t>works well mainly in temporally stable areas</a:t>
            </a:r>
          </a:p>
          <a:p>
            <a:pPr lvl="1">
              <a:lnSpc>
                <a:spcPct val="90000"/>
              </a:lnSpc>
            </a:pPr>
            <a:r>
              <a:rPr lang="en-US" sz="2100">
                <a:latin typeface="Skia" charset="0"/>
              </a:rPr>
              <a:t>noise levels may be large compared with residual errors</a:t>
            </a:r>
          </a:p>
          <a:p>
            <a:pPr lvl="1">
              <a:lnSpc>
                <a:spcPct val="90000"/>
              </a:lnSpc>
            </a:pPr>
            <a:endParaRPr lang="en-US" sz="2100">
              <a:latin typeface="Skia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000">
                <a:latin typeface="Skia" charset="0"/>
              </a:rPr>
              <a:t>Franz, B.A., E.J. Kwiatkowska, G. Meister, and C. McClain, “Moderate Resolution Imaging Spectroradiometer on Terra: limitations for ocean color applications,” J. Appl. Rem. Sens (2008)</a:t>
            </a:r>
            <a:endParaRPr lang="en-US" sz="1600">
              <a:latin typeface="Skia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200">
              <a:latin typeface="Skia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000">
                <a:latin typeface="Skia" charset="0"/>
              </a:rPr>
              <a:t>Kwiatkowska, E.J., B.A. Franz, G. Meister, C. McClain, and X. Xiong, “Cross-calibration of ocean-color bands from Moderate Resolution Imaging Spectroradiometer on Terra platform,” Appl. Opt. (2008) </a:t>
            </a:r>
            <a:endParaRPr lang="en-US" sz="1600">
              <a:latin typeface="Skia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600">
              <a:latin typeface="Skia" charset="0"/>
            </a:endParaRPr>
          </a:p>
          <a:p>
            <a:pPr>
              <a:lnSpc>
                <a:spcPct val="90000"/>
              </a:lnSpc>
            </a:pPr>
            <a:endParaRPr lang="en-US" sz="2100">
              <a:latin typeface="Skia" charset="0"/>
            </a:endParaRPr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Awin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11288"/>
            <a:ext cx="4168775" cy="2084387"/>
          </a:xfrm>
          <a:prstGeom prst="rect">
            <a:avLst/>
          </a:prstGeom>
          <a:noFill/>
        </p:spPr>
      </p:pic>
      <p:pic>
        <p:nvPicPr>
          <p:cNvPr id="194563" name="Picture 3" descr="Asum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800475"/>
            <a:ext cx="4168775" cy="2084388"/>
          </a:xfrm>
          <a:prstGeom prst="rect">
            <a:avLst/>
          </a:prstGeom>
          <a:noFill/>
        </p:spPr>
      </p:pic>
      <p:pic>
        <p:nvPicPr>
          <p:cNvPr id="194564" name="Picture 4" descr="Swint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0425" y="1411288"/>
            <a:ext cx="4168775" cy="2084387"/>
          </a:xfrm>
          <a:prstGeom prst="rect">
            <a:avLst/>
          </a:prstGeom>
          <a:noFill/>
        </p:spPr>
      </p:pic>
      <p:pic>
        <p:nvPicPr>
          <p:cNvPr id="194565" name="Picture 5" descr="Ssumm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0425" y="3800475"/>
            <a:ext cx="4168775" cy="2084388"/>
          </a:xfrm>
          <a:prstGeom prst="rect">
            <a:avLst/>
          </a:prstGeom>
          <a:noFill/>
        </p:spPr>
      </p:pic>
      <p:pic>
        <p:nvPicPr>
          <p:cNvPr id="194566" name="Picture 6" descr="colorb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6043613"/>
            <a:ext cx="4267200" cy="266700"/>
          </a:xfrm>
          <a:prstGeom prst="rect">
            <a:avLst/>
          </a:prstGeom>
          <a:noFill/>
        </p:spPr>
      </p:pic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685800" y="795338"/>
            <a:ext cx="72390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lvl="1" algn="ctr" eaLnBrk="1" hangingPunct="1">
              <a:lnSpc>
                <a:spcPct val="6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Seasonal Chlorophyll Images</a:t>
            </a: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2774950" y="6248400"/>
            <a:ext cx="2635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2"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sz="1800" b="1">
                <a:latin typeface="Skia" charset="0"/>
              </a:rPr>
              <a:t>0.01-64 mg m</a:t>
            </a:r>
            <a:r>
              <a:rPr lang="en-US" sz="1800" b="1" baseline="30000">
                <a:latin typeface="Skia" charset="0"/>
              </a:rPr>
              <a:t>-3</a:t>
            </a:r>
            <a:endParaRPr lang="en-US" sz="1800">
              <a:latin typeface="Skia" charset="0"/>
            </a:endParaRP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1828800" y="5576888"/>
            <a:ext cx="163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FFFFCC"/>
                </a:solidFill>
                <a:latin typeface="Skia" charset="0"/>
              </a:rPr>
              <a:t>Summer 2004</a:t>
            </a:r>
          </a:p>
        </p:txBody>
      </p: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6191250" y="3170238"/>
            <a:ext cx="1503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rgbClr val="FFFFCC"/>
                </a:solidFill>
                <a:latin typeface="Skia" charset="0"/>
              </a:rPr>
              <a:t>Winter 2004</a:t>
            </a:r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5929313" y="1050925"/>
            <a:ext cx="1077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Skia" charset="0"/>
              </a:rPr>
              <a:t>SeaWiFS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1416050" y="1039813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Skia" charset="0"/>
              </a:rPr>
              <a:t>MODIS/Aqua</a:t>
            </a:r>
          </a:p>
        </p:txBody>
      </p:sp>
      <p:sp>
        <p:nvSpPr>
          <p:cNvPr id="194573" name="Text Box 13"/>
          <p:cNvSpPr txBox="1">
            <a:spLocks noChangeArrowheads="1"/>
          </p:cNvSpPr>
          <p:nvPr/>
        </p:nvSpPr>
        <p:spPr bwMode="auto">
          <a:xfrm>
            <a:off x="1924050" y="3170238"/>
            <a:ext cx="1503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rgbClr val="FFFFCC"/>
                </a:solidFill>
                <a:latin typeface="Skia" charset="0"/>
              </a:rPr>
              <a:t>Winter 2004</a:t>
            </a:r>
          </a:p>
        </p:txBody>
      </p:sp>
      <p:sp>
        <p:nvSpPr>
          <p:cNvPr id="194574" name="Text Box 14"/>
          <p:cNvSpPr txBox="1">
            <a:spLocks noChangeArrowheads="1"/>
          </p:cNvSpPr>
          <p:nvPr/>
        </p:nvSpPr>
        <p:spPr bwMode="auto">
          <a:xfrm>
            <a:off x="6115050" y="5576888"/>
            <a:ext cx="163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FFFFCC"/>
                </a:solidFill>
                <a:latin typeface="Skia" charset="0"/>
              </a:rPr>
              <a:t>Summer 2004</a:t>
            </a:r>
          </a:p>
        </p:txBody>
      </p:sp>
      <p:sp>
        <p:nvSpPr>
          <p:cNvPr id="194575" name="Text Box 15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228600" y="762000"/>
            <a:ext cx="88392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sensor &amp; algorithm comparisons</a:t>
            </a:r>
            <a:r>
              <a:rPr lang="en-US" sz="1800">
                <a:latin typeface="Skia" charset="0"/>
              </a:rPr>
              <a:t>  </a:t>
            </a:r>
          </a:p>
          <a:p>
            <a:pPr eaLnBrk="1" hangingPunct="1">
              <a:spcBef>
                <a:spcPct val="50000"/>
              </a:spcBef>
            </a:pPr>
            <a:endParaRPr lang="en-US" sz="800">
              <a:latin typeface="Ski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>
                <a:latin typeface="Skia" charset="0"/>
              </a:rPr>
              <a:t>Level-3 parameters (e.g., Rrs) compared for common spectral bands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latin typeface="Skia" charset="0"/>
              </a:rPr>
              <a:t>common bins extracted &amp; compared over the period of overlap between the sensors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latin typeface="Skia" charset="0"/>
              </a:rPr>
              <a:t>comparisons performed globally, trophically, zonally &amp; for specified regions 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  <p:pic>
        <p:nvPicPr>
          <p:cNvPr id="158729" name="Picture 9" descr="at48_st74_deep_rrs_rat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1813" y="3232150"/>
            <a:ext cx="4122737" cy="3092450"/>
          </a:xfrm>
          <a:prstGeom prst="rect">
            <a:avLst/>
          </a:prstGeom>
          <a:noFill/>
        </p:spPr>
      </p:pic>
      <p:pic>
        <p:nvPicPr>
          <p:cNvPr id="158730" name="Picture 10" descr="at48_st74_deep_rrs_co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238500"/>
            <a:ext cx="4113213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S_19972472005001_deep_chlor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90675"/>
            <a:ext cx="4132263" cy="2066925"/>
          </a:xfrm>
          <a:prstGeom prst="rect">
            <a:avLst/>
          </a:prstGeom>
          <a:noFill/>
        </p:spPr>
      </p:pic>
      <p:pic>
        <p:nvPicPr>
          <p:cNvPr id="196611" name="Picture 3" descr="S_19972472005001_olig_chlor_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600200"/>
            <a:ext cx="4113213" cy="2057400"/>
          </a:xfrm>
          <a:prstGeom prst="rect">
            <a:avLst/>
          </a:prstGeom>
          <a:noFill/>
        </p:spPr>
      </p:pic>
      <p:pic>
        <p:nvPicPr>
          <p:cNvPr id="196612" name="Picture 4" descr="S_19972472005001_meso_chlor_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588" y="4343400"/>
            <a:ext cx="4113212" cy="2057400"/>
          </a:xfrm>
          <a:prstGeom prst="rect">
            <a:avLst/>
          </a:prstGeom>
          <a:noFill/>
        </p:spPr>
      </p:pic>
      <p:pic>
        <p:nvPicPr>
          <p:cNvPr id="196613" name="Picture 5" descr="S_19972472005001_eutr_chlor_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5988" y="4343400"/>
            <a:ext cx="4113212" cy="2057400"/>
          </a:xfrm>
          <a:prstGeom prst="rect">
            <a:avLst/>
          </a:prstGeom>
          <a:noFill/>
        </p:spPr>
      </p:pic>
      <p:sp>
        <p:nvSpPr>
          <p:cNvPr id="196615" name="Text Box 7"/>
          <p:cNvSpPr txBox="1">
            <a:spLocks noChangeArrowheads="1"/>
          </p:cNvSpPr>
          <p:nvPr/>
        </p:nvSpPr>
        <p:spPr bwMode="auto">
          <a:xfrm>
            <a:off x="304800" y="1235075"/>
            <a:ext cx="3305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Skia" charset="0"/>
              </a:rPr>
              <a:t>Deep-Water (Depth &gt; 1000m)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4648200" y="1235075"/>
            <a:ext cx="3451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Skia" charset="0"/>
              </a:rPr>
              <a:t>Oligotrophic (Chlorophyll &lt; 0.1)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304800" y="3978275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Skia" charset="0"/>
              </a:rPr>
              <a:t>Mesotrophic (0.1 &lt; Chlorophyll &lt; 1)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4630738" y="3963988"/>
            <a:ext cx="3471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Skia" charset="0"/>
              </a:rPr>
              <a:t>Eutrophic (1 &lt; Chlorophyll &lt; 10)</a:t>
            </a:r>
          </a:p>
        </p:txBody>
      </p:sp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685800" y="795338"/>
            <a:ext cx="72390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lvl="1" algn="ctr" eaLnBrk="1" hangingPunct="1">
              <a:lnSpc>
                <a:spcPct val="6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definitions of trophic subsets</a:t>
            </a:r>
          </a:p>
        </p:txBody>
      </p:sp>
      <p:sp>
        <p:nvSpPr>
          <p:cNvPr id="196621" name="Text Box 13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1371600" y="990600"/>
            <a:ext cx="723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oligotrophic                          mesotrophic                             eutrophic</a:t>
            </a: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  <p:pic>
        <p:nvPicPr>
          <p:cNvPr id="159754" name="Picture 10" descr="at48_st74_olig_rrs_rat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3" y="1517650"/>
            <a:ext cx="2852737" cy="2139950"/>
          </a:xfrm>
          <a:prstGeom prst="rect">
            <a:avLst/>
          </a:prstGeom>
          <a:noFill/>
        </p:spPr>
      </p:pic>
      <p:pic>
        <p:nvPicPr>
          <p:cNvPr id="159755" name="Picture 11" descr="at48_st74_meso_rrs_rat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9463" y="1517650"/>
            <a:ext cx="2852737" cy="2139950"/>
          </a:xfrm>
          <a:prstGeom prst="rect">
            <a:avLst/>
          </a:prstGeom>
          <a:noFill/>
        </p:spPr>
      </p:pic>
      <p:pic>
        <p:nvPicPr>
          <p:cNvPr id="159756" name="Picture 12" descr="at48_st74_eutr_rrs_rati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2663" y="1517650"/>
            <a:ext cx="2852737" cy="2139950"/>
          </a:xfrm>
          <a:prstGeom prst="rect">
            <a:avLst/>
          </a:prstGeom>
          <a:noFill/>
        </p:spPr>
      </p:pic>
      <p:pic>
        <p:nvPicPr>
          <p:cNvPr id="159757" name="Picture 13" descr="at48_st74_olig_chl_rati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263" y="3879850"/>
            <a:ext cx="2852737" cy="2139950"/>
          </a:xfrm>
          <a:prstGeom prst="rect">
            <a:avLst/>
          </a:prstGeom>
          <a:noFill/>
        </p:spPr>
      </p:pic>
      <p:pic>
        <p:nvPicPr>
          <p:cNvPr id="159758" name="Picture 14" descr="at48_st74_meso_chl_rati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19463" y="3879850"/>
            <a:ext cx="2852737" cy="2139950"/>
          </a:xfrm>
          <a:prstGeom prst="rect">
            <a:avLst/>
          </a:prstGeom>
          <a:noFill/>
        </p:spPr>
      </p:pic>
      <p:pic>
        <p:nvPicPr>
          <p:cNvPr id="159759" name="Picture 15" descr="at48_st74_eutr_chl_rati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62663" y="3879850"/>
            <a:ext cx="2852737" cy="2139950"/>
          </a:xfrm>
          <a:prstGeom prst="rect">
            <a:avLst/>
          </a:prstGeom>
          <a:noFill/>
        </p:spPr>
      </p:pic>
      <p:sp>
        <p:nvSpPr>
          <p:cNvPr id="159760" name="Text Box 16"/>
          <p:cNvSpPr txBox="1">
            <a:spLocks noChangeArrowheads="1"/>
          </p:cNvSpPr>
          <p:nvPr/>
        </p:nvSpPr>
        <p:spPr bwMode="auto">
          <a:xfrm rot="-5400000">
            <a:off x="-1680368" y="3296443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chlorophyll-a                          Rrs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3" descr="summary_m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524000"/>
            <a:ext cx="6097588" cy="4573588"/>
          </a:xfrm>
          <a:prstGeom prst="rect">
            <a:avLst/>
          </a:prstGeom>
          <a:noFill/>
        </p:spPr>
      </p:pic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2743200" y="1600200"/>
            <a:ext cx="373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chemeClr val="tx2"/>
                </a:solidFill>
                <a:latin typeface="Skia" charset="0"/>
              </a:rPr>
              <a:t>MODIS &amp; SeaWiFS mean nLw</a:t>
            </a:r>
            <a:endParaRPr lang="en-US" sz="3600">
              <a:solidFill>
                <a:schemeClr val="tx2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486400" y="2239963"/>
            <a:ext cx="1219200" cy="579437"/>
            <a:chOff x="1680" y="1776"/>
            <a:chExt cx="768" cy="365"/>
          </a:xfrm>
        </p:grpSpPr>
        <p:sp>
          <p:nvSpPr>
            <p:cNvPr id="198662" name="Text Box 6"/>
            <p:cNvSpPr txBox="1">
              <a:spLocks noChangeArrowheads="1"/>
            </p:cNvSpPr>
            <p:nvPr/>
          </p:nvSpPr>
          <p:spPr bwMode="auto">
            <a:xfrm>
              <a:off x="1680" y="1776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0033CC"/>
                  </a:solidFill>
                </a:rPr>
                <a:t>oligotrophic</a:t>
              </a:r>
              <a:endParaRPr lang="en-US" sz="1200">
                <a:solidFill>
                  <a:srgbClr val="0033CC"/>
                </a:solidFill>
              </a:endParaRPr>
            </a:p>
          </p:txBody>
        </p:sp>
        <p:sp>
          <p:nvSpPr>
            <p:cNvPr id="198663" name="Text Box 7"/>
            <p:cNvSpPr txBox="1">
              <a:spLocks noChangeArrowheads="1"/>
            </p:cNvSpPr>
            <p:nvPr/>
          </p:nvSpPr>
          <p:spPr bwMode="auto">
            <a:xfrm>
              <a:off x="1680" y="1872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00CC00"/>
                  </a:solidFill>
                </a:rPr>
                <a:t>mesotrophic</a:t>
              </a:r>
              <a:endParaRPr lang="en-US" sz="1200" b="1">
                <a:solidFill>
                  <a:srgbClr val="0033CC"/>
                </a:solidFill>
              </a:endParaRPr>
            </a:p>
          </p:txBody>
        </p:sp>
        <p:sp>
          <p:nvSpPr>
            <p:cNvPr id="198664" name="Text Box 8"/>
            <p:cNvSpPr txBox="1">
              <a:spLocks noChangeArrowheads="1"/>
            </p:cNvSpPr>
            <p:nvPr/>
          </p:nvSpPr>
          <p:spPr bwMode="auto">
            <a:xfrm>
              <a:off x="1680" y="1968"/>
              <a:ext cx="6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F3300"/>
                  </a:solidFill>
                </a:rPr>
                <a:t>eutrophic</a:t>
              </a:r>
              <a:endParaRPr lang="en-US" sz="1200" b="1">
                <a:solidFill>
                  <a:srgbClr val="CC3300"/>
                </a:solidFill>
              </a:endParaRPr>
            </a:p>
          </p:txBody>
        </p:sp>
      </p:grpSp>
      <p:sp>
        <p:nvSpPr>
          <p:cNvPr id="198666" name="Rectangle 10"/>
          <p:cNvSpPr>
            <a:spLocks noChangeArrowheads="1"/>
          </p:cNvSpPr>
          <p:nvPr/>
        </p:nvSpPr>
        <p:spPr bwMode="auto">
          <a:xfrm>
            <a:off x="685800" y="1066800"/>
            <a:ext cx="72390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lvl="1" algn="ctr" eaLnBrk="1" hangingPunct="1">
              <a:lnSpc>
                <a:spcPct val="6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comparison of spectral distribution trends</a:t>
            </a:r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848600" cy="4572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Level-3 comparisons</a:t>
            </a: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</a:pP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</a:pPr>
            <a:r>
              <a:rPr lang="en-US" sz="1800">
                <a:latin typeface="Skia" charset="0"/>
              </a:rPr>
              <a:t>strengths: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 charset="0"/>
              </a:rPr>
              <a:t>sensitive to small differences in products from different sensors or algorithms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 charset="0"/>
              </a:rPr>
              <a:t>excellent coverage available, both temporal &amp; geographic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 charset="0"/>
              </a:rPr>
              <a:t>can assess continuity among data sets (Climate Data Records)</a:t>
            </a:r>
          </a:p>
          <a:p>
            <a:pPr lvl="1">
              <a:lnSpc>
                <a:spcPct val="90000"/>
              </a:lnSpc>
            </a:pP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</a:pPr>
            <a:r>
              <a:rPr lang="en-US" sz="1800">
                <a:latin typeface="Skia" charset="0"/>
              </a:rPr>
              <a:t>limitations: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 charset="0"/>
              </a:rPr>
              <a:t>no obvious truth in comparisons.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 charset="0"/>
              </a:rPr>
              <a:t>sensitive to band-pass differences.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 charset="0"/>
              </a:rPr>
              <a:t>may be affected by time-of-observation differences.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Skia" charset="0"/>
              </a:rPr>
              <a:t>availability of other sensors for comparison (SeaWiFS or MODIS) is unknown; climatology is available as an alternative</a:t>
            </a:r>
          </a:p>
          <a:p>
            <a:pPr>
              <a:lnSpc>
                <a:spcPct val="90000"/>
              </a:lnSpc>
            </a:pPr>
            <a:endParaRPr lang="en-US" sz="1800">
              <a:latin typeface="Skia" charset="0"/>
            </a:endParaRP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457200" y="1455738"/>
            <a:ext cx="822960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temporal anomaly evaluations</a:t>
            </a:r>
            <a:r>
              <a:rPr lang="en-US" sz="1800">
                <a:latin typeface="Skia" charset="0"/>
              </a:rPr>
              <a:t>   </a:t>
            </a:r>
          </a:p>
          <a:p>
            <a:pPr eaLnBrk="1" hangingPunct="1">
              <a:spcBef>
                <a:spcPct val="50000"/>
              </a:spcBef>
            </a:pPr>
            <a:endParaRPr lang="en-US" sz="1800">
              <a:latin typeface="Ski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>
                <a:latin typeface="Skia" charset="0"/>
              </a:rPr>
              <a:t>Level-3 global averages for the entire mission are fit to a periodic function to remove natural annual variability</a:t>
            </a:r>
          </a:p>
          <a:p>
            <a:pPr eaLnBrk="1" hangingPunct="1">
              <a:spcBef>
                <a:spcPct val="50000"/>
              </a:spcBef>
            </a:pPr>
            <a:endParaRPr lang="en-US" sz="800">
              <a:latin typeface="Ski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>
                <a:latin typeface="Skia" charset="0"/>
              </a:rPr>
              <a:t>the differences between the global averages &amp; the annual cycle are then plotted over the mission</a:t>
            </a:r>
          </a:p>
          <a:p>
            <a:pPr eaLnBrk="1" hangingPunct="1">
              <a:spcBef>
                <a:spcPct val="50000"/>
              </a:spcBef>
            </a:pPr>
            <a:endParaRPr lang="en-US" sz="800">
              <a:latin typeface="Ski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>
                <a:latin typeface="Skia" charset="0"/>
              </a:rPr>
              <a:t>the results show both geophysical variations &amp; any unexpected changes due to uncharacterized instrument effects or algorithm artifacts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rra_swath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1396" y="579166"/>
            <a:ext cx="7166086" cy="557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 descr="sr051_deep_chlor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066800"/>
            <a:ext cx="3314700" cy="2762250"/>
          </a:xfrm>
          <a:prstGeom prst="rect">
            <a:avLst/>
          </a:prstGeom>
          <a:noFill/>
        </p:spPr>
      </p:pic>
      <p:pic>
        <p:nvPicPr>
          <p:cNvPr id="163844" name="Picture 4" descr="sr051_repeat_chlor_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066800"/>
            <a:ext cx="3352800" cy="2794000"/>
          </a:xfrm>
          <a:prstGeom prst="rect">
            <a:avLst/>
          </a:prstGeom>
          <a:noFill/>
        </p:spPr>
      </p:pic>
      <p:pic>
        <p:nvPicPr>
          <p:cNvPr id="163845" name="Picture 5" descr="st32_repeat_nLw_5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810000"/>
            <a:ext cx="3352800" cy="2794000"/>
          </a:xfrm>
          <a:prstGeom prst="rect">
            <a:avLst/>
          </a:prstGeom>
          <a:noFill/>
        </p:spPr>
      </p:pic>
      <p:pic>
        <p:nvPicPr>
          <p:cNvPr id="163846" name="Picture 6" descr="st32_deep_nLw_55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3810000"/>
            <a:ext cx="3352800" cy="2794000"/>
          </a:xfrm>
          <a:prstGeom prst="rect">
            <a:avLst/>
          </a:prstGeom>
          <a:noFill/>
        </p:spPr>
      </p:pic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381000" y="685800"/>
            <a:ext cx="518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Skia" charset="0"/>
              </a:rPr>
              <a:t>temporal anomaly example</a:t>
            </a:r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2296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temporal anomaly evaluations</a:t>
            </a:r>
            <a:endParaRPr lang="en-US" sz="2100">
              <a:latin typeface="Skia" charset="0"/>
            </a:endParaRPr>
          </a:p>
          <a:p>
            <a:endParaRPr lang="en-US" sz="2100">
              <a:latin typeface="Skia" charset="0"/>
            </a:endParaRPr>
          </a:p>
          <a:p>
            <a:r>
              <a:rPr lang="en-US" sz="2100">
                <a:latin typeface="Skia" charset="0"/>
              </a:rPr>
              <a:t>strengths:</a:t>
            </a:r>
          </a:p>
          <a:p>
            <a:pPr lvl="1"/>
            <a:r>
              <a:rPr lang="en-US" sz="2100">
                <a:latin typeface="Skia" charset="0"/>
              </a:rPr>
              <a:t>very sensitive to small changes in sensor performance</a:t>
            </a:r>
          </a:p>
          <a:p>
            <a:pPr lvl="1"/>
            <a:endParaRPr lang="en-US" sz="2100">
              <a:latin typeface="Skia" charset="0"/>
            </a:endParaRPr>
          </a:p>
          <a:p>
            <a:r>
              <a:rPr lang="en-US" sz="2100">
                <a:latin typeface="Skia" charset="0"/>
              </a:rPr>
              <a:t>limitations:</a:t>
            </a:r>
          </a:p>
          <a:p>
            <a:pPr lvl="1"/>
            <a:r>
              <a:rPr lang="en-US" sz="2100">
                <a:latin typeface="Skia" charset="0"/>
              </a:rPr>
              <a:t>difficult to distinguish sensor from real geophysical changes</a:t>
            </a:r>
          </a:p>
          <a:p>
            <a:pPr lvl="1"/>
            <a:r>
              <a:rPr lang="en-US" sz="2100">
                <a:latin typeface="Skia" charset="0"/>
              </a:rPr>
              <a:t>can be affected by sampling variations.</a:t>
            </a:r>
          </a:p>
          <a:p>
            <a:endParaRPr lang="en-US" sz="2100">
              <a:latin typeface="Skia" charset="0"/>
            </a:endParaRP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533400" y="306070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latin typeface="Skia" charset="0"/>
              </a:rPr>
              <a:t> Substantial temporal degradation of instrument response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latin typeface="Skia" charset="0"/>
              </a:rPr>
              <a:t> degradation varies with mirror-side and scan-angle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latin typeface="Skia" charset="0"/>
              </a:rPr>
              <a:t> temporal change in polarization sensitivity, RVS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533400" y="1371600"/>
            <a:ext cx="8305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396875" algn="l"/>
              </a:tabLst>
            </a:pPr>
            <a:r>
              <a:rPr lang="en-US" sz="2100" dirty="0">
                <a:solidFill>
                  <a:srgbClr val="008000"/>
                </a:solidFill>
                <a:latin typeface="Skia" charset="0"/>
              </a:rPr>
              <a:t>the problem with recovering MODIS-Terra ocean color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396875" algn="l"/>
              </a:tabLst>
            </a:pPr>
            <a:endParaRPr lang="en-US" sz="1800" dirty="0">
              <a:latin typeface="Ski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396875" algn="l"/>
              </a:tabLst>
            </a:pPr>
            <a:r>
              <a:rPr lang="en-US" sz="1800" dirty="0">
                <a:latin typeface="Skia" charset="0"/>
              </a:rPr>
              <a:t> Overheating event in pre-launch testing "smoked" the mirror</a:t>
            </a:r>
          </a:p>
          <a:p>
            <a:pPr marL="225425"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396875" algn="l"/>
              </a:tabLst>
            </a:pPr>
            <a:r>
              <a:rPr lang="en-US" sz="1800" dirty="0" smtClean="0">
                <a:latin typeface="Skia" charset="0"/>
              </a:rPr>
              <a:t> pre</a:t>
            </a:r>
            <a:r>
              <a:rPr lang="en-US" sz="1800" dirty="0">
                <a:latin typeface="Skia" charset="0"/>
              </a:rPr>
              <a:t>-launch characterization may not adequately represent at-launch     	configuration (mirror-side ratios, RVS, polarization sensitivities)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  <a:tabLst>
                <a:tab pos="396875" algn="l"/>
              </a:tabLst>
            </a:pPr>
            <a:endParaRPr lang="en-US" sz="1800" dirty="0">
              <a:latin typeface="Skia" charset="0"/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533400" y="4191000"/>
            <a:ext cx="830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latin typeface="Skia" charset="0"/>
              </a:rPr>
              <a:t> On-board calibration capabilities (lunar, solar) CANNOT assess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latin typeface="Skia" charset="0"/>
              </a:rPr>
              <a:t> changes in polarization sensitivities, or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latin typeface="Skia" charset="0"/>
              </a:rPr>
              <a:t> changes in RVS “shape”  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8001000" cy="5486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100">
                <a:solidFill>
                  <a:srgbClr val="008000"/>
                </a:solidFill>
                <a:latin typeface="Skia" charset="0"/>
              </a:rPr>
              <a:t>lessons learned</a:t>
            </a: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latin typeface="Skia" charset="0"/>
              </a:rPr>
              <a:t>sensor pre-launch characterization is critical (e.g., </a:t>
            </a:r>
            <a:r>
              <a:rPr lang="en-US" sz="1800" i="1">
                <a:latin typeface="Skia" charset="0"/>
              </a:rPr>
              <a:t>cross-scan response, polarization sensitivity, spectral out-of-band response, stray-light</a:t>
            </a:r>
            <a:r>
              <a:rPr lang="en-US" sz="1800">
                <a:latin typeface="Skia" charset="0"/>
              </a:rPr>
              <a:t>).  Post-launch characterization may not be possible.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latin typeface="Skia" charset="0"/>
              </a:rPr>
              <a:t>evaluation of advances in on-orbit calibration &amp; processing algorithms requires the capacity for rapid reprocessing, e.g.: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>
                <a:latin typeface="Skia" charset="0"/>
              </a:rPr>
              <a:t>- 10-year SeaWiFS mission can be reprocessed in ~1 day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>
                <a:latin typeface="Skia" charset="0"/>
              </a:rPr>
              <a:t>- SeaWiFS has been reprocessed &amp; redistributed 8 times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>
                <a:latin typeface="Skia" charset="0"/>
              </a:rPr>
              <a:t>- to facilitate new algorithm &amp; calibration evaluations, global SeaWiFS mission has been reprocessed ~100 times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latin typeface="Skia" charset="0"/>
              </a:rPr>
              <a:t>common (sensor-independent) software eliminates potential for algorithm &amp; implementation differences between missions.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latin typeface="Skia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>
                <a:latin typeface="Skia" charset="0"/>
              </a:rPr>
              <a:t>consolidated measurement-based team with strong international ties facilitates progress in product development and data quality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457200" y="152400"/>
            <a:ext cx="8458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Skia" charset="0"/>
              </a:rPr>
              <a:t>calibrating &amp; reprocessing an ocean color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5892" name="Picture 4" descr="final_version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2735263" y="2971800"/>
            <a:ext cx="38687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8000">
                <a:solidFill>
                  <a:srgbClr val="0E2B0D"/>
                </a:solidFill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ean Color from Orbit Fig3.png"/>
          <p:cNvPicPr>
            <a:picLocks noChangeAspect="1"/>
          </p:cNvPicPr>
          <p:nvPr/>
        </p:nvPicPr>
        <p:blipFill>
          <a:blip r:embed="rId2"/>
          <a:srcRect b="18133"/>
          <a:stretch>
            <a:fillRect/>
          </a:stretch>
        </p:blipFill>
        <p:spPr>
          <a:xfrm>
            <a:off x="344072" y="702545"/>
            <a:ext cx="8449173" cy="5187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259" y="59455"/>
            <a:ext cx="5255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Skia"/>
                <a:cs typeface="Skia"/>
              </a:rPr>
              <a:t>s</a:t>
            </a:r>
            <a:r>
              <a:rPr lang="en-US" sz="2400" dirty="0" smtClean="0">
                <a:solidFill>
                  <a:srgbClr val="008000"/>
                </a:solidFill>
                <a:latin typeface="Skia"/>
                <a:cs typeface="Skia"/>
              </a:rPr>
              <a:t>atellite viewing geometry</a:t>
            </a:r>
            <a:endParaRPr lang="en-US" sz="2400" dirty="0">
              <a:solidFill>
                <a:srgbClr val="008000"/>
              </a:solidFill>
              <a:latin typeface="Skia"/>
              <a:cs typeface="Sk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rra_swath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9744" y="672374"/>
            <a:ext cx="7166086" cy="557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714" y="979708"/>
            <a:ext cx="7898190" cy="486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Skia"/>
                <a:cs typeface="Skia"/>
              </a:rPr>
              <a:t>Consider a satellite instrument with the following characteristics</a:t>
            </a:r>
            <a:r>
              <a:rPr lang="en-US" sz="2000" dirty="0" smtClean="0">
                <a:latin typeface="Skia"/>
                <a:cs typeface="Skia"/>
              </a:rPr>
              <a:t>: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Optical efficiency (OE) 	= 0.66</a:t>
            </a:r>
          </a:p>
          <a:p>
            <a:r>
              <a:rPr lang="en-US" dirty="0" smtClean="0">
                <a:latin typeface="Skia"/>
                <a:cs typeface="Skia"/>
              </a:rPr>
              <a:t>Quantum efficiency (QE) 	= 0.9</a:t>
            </a:r>
          </a:p>
          <a:p>
            <a:r>
              <a:rPr lang="en-US" dirty="0" smtClean="0">
                <a:latin typeface="Skia"/>
                <a:cs typeface="Skia"/>
              </a:rPr>
              <a:t>Bandwidth (BW)			= 0.01 um</a:t>
            </a:r>
          </a:p>
          <a:p>
            <a:r>
              <a:rPr lang="en-US" dirty="0" smtClean="0">
                <a:latin typeface="Skia"/>
                <a:cs typeface="Skia"/>
              </a:rPr>
              <a:t>View angle				= 20 deg</a:t>
            </a:r>
          </a:p>
          <a:p>
            <a:r>
              <a:rPr lang="en-US" dirty="0" smtClean="0">
                <a:latin typeface="Skia"/>
                <a:cs typeface="Skia"/>
              </a:rPr>
              <a:t>Aperture 				= 0.009 </a:t>
            </a:r>
            <a:r>
              <a:rPr lang="en-US" dirty="0" err="1" smtClean="0">
                <a:latin typeface="Skia"/>
                <a:cs typeface="Skia"/>
              </a:rPr>
              <a:t>m</a:t>
            </a:r>
            <a:r>
              <a:rPr lang="en-US" dirty="0" smtClean="0">
                <a:latin typeface="Skia"/>
                <a:cs typeface="Skia"/>
              </a:rPr>
              <a:t> (90 mm)</a:t>
            </a:r>
          </a:p>
          <a:p>
            <a:r>
              <a:rPr lang="en-US" dirty="0" smtClean="0">
                <a:latin typeface="Skia"/>
                <a:cs typeface="Skia"/>
              </a:rPr>
              <a:t>Altitude 					= 650,000 </a:t>
            </a:r>
            <a:r>
              <a:rPr lang="en-US" dirty="0" err="1" smtClean="0">
                <a:latin typeface="Skia"/>
                <a:cs typeface="Skia"/>
              </a:rPr>
              <a:t>m</a:t>
            </a:r>
            <a:r>
              <a:rPr lang="en-US" dirty="0" smtClean="0">
                <a:latin typeface="Skia"/>
                <a:cs typeface="Skia"/>
              </a:rPr>
              <a:t> (650 km)</a:t>
            </a:r>
          </a:p>
          <a:p>
            <a:r>
              <a:rPr lang="en-US" dirty="0" smtClean="0">
                <a:latin typeface="Skia"/>
                <a:cs typeface="Skia"/>
              </a:rPr>
              <a:t>Slant Range 				= 700,000 </a:t>
            </a:r>
            <a:r>
              <a:rPr lang="en-US" dirty="0" err="1" smtClean="0">
                <a:latin typeface="Skia"/>
                <a:cs typeface="Skia"/>
              </a:rPr>
              <a:t>m</a:t>
            </a:r>
            <a:r>
              <a:rPr lang="en-US" dirty="0" smtClean="0">
                <a:latin typeface="Skia"/>
                <a:cs typeface="Skia"/>
              </a:rPr>
              <a:t> (700 km)</a:t>
            </a: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Skia"/>
                <a:cs typeface="Skia"/>
              </a:rPr>
              <a:t>Let’s focus on a fluorescence channel: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Wavelength 				= 0.678 um (678 nm)</a:t>
            </a:r>
          </a:p>
          <a:p>
            <a:r>
              <a:rPr lang="en-US" dirty="0" smtClean="0">
                <a:latin typeface="Skia"/>
                <a:cs typeface="Skia"/>
              </a:rPr>
              <a:t>Typical TOA radiance		= 14.5 W m</a:t>
            </a:r>
            <a:r>
              <a:rPr lang="en-US" baseline="30000" dirty="0" smtClean="0">
                <a:latin typeface="Skia"/>
                <a:cs typeface="Skia"/>
              </a:rPr>
              <a:t>-2</a:t>
            </a:r>
            <a:r>
              <a:rPr lang="en-US" dirty="0" smtClean="0">
                <a:latin typeface="Skia"/>
                <a:cs typeface="Skia"/>
              </a:rPr>
              <a:t> um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  <a:r>
              <a:rPr lang="en-US" dirty="0" smtClean="0">
                <a:latin typeface="Skia"/>
                <a:cs typeface="Skia"/>
              </a:rPr>
              <a:t> sr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</a:p>
          <a:p>
            <a:endParaRPr lang="en-US" dirty="0" smtClean="0">
              <a:latin typeface="Skia"/>
              <a:cs typeface="Sk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714" y="459623"/>
            <a:ext cx="789819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kia"/>
                <a:cs typeface="Skia"/>
              </a:rPr>
              <a:t>Some</a:t>
            </a:r>
            <a:r>
              <a:rPr lang="en-US" dirty="0" smtClean="0">
                <a:latin typeface="Skia"/>
                <a:cs typeface="Skia"/>
              </a:rPr>
              <a:t> preliminary calculations</a:t>
            </a:r>
            <a:r>
              <a:rPr lang="en-US" dirty="0" smtClean="0">
                <a:latin typeface="Skia"/>
                <a:cs typeface="Skia"/>
              </a:rPr>
              <a:t>:</a:t>
            </a:r>
            <a:endParaRPr lang="en-US" baseline="30000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solidFill>
                <a:srgbClr val="FF0000"/>
              </a:solidFill>
              <a:latin typeface="Skia"/>
              <a:cs typeface="Skia"/>
            </a:endParaRPr>
          </a:p>
          <a:p>
            <a:endParaRPr lang="en-US" dirty="0" smtClean="0">
              <a:solidFill>
                <a:srgbClr val="FF0000"/>
              </a:solidFill>
              <a:latin typeface="Skia"/>
              <a:cs typeface="Skia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given the instrument aperture &amp; slant range: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solid angle of aperture:   = 1.3 e</a:t>
            </a:r>
            <a:r>
              <a:rPr lang="en-US" baseline="30000" dirty="0" smtClean="0">
                <a:latin typeface="Skia"/>
                <a:cs typeface="Skia"/>
              </a:rPr>
              <a:t>-14</a:t>
            </a:r>
            <a:r>
              <a:rPr lang="en-US" dirty="0" smtClean="0">
                <a:latin typeface="Skia"/>
                <a:cs typeface="Skia"/>
              </a:rPr>
              <a:t> </a:t>
            </a:r>
            <a:r>
              <a:rPr lang="en-US" dirty="0" err="1" smtClean="0">
                <a:latin typeface="Skia"/>
                <a:cs typeface="Skia"/>
              </a:rPr>
              <a:t>sr</a:t>
            </a:r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Skia"/>
                <a:cs typeface="Skia"/>
              </a:rPr>
              <a:t>given instrument altitude:</a:t>
            </a:r>
          </a:p>
          <a:p>
            <a:endParaRPr lang="en-US" dirty="0" smtClean="0">
              <a:latin typeface="Skia"/>
              <a:cs typeface="Skia"/>
            </a:endParaRPr>
          </a:p>
          <a:p>
            <a:r>
              <a:rPr lang="en-US" dirty="0" smtClean="0">
                <a:latin typeface="Skia"/>
                <a:cs typeface="Skia"/>
              </a:rPr>
              <a:t>ground velocity = 6838 </a:t>
            </a:r>
            <a:r>
              <a:rPr lang="en-US" dirty="0" err="1" smtClean="0">
                <a:latin typeface="Skia"/>
                <a:cs typeface="Skia"/>
              </a:rPr>
              <a:t>m</a:t>
            </a:r>
            <a:r>
              <a:rPr lang="en-US" dirty="0" smtClean="0">
                <a:latin typeface="Skia"/>
                <a:cs typeface="Skia"/>
              </a:rPr>
              <a:t> s</a:t>
            </a:r>
            <a:r>
              <a:rPr lang="en-US" baseline="30000" dirty="0" smtClean="0">
                <a:latin typeface="Skia"/>
                <a:cs typeface="Skia"/>
              </a:rPr>
              <a:t>-1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5331580" y="1911940"/>
          <a:ext cx="2921000" cy="800100"/>
        </p:xfrm>
        <a:graphic>
          <a:graphicData uri="http://schemas.openxmlformats.org/presentationml/2006/ole">
            <p:oleObj spid="_x0000_s22530" name="Equation" r:id="rId3" imgW="2921000" imgH="800100" progId="Equation.3">
              <p:embed/>
            </p:oleObj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3806974" y="3846276"/>
          <a:ext cx="4889500" cy="368300"/>
        </p:xfrm>
        <a:graphic>
          <a:graphicData uri="http://schemas.openxmlformats.org/presentationml/2006/ole">
            <p:oleObj spid="_x0000_s22531" name="Equation" r:id="rId4" imgW="4889500" imgH="368300" progId="Equation.3">
              <p:embed/>
            </p:oleObj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5191274" y="4618011"/>
          <a:ext cx="3505200" cy="736600"/>
        </p:xfrm>
        <a:graphic>
          <a:graphicData uri="http://schemas.openxmlformats.org/presentationml/2006/ole">
            <p:oleObj spid="_x0000_s22532" name="Equation" r:id="rId5" imgW="3505200" imgH="736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3017</Words>
  <Application>Microsoft Macintosh PowerPoint</Application>
  <PresentationFormat>On-screen Show (4:3)</PresentationFormat>
  <Paragraphs>534</Paragraphs>
  <Slides>54</Slides>
  <Notes>38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Office Theme</vt:lpstr>
      <vt:lpstr>Equation</vt:lpstr>
      <vt:lpstr>Microsoft Word 97 - 2004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- As data is processed by l2gen from Level 1 to Level 2, checks are made for different defined conditions.  - When certain tests and conditions are met for a given pixel, a flag is set for that pixel for that condition.  - A total of 31 flags can be set for each pixel.  - These l2gen Level 2 processing flags are stored in the Level 2 data file as the "l2_flags" product.  - The storage method sets bits to 0 or 1 in 32-bit integers that correspond to each pixel.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PJW</dc:creator>
  <cp:lastModifiedBy>PJW</cp:lastModifiedBy>
  <cp:revision>19</cp:revision>
  <dcterms:created xsi:type="dcterms:W3CDTF">2011-07-25T01:09:05Z</dcterms:created>
  <dcterms:modified xsi:type="dcterms:W3CDTF">2011-07-26T01:30:39Z</dcterms:modified>
</cp:coreProperties>
</file>