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6" r:id="rId7"/>
    <p:sldId id="268" r:id="rId8"/>
    <p:sldId id="260" r:id="rId9"/>
    <p:sldId id="261" r:id="rId10"/>
    <p:sldId id="265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an\Desktop\Lab2\Dilu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tx>
            <c:v>412</c:v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52805215320307219"/>
                  <c:y val="-0.60408028081537568"/>
                </c:manualLayout>
              </c:layout>
              <c:numFmt formatCode="General" sourceLinked="0"/>
            </c:trendlineLbl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3.601764816060181</c:v>
                </c:pt>
                <c:pt idx="1">
                  <c:v>1.8921500000000007</c:v>
                </c:pt>
                <c:pt idx="2">
                  <c:v>1.09994251</c:v>
                </c:pt>
                <c:pt idx="3">
                  <c:v>0.50428227999999953</c:v>
                </c:pt>
              </c:numCache>
            </c:numRef>
          </c:yVal>
        </c:ser>
        <c:ser>
          <c:idx val="1"/>
          <c:order val="1"/>
          <c:tx>
            <c:v>440</c:v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518792893943813"/>
                  <c:y val="-0.36837353730023892"/>
                </c:manualLayout>
              </c:layout>
              <c:numFmt formatCode="General" sourceLinked="0"/>
            </c:trendlineLbl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2.2337150890631525</c:v>
                </c:pt>
                <c:pt idx="1">
                  <c:v>1.171427</c:v>
                </c:pt>
                <c:pt idx="2">
                  <c:v>0.73289342000000035</c:v>
                </c:pt>
                <c:pt idx="3">
                  <c:v>0.33120210000000017</c:v>
                </c:pt>
              </c:numCache>
            </c:numRef>
          </c:yVal>
        </c:ser>
        <c:ser>
          <c:idx val="2"/>
          <c:order val="2"/>
          <c:tx>
            <c:v>488</c:v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5266170895304757"/>
                  <c:y val="-0.18598141434209708"/>
                </c:manualLayout>
              </c:layout>
              <c:numFmt formatCode="General" sourceLinked="0"/>
            </c:trendlineLbl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1.1781851102418754</c:v>
                </c:pt>
                <c:pt idx="1">
                  <c:v>0.61383299999999996</c:v>
                </c:pt>
                <c:pt idx="2">
                  <c:v>0.46943212000000001</c:v>
                </c:pt>
                <c:pt idx="3">
                  <c:v>0.17471460000000008</c:v>
                </c:pt>
              </c:numCache>
            </c:numRef>
          </c:yVal>
        </c:ser>
        <c:ser>
          <c:idx val="3"/>
          <c:order val="3"/>
          <c:tx>
            <c:v>510</c:v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Sheet1!$E$2:$E$5</c:f>
              <c:numCache>
                <c:formatCode>General</c:formatCode>
                <c:ptCount val="4"/>
                <c:pt idx="0">
                  <c:v>0.92308627218471573</c:v>
                </c:pt>
                <c:pt idx="1">
                  <c:v>0.45039600000000002</c:v>
                </c:pt>
                <c:pt idx="2">
                  <c:v>0.39170041000000017</c:v>
                </c:pt>
                <c:pt idx="3">
                  <c:v>0.12665488</c:v>
                </c:pt>
              </c:numCache>
            </c:numRef>
          </c:yVal>
        </c:ser>
        <c:ser>
          <c:idx val="4"/>
          <c:order val="4"/>
          <c:tx>
            <c:v>532</c:v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Sheet1!$F$2:$F$5</c:f>
              <c:numCache>
                <c:formatCode>General</c:formatCode>
                <c:ptCount val="4"/>
                <c:pt idx="0">
                  <c:v>0.68031553342460471</c:v>
                </c:pt>
                <c:pt idx="1">
                  <c:v>0.35029099999999996</c:v>
                </c:pt>
                <c:pt idx="2">
                  <c:v>0.34295797000000022</c:v>
                </c:pt>
                <c:pt idx="3">
                  <c:v>0.10488053999999998</c:v>
                </c:pt>
              </c:numCache>
            </c:numRef>
          </c:yVal>
        </c:ser>
        <c:ser>
          <c:idx val="5"/>
          <c:order val="5"/>
          <c:tx>
            <c:v>555</c:v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Sheet1!$G$2:$G$5</c:f>
              <c:numCache>
                <c:formatCode>General</c:formatCode>
                <c:ptCount val="4"/>
                <c:pt idx="0">
                  <c:v>0.50946923037254044</c:v>
                </c:pt>
                <c:pt idx="1">
                  <c:v>0.25989070000000014</c:v>
                </c:pt>
                <c:pt idx="2">
                  <c:v>0.32006252000000024</c:v>
                </c:pt>
                <c:pt idx="3">
                  <c:v>8.9335040000000074E-2</c:v>
                </c:pt>
              </c:numCache>
            </c:numRef>
          </c:yVal>
        </c:ser>
        <c:ser>
          <c:idx val="6"/>
          <c:order val="6"/>
          <c:tx>
            <c:v>650</c:v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Sheet1!$H$2:$H$5</c:f>
              <c:numCache>
                <c:formatCode>General</c:formatCode>
                <c:ptCount val="4"/>
                <c:pt idx="0">
                  <c:v>0.12431591624364846</c:v>
                </c:pt>
                <c:pt idx="1">
                  <c:v>6.2390700000000049E-2</c:v>
                </c:pt>
                <c:pt idx="2">
                  <c:v>0.23242243000000012</c:v>
                </c:pt>
                <c:pt idx="3">
                  <c:v>3.8370189999999998E-2</c:v>
                </c:pt>
              </c:numCache>
            </c:numRef>
          </c:yVal>
        </c:ser>
        <c:ser>
          <c:idx val="7"/>
          <c:order val="7"/>
          <c:tx>
            <c:v>676</c:v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Sheet1!$I$2:$I$5</c:f>
              <c:numCache>
                <c:formatCode>General</c:formatCode>
                <c:ptCount val="4"/>
                <c:pt idx="0">
                  <c:v>6.6082113024792583E-2</c:v>
                </c:pt>
                <c:pt idx="1">
                  <c:v>3.1945300000000031E-2</c:v>
                </c:pt>
                <c:pt idx="2">
                  <c:v>0.21711481999999999</c:v>
                </c:pt>
                <c:pt idx="3">
                  <c:v>2.915129000000001E-2</c:v>
                </c:pt>
              </c:numCache>
            </c:numRef>
          </c:yVal>
        </c:ser>
        <c:ser>
          <c:idx val="8"/>
          <c:order val="8"/>
          <c:tx>
            <c:v>715</c:v>
          </c:tx>
          <c:spPr>
            <a:ln w="28575">
              <a:noFill/>
            </a:ln>
          </c:spPr>
          <c:trendline>
            <c:trendlineType val="linear"/>
          </c:trendline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Sheet1!$J$2:$J$5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0.19665483000000003</c:v>
                </c:pt>
                <c:pt idx="3">
                  <c:v>2.2742750000000006E-2</c:v>
                </c:pt>
              </c:numCache>
            </c:numRef>
          </c:yVal>
        </c:ser>
        <c:axId val="122866304"/>
        <c:axId val="123078144"/>
      </c:scatterChart>
      <c:valAx>
        <c:axId val="122866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Dilution</a:t>
                </a:r>
              </a:p>
            </c:rich>
          </c:tx>
          <c:layout/>
        </c:title>
        <c:numFmt formatCode="General" sourceLinked="1"/>
        <c:tickLblPos val="nextTo"/>
        <c:crossAx val="123078144"/>
        <c:crosses val="autoZero"/>
        <c:crossBetween val="midCat"/>
      </c:valAx>
      <c:valAx>
        <c:axId val="1230781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absorption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2286630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95E72-371F-4DAD-9B31-14DCEBDA81EE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79788-2D9E-4D22-BF36-0F532792A1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ac-9/ac-s absorption (a tube) and beam attenuation (c tube)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14800"/>
            <a:ext cx="7086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Measuring CDOM absorption coefficients</a:t>
            </a:r>
          </a:p>
          <a:p>
            <a:r>
              <a:rPr lang="en-US" dirty="0" smtClean="0"/>
              <a:t>July 13,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ab2_group6_Tcorrection_compa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031" r="7031"/>
          <a:stretch>
            <a:fillRect/>
          </a:stretch>
        </p:blipFill>
        <p:spPr>
          <a:xfrm>
            <a:off x="-1" y="1535176"/>
            <a:ext cx="9220201" cy="41798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ab2_intergroup_blank_dock_compa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366" r="5366"/>
          <a:stretch>
            <a:fillRect/>
          </a:stretch>
        </p:blipFill>
        <p:spPr>
          <a:xfrm>
            <a:off x="228600" y="838200"/>
            <a:ext cx="8534400" cy="53926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we are comparing:</a:t>
            </a:r>
            <a:br>
              <a:rPr lang="en-US" dirty="0" smtClean="0"/>
            </a:br>
            <a:r>
              <a:rPr lang="en-US" dirty="0" smtClean="0"/>
              <a:t>sample sources, instruments,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ocean</a:t>
            </a:r>
          </a:p>
          <a:p>
            <a:r>
              <a:rPr lang="en-US" dirty="0" smtClean="0"/>
              <a:t>Dockside</a:t>
            </a:r>
          </a:p>
          <a:p>
            <a:r>
              <a:rPr lang="en-US" dirty="0" smtClean="0"/>
              <a:t>Biscay pond, and Biscay pond dilution series</a:t>
            </a:r>
          </a:p>
          <a:p>
            <a:endParaRPr lang="en-US" dirty="0"/>
          </a:p>
          <a:p>
            <a:r>
              <a:rPr lang="en-US" dirty="0" smtClean="0"/>
              <a:t>ac-9 (</a:t>
            </a:r>
            <a:r>
              <a:rPr lang="en-US" dirty="0" smtClean="0"/>
              <a:t>0.2 </a:t>
            </a:r>
            <a:r>
              <a:rPr lang="en-US" dirty="0" smtClean="0">
                <a:sym typeface="Symbol"/>
              </a:rPr>
              <a:t>m </a:t>
            </a:r>
            <a:r>
              <a:rPr lang="en-US" dirty="0" err="1" smtClean="0">
                <a:sym typeface="Symbol"/>
              </a:rPr>
              <a:t>Sartoris</a:t>
            </a:r>
            <a:r>
              <a:rPr lang="en-US" dirty="0" smtClean="0">
                <a:sym typeface="Symbol"/>
              </a:rPr>
              <a:t> plastic filter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ac-9 (</a:t>
            </a:r>
            <a:r>
              <a:rPr lang="en-US" dirty="0" smtClean="0">
                <a:sym typeface="Symbol"/>
              </a:rPr>
              <a:t>0.7 m </a:t>
            </a:r>
            <a:r>
              <a:rPr lang="en-US" dirty="0" err="1" smtClean="0">
                <a:sym typeface="Symbol"/>
              </a:rPr>
              <a:t>Whatman</a:t>
            </a:r>
            <a:r>
              <a:rPr lang="en-US" dirty="0" smtClean="0">
                <a:sym typeface="Symbol"/>
              </a:rPr>
              <a:t> GF/F)</a:t>
            </a:r>
          </a:p>
          <a:p>
            <a:r>
              <a:rPr lang="en-US" dirty="0" smtClean="0"/>
              <a:t>ac-s (</a:t>
            </a:r>
            <a:r>
              <a:rPr lang="en-US" dirty="0" smtClean="0">
                <a:sym typeface="Symbol"/>
              </a:rPr>
              <a:t>0.7 m </a:t>
            </a:r>
            <a:r>
              <a:rPr lang="en-US" dirty="0" err="1" smtClean="0">
                <a:sym typeface="Symbol"/>
              </a:rPr>
              <a:t>Whatman</a:t>
            </a:r>
            <a:r>
              <a:rPr lang="en-US" dirty="0" smtClean="0">
                <a:sym typeface="Symbol"/>
              </a:rPr>
              <a:t> GF/F)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ck_sa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305800" cy="6229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ast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579908" cy="64349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 of slope comparisons</a:t>
            </a:r>
            <a:br>
              <a:rPr lang="en-US" dirty="0" smtClean="0"/>
            </a:br>
            <a:r>
              <a:rPr lang="en-US" sz="3100" dirty="0" smtClean="0"/>
              <a:t>(absorption, using Excel)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2057400"/>
          <a:ext cx="7086599" cy="3352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293"/>
                <a:gridCol w="1749102"/>
                <a:gridCol w="1749102"/>
                <a:gridCol w="1749102"/>
              </a:tblGrid>
              <a:tr h="122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 ocean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Dockside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Biscay</a:t>
                      </a:r>
                      <a:r>
                        <a:rPr lang="en-US" baseline="0" dirty="0" smtClean="0"/>
                        <a:t>  Pond</a:t>
                      </a:r>
                      <a:endParaRPr lang="en-US" dirty="0"/>
                    </a:p>
                  </a:txBody>
                  <a:tcPr/>
                </a:tc>
              </a:tr>
              <a:tr h="709433">
                <a:tc>
                  <a:txBody>
                    <a:bodyPr/>
                    <a:lstStyle/>
                    <a:p>
                      <a:r>
                        <a:rPr lang="en-US" dirty="0" smtClean="0"/>
                        <a:t>ac-9</a:t>
                      </a:r>
                      <a:r>
                        <a:rPr lang="en-US" baseline="0" dirty="0" smtClean="0"/>
                        <a:t> (0.2 µm filter)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0.011</a:t>
                      </a:r>
                    </a:p>
                  </a:txBody>
                  <a:tcPr/>
                </a:tc>
              </a:tr>
              <a:tr h="709433">
                <a:tc>
                  <a:txBody>
                    <a:bodyPr/>
                    <a:lstStyle/>
                    <a:p>
                      <a:r>
                        <a:rPr lang="en-US" dirty="0" smtClean="0"/>
                        <a:t>ac-9 (0.7 </a:t>
                      </a:r>
                      <a:r>
                        <a:rPr lang="en-US" baseline="0" dirty="0" smtClean="0"/>
                        <a:t>µm </a:t>
                      </a:r>
                      <a:r>
                        <a:rPr lang="en-US" dirty="0" smtClean="0"/>
                        <a:t>filter)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0.0101</a:t>
                      </a:r>
                      <a:endParaRPr lang="en-US" dirty="0"/>
                    </a:p>
                  </a:txBody>
                  <a:tcPr/>
                </a:tc>
              </a:tr>
              <a:tr h="709433">
                <a:tc>
                  <a:txBody>
                    <a:bodyPr/>
                    <a:lstStyle/>
                    <a:p>
                      <a:r>
                        <a:rPr lang="en-US" dirty="0" smtClean="0"/>
                        <a:t>ac-s (</a:t>
                      </a:r>
                      <a:r>
                        <a:rPr lang="en-US" dirty="0" smtClean="0"/>
                        <a:t>0.7 </a:t>
                      </a:r>
                      <a:r>
                        <a:rPr lang="en-US" baseline="0" dirty="0" smtClean="0"/>
                        <a:t>µm </a:t>
                      </a:r>
                      <a:r>
                        <a:rPr lang="en-US" dirty="0" smtClean="0"/>
                        <a:t>filter)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0.0138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791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</a:t>
            </a:r>
            <a:r>
              <a:rPr lang="en-US" baseline="-25000" dirty="0" err="1" smtClean="0"/>
              <a:t>CDOM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) =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CDOM</a:t>
            </a:r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REF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 e –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CDOM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-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REF</a:t>
            </a:r>
            <a:r>
              <a:rPr lang="en-US" dirty="0" smtClean="0">
                <a:sym typeface="Symbol"/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error</a:t>
            </a:r>
            <a:br>
              <a:rPr lang="en-US" dirty="0" smtClean="0"/>
            </a:br>
            <a:r>
              <a:rPr lang="en-US" dirty="0" smtClean="0"/>
              <a:t>Biscay Pond ac-9 0.2 filter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382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136357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412 nm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532 nm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676 nm</a:t>
                      </a:r>
                      <a:endParaRPr lang="en-US" sz="3200" dirty="0"/>
                    </a:p>
                  </a:txBody>
                  <a:tcPr/>
                </a:tc>
              </a:tr>
              <a:tr h="168442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4.02 +/- 0.019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0.801 +/- 0.0043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0.195 +/- 0.003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5626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Propagated error was low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(a) a function of concentration?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943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ac-s</a:t>
            </a:r>
            <a:r>
              <a:rPr lang="en-US" dirty="0"/>
              <a:t>	</a:t>
            </a:r>
            <a:r>
              <a:rPr lang="en-US" dirty="0" err="1" smtClean="0"/>
              <a:t>ac-s</a:t>
            </a:r>
            <a:r>
              <a:rPr lang="en-US" dirty="0" smtClean="0"/>
              <a:t>	            ac-9 #1		           ac-9 #2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Absorption vs. attenuation</a:t>
            </a:r>
            <a:endParaRPr lang="en-US" dirty="0"/>
          </a:p>
        </p:txBody>
      </p:sp>
      <p:pic>
        <p:nvPicPr>
          <p:cNvPr id="5" name="Picture 4" descr="all_samp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7400" y="819150"/>
            <a:ext cx="7848600" cy="5886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b2_group6_Scorrection_compare.png"/>
          <p:cNvPicPr>
            <a:picLocks noChangeAspect="1"/>
          </p:cNvPicPr>
          <p:nvPr/>
        </p:nvPicPr>
        <p:blipFill>
          <a:blip r:embed="rId2" cstate="print"/>
          <a:srcRect l="6667" r="5833"/>
          <a:stretch>
            <a:fillRect/>
          </a:stretch>
        </p:blipFill>
        <p:spPr>
          <a:xfrm>
            <a:off x="-57555" y="1143000"/>
            <a:ext cx="9277755" cy="415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154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ac-9/ac-s absorption (a tube) and beam attenuation (c tube) </vt:lpstr>
      <vt:lpstr>Things we are comparing: sample sources, instruments, filters</vt:lpstr>
      <vt:lpstr>Slide 3</vt:lpstr>
      <vt:lpstr>Slide 4</vt:lpstr>
      <vt:lpstr>Table of slope comparisons (absorption, using Excel)</vt:lpstr>
      <vt:lpstr>Standard error Biscay Pond ac-9 0.2 filter</vt:lpstr>
      <vt:lpstr>Is (a) a function of concentration?</vt:lpstr>
      <vt:lpstr>Absorption vs. attenuation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ac-9/ac-s absorption and beam attenuation</dc:title>
  <dc:creator>Alison Chase</dc:creator>
  <cp:lastModifiedBy>Alison Chase</cp:lastModifiedBy>
  <cp:revision>21</cp:revision>
  <dcterms:created xsi:type="dcterms:W3CDTF">2011-07-13T02:20:42Z</dcterms:created>
  <dcterms:modified xsi:type="dcterms:W3CDTF">2011-07-13T04:31:05Z</dcterms:modified>
</cp:coreProperties>
</file>