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1"/>
  </p:notesMasterIdLst>
  <p:sldIdLst>
    <p:sldId id="256" r:id="rId2"/>
    <p:sldId id="257" r:id="rId3"/>
    <p:sldId id="283" r:id="rId4"/>
    <p:sldId id="258" r:id="rId5"/>
    <p:sldId id="259" r:id="rId6"/>
    <p:sldId id="260" r:id="rId7"/>
    <p:sldId id="261" r:id="rId8"/>
    <p:sldId id="262" r:id="rId9"/>
    <p:sldId id="263" r:id="rId10"/>
    <p:sldId id="264" r:id="rId11"/>
    <p:sldId id="284" r:id="rId12"/>
    <p:sldId id="265" r:id="rId13"/>
    <p:sldId id="266" r:id="rId14"/>
    <p:sldId id="267" r:id="rId15"/>
    <p:sldId id="268" r:id="rId16"/>
    <p:sldId id="270" r:id="rId17"/>
    <p:sldId id="271" r:id="rId18"/>
    <p:sldId id="269" r:id="rId19"/>
    <p:sldId id="272" r:id="rId20"/>
    <p:sldId id="273" r:id="rId21"/>
    <p:sldId id="276" r:id="rId22"/>
    <p:sldId id="275" r:id="rId23"/>
    <p:sldId id="277" r:id="rId24"/>
    <p:sldId id="274" r:id="rId25"/>
    <p:sldId id="278" r:id="rId26"/>
    <p:sldId id="279" r:id="rId27"/>
    <p:sldId id="280" r:id="rId28"/>
    <p:sldId id="281" r:id="rId29"/>
    <p:sldId id="282"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D7EBF2B-EAE2-47A9-95A4-DAB82E14DE82}">
  <a:tblStyle styleId="{3D7EBF2B-EAE2-47A9-95A4-DAB82E14DE82}"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90474E8-679C-453F-9BDE-EF7D92F58FA0}" styleName="Table_1"/>
  <a:tblStyle styleId="{8BC7128B-439B-490C-AE6D-74C381F477B4}"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E03E2B9-18B9-4FDB-901A-0F70A0D59CD6}"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1205DD7-53FD-4C97-A8D0-A1F2B3EB7798}"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5229810-DC5B-481F-9F30-A4A47ECF66E8}"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135377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 Note that the y-axis is not (and cannot be) calibrated because there were little to no controls between measurements.   This plot can show you SHAPES but not MAGNITUDES.  Also, BB3-Green has three peaks, including two that are very close together.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Q1-EB: Culture samples hard to compare b/c of concentration differences, abundances of chloroplasts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Lei-Q4:  For the bottom two graph, we observed very few backscattering. Limitation due to three points.</a:t>
            </a:r>
          </a:p>
          <a:p>
            <a:pPr lvl="0" rtl="0">
              <a:buNone/>
            </a:pPr>
            <a:r>
              <a:rPr lang="en"/>
              <a:t>Points were fit in the model.</a:t>
            </a:r>
          </a:p>
          <a:p>
            <a:endParaRPr lang="en"/>
          </a:p>
          <a:p>
            <a:pPr lvl="0" rtl="0">
              <a:buNone/>
            </a:pPr>
            <a:r>
              <a:rPr lang="en" b="1"/>
              <a:t>Comparison of BB9 and ECO-VSF derived VSF values at 650 nm shows excellent relationship. Only one point from BB9 (in red) because it only takes one measurement at 650nm. The ECO VSF takes 3 measurements at 650 nm (3 angles)</a:t>
            </a:r>
          </a:p>
          <a:p>
            <a:endParaRPr lang="en" b="1"/>
          </a:p>
          <a:p>
            <a:pPr>
              <a:buNone/>
            </a:pPr>
            <a:r>
              <a:rPr lang="en"/>
              <a:t>BLUE text is comments on the uncertainty of the ECO VSF measurements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 CLOSURE!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Lei-Q3-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 -Q2: The DRE sample and Arizona dust sample had the highest particulate backscatter ratios. This indicates that there is more inorganic matter in those samples than in the culture samples, which is what we expected to see. </a:t>
            </a:r>
          </a:p>
          <a:p>
            <a:endParaRPr lang="en"/>
          </a:p>
          <a:p>
            <a:pPr>
              <a:buNone/>
            </a:pPr>
            <a:r>
              <a:rPr lang="en"/>
              <a:t>The values for Platymonas are slightly higher than expected..... Values are in a table at the END of the powerpoint show.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Lei: Platymonas: 2um; Chaetoceros: 20um but in chains, could be much bigger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2286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EB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Lei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rgbClr val="000000"/>
              </a:buClr>
              <a:buSzPct val="91666"/>
              <a:buFont typeface="Arial"/>
              <a:buNone/>
            </a:pPr>
            <a:r>
              <a:rPr lang="en" sz="1200"/>
              <a:t>Lei: The angular distribution of scattered radiation in the backward hemisphere is important in the interpretation of remote sensing measurements, investigations of particle shape, and models of visibility in seawater</a:t>
            </a:r>
          </a:p>
          <a:p>
            <a:endParaRPr lang="en" sz="1200"/>
          </a:p>
          <a:p>
            <a:pPr lvl="0" rtl="0">
              <a:lnSpc>
                <a:spcPct val="115000"/>
              </a:lnSpc>
              <a:buClr>
                <a:srgbClr val="000000"/>
              </a:buClr>
              <a:buSzPct val="91666"/>
              <a:buFont typeface="Arial"/>
              <a:buNone/>
            </a:pPr>
            <a:r>
              <a:rPr lang="en" sz="1200" b="1"/>
              <a:t>Assumptions:</a:t>
            </a:r>
          </a:p>
          <a:p>
            <a:pPr marL="457200" lvl="0" indent="-298450" rtl="0">
              <a:lnSpc>
                <a:spcPct val="115000"/>
              </a:lnSpc>
              <a:buClr>
                <a:srgbClr val="000000"/>
              </a:buClr>
              <a:buSzPct val="152777"/>
              <a:buFont typeface="Arial"/>
              <a:buChar char="•"/>
            </a:pPr>
            <a:r>
              <a:rPr lang="en" sz="1200"/>
              <a:t>• Isotropic medium</a:t>
            </a:r>
          </a:p>
          <a:p>
            <a:pPr marL="457200" lvl="0" indent="-298450">
              <a:lnSpc>
                <a:spcPct val="115000"/>
              </a:lnSpc>
              <a:buClr>
                <a:srgbClr val="000000"/>
              </a:buClr>
              <a:buSzPct val="152777"/>
              <a:buFont typeface="Arial"/>
              <a:buChar char="•"/>
            </a:pPr>
            <a:r>
              <a:rPr lang="en" sz="1200"/>
              <a:t>• Unpolarized light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Lei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EB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buNone/>
            </a:pPr>
            <a:r>
              <a:rPr lang="en" dirty="0" smtClean="0"/>
              <a:t>Lab 4</a:t>
            </a:r>
            <a:endParaRPr lang="en" dirty="0"/>
          </a:p>
          <a:p>
            <a:pPr>
              <a:buNone/>
            </a:pPr>
            <a:r>
              <a:rPr lang="en" dirty="0"/>
              <a:t>Scattering</a:t>
            </a:r>
          </a:p>
        </p:txBody>
      </p:sp>
      <p:sp>
        <p:nvSpPr>
          <p:cNvPr id="24" name="Shape 24"/>
          <p:cNvSpPr txBox="1">
            <a:spLocks noGrp="1"/>
          </p:cNvSpPr>
          <p:nvPr>
            <p:ph type="subTitle" idx="1"/>
          </p:nvPr>
        </p:nvSpPr>
        <p:spPr>
          <a:xfrm>
            <a:off x="685800" y="3786737"/>
            <a:ext cx="7772400" cy="1046317"/>
          </a:xfrm>
          <a:prstGeom prst="rect">
            <a:avLst/>
          </a:prstGeom>
        </p:spPr>
        <p:txBody>
          <a:bodyPr lIns="91425" tIns="91425" rIns="91425" bIns="91425" anchor="t" anchorCtr="0">
            <a:noAutofit/>
          </a:bodyPr>
          <a:lstStyle/>
          <a:p>
            <a:pPr>
              <a:buNone/>
            </a:pPr>
            <a:r>
              <a:rPr lang="en"/>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       Instrument Radiometry</a:t>
            </a:r>
          </a:p>
        </p:txBody>
      </p:sp>
      <p:sp>
        <p:nvSpPr>
          <p:cNvPr id="89" name="Shape 89"/>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lvl="0" rtl="0">
              <a:buNone/>
            </a:pPr>
            <a:r>
              <a:rPr lang="en" dirty="0"/>
              <a:t>Radiometer measures emitted wavelength in other instruments for validation and data processing.</a:t>
            </a:r>
          </a:p>
          <a:p>
            <a:pPr lvl="0" rtl="0">
              <a:buNone/>
            </a:pPr>
            <a:r>
              <a:rPr lang="en" dirty="0" smtClean="0"/>
              <a:t>All </a:t>
            </a:r>
            <a:r>
              <a:rPr lang="en" dirty="0"/>
              <a:t>tested instruments were within </a:t>
            </a:r>
            <a:r>
              <a:rPr lang="en" dirty="0" smtClean="0"/>
              <a:t>5 nm </a:t>
            </a:r>
            <a:r>
              <a:rPr lang="en" dirty="0"/>
              <a:t>of nominal value.  Most were within </a:t>
            </a:r>
            <a:r>
              <a:rPr lang="en" dirty="0" smtClean="0"/>
              <a:t>2.5 nm</a:t>
            </a:r>
            <a:r>
              <a:rPr lang="en" dirty="0"/>
              <a:t>.</a:t>
            </a:r>
          </a:p>
        </p:txBody>
      </p:sp>
      <p:sp>
        <p:nvSpPr>
          <p:cNvPr id="90" name="Shape 90"/>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endParaRPr dirty="0"/>
          </a:p>
        </p:txBody>
      </p:sp>
      <p:sp>
        <p:nvSpPr>
          <p:cNvPr id="91" name="Shape 91"/>
          <p:cNvSpPr/>
          <p:nvPr/>
        </p:nvSpPr>
        <p:spPr>
          <a:xfrm>
            <a:off x="4692275" y="1600200"/>
            <a:ext cx="3994498" cy="4967572"/>
          </a:xfrm>
          <a:prstGeom prst="rect">
            <a:avLst/>
          </a:prstGeom>
          <a:blipFill>
            <a:blip r:embed="rId3"/>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pPr algn="ctr"/>
            <a:r>
              <a:rPr lang="en-US" sz="4800" dirty="0" smtClean="0"/>
              <a:t>RESULTS</a:t>
            </a:r>
            <a:endParaRPr lang="en-US" sz="4800" dirty="0"/>
          </a:p>
        </p:txBody>
      </p:sp>
    </p:spTree>
    <p:extLst>
      <p:ext uri="{BB962C8B-B14F-4D97-AF65-F5344CB8AC3E}">
        <p14:creationId xmlns:p14="http://schemas.microsoft.com/office/powerpoint/2010/main" val="10753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2650" y="-96387"/>
            <a:ext cx="8229600" cy="1143000"/>
          </a:xfrm>
          <a:prstGeom prst="rect">
            <a:avLst/>
          </a:prstGeom>
        </p:spPr>
        <p:txBody>
          <a:bodyPr lIns="91425" tIns="91425" rIns="91425" bIns="91425" anchor="b" anchorCtr="0">
            <a:noAutofit/>
          </a:bodyPr>
          <a:lstStyle/>
          <a:p>
            <a:pPr lvl="0" algn="ctr" rtl="0">
              <a:buNone/>
            </a:pPr>
            <a:r>
              <a:rPr lang="en" dirty="0"/>
              <a:t>Instrument Radiometry</a:t>
            </a:r>
          </a:p>
        </p:txBody>
      </p:sp>
      <p:graphicFrame>
        <p:nvGraphicFramePr>
          <p:cNvPr id="97" name="Shape 97"/>
          <p:cNvGraphicFramePr/>
          <p:nvPr/>
        </p:nvGraphicFramePr>
        <p:xfrm>
          <a:off x="807950" y="1017450"/>
          <a:ext cx="7239000" cy="4754520"/>
        </p:xfrm>
        <a:graphic>
          <a:graphicData uri="http://schemas.openxmlformats.org/drawingml/2006/table">
            <a:tbl>
              <a:tblPr>
                <a:noFill/>
                <a:tableStyleId>{3D7EBF2B-EAE2-47A9-95A4-DAB82E14DE82}</a:tableStyleId>
              </a:tblPr>
              <a:tblGrid>
                <a:gridCol w="2413000"/>
                <a:gridCol w="2413000"/>
                <a:gridCol w="2413000"/>
              </a:tblGrid>
              <a:tr h="381000">
                <a:tc>
                  <a:txBody>
                    <a:bodyPr/>
                    <a:lstStyle/>
                    <a:p>
                      <a:pPr lvl="0" rtl="0">
                        <a:buNone/>
                      </a:pPr>
                      <a:r>
                        <a:rPr lang="en"/>
                        <a:t>Instrument</a:t>
                      </a:r>
                    </a:p>
                  </a:txBody>
                  <a:tcPr marL="91425" marR="91425" marT="91425" marB="91425"/>
                </a:tc>
                <a:tc>
                  <a:txBody>
                    <a:bodyPr/>
                    <a:lstStyle/>
                    <a:p>
                      <a:pPr lvl="0" rtl="0">
                        <a:buNone/>
                      </a:pPr>
                      <a:r>
                        <a:rPr lang="en"/>
                        <a:t>Nominal Wave (nm)</a:t>
                      </a:r>
                    </a:p>
                  </a:txBody>
                  <a:tcPr marL="91425" marR="91425" marT="91425" marB="91425"/>
                </a:tc>
                <a:tc>
                  <a:txBody>
                    <a:bodyPr/>
                    <a:lstStyle/>
                    <a:p>
                      <a:pPr lvl="0" rtl="0">
                        <a:buNone/>
                      </a:pPr>
                      <a:r>
                        <a:rPr lang="en"/>
                        <a:t>Measured Wave (+/-1.5nm)</a:t>
                      </a:r>
                    </a:p>
                  </a:txBody>
                  <a:tcPr marL="91425" marR="91425" marT="91425" marB="91425"/>
                </a:tc>
              </a:tr>
              <a:tr h="381000">
                <a:tc>
                  <a:txBody>
                    <a:bodyPr/>
                    <a:lstStyle/>
                    <a:p>
                      <a:pPr lvl="0" rtl="0">
                        <a:buNone/>
                      </a:pPr>
                      <a:r>
                        <a:rPr lang="en"/>
                        <a:t>C-STAR</a:t>
                      </a:r>
                    </a:p>
                  </a:txBody>
                  <a:tcPr marL="91425" marR="91425" marT="91425" marB="91425"/>
                </a:tc>
                <a:tc>
                  <a:txBody>
                    <a:bodyPr/>
                    <a:lstStyle/>
                    <a:p>
                      <a:pPr lvl="0" rtl="0">
                        <a:buNone/>
                      </a:pPr>
                      <a:r>
                        <a:rPr lang="en"/>
                        <a:t>650</a:t>
                      </a:r>
                    </a:p>
                  </a:txBody>
                  <a:tcPr marL="91425" marR="91425" marT="91425" marB="91425"/>
                </a:tc>
                <a:tc>
                  <a:txBody>
                    <a:bodyPr/>
                    <a:lstStyle/>
                    <a:p>
                      <a:pPr lvl="0" rtl="0">
                        <a:buNone/>
                      </a:pPr>
                      <a:r>
                        <a:rPr lang="en"/>
                        <a:t>652.1</a:t>
                      </a:r>
                    </a:p>
                  </a:txBody>
                  <a:tcPr marL="91425" marR="91425" marT="91425" marB="91425"/>
                </a:tc>
              </a:tr>
              <a:tr h="381000">
                <a:tc>
                  <a:txBody>
                    <a:bodyPr/>
                    <a:lstStyle/>
                    <a:p>
                      <a:pPr lvl="0" rtl="0">
                        <a:buNone/>
                      </a:pPr>
                      <a:r>
                        <a:rPr lang="en"/>
                        <a:t>ECO VSF</a:t>
                      </a:r>
                    </a:p>
                  </a:txBody>
                  <a:tcPr marL="91425" marR="91425" marT="91425" marB="91425"/>
                </a:tc>
                <a:tc>
                  <a:txBody>
                    <a:bodyPr/>
                    <a:lstStyle/>
                    <a:p>
                      <a:pPr lvl="0" rtl="0">
                        <a:buNone/>
                      </a:pPr>
                      <a:r>
                        <a:rPr lang="en"/>
                        <a:t>660</a:t>
                      </a:r>
                    </a:p>
                  </a:txBody>
                  <a:tcPr marL="91425" marR="91425" marT="91425" marB="91425"/>
                </a:tc>
                <a:tc>
                  <a:txBody>
                    <a:bodyPr/>
                    <a:lstStyle/>
                    <a:p>
                      <a:pPr lvl="0" rtl="0">
                        <a:buNone/>
                      </a:pPr>
                      <a:r>
                        <a:rPr lang="en"/>
                        <a:t>655.4</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412</a:t>
                      </a:r>
                    </a:p>
                  </a:txBody>
                  <a:tcPr marL="91425" marR="91425" marT="91425" marB="91425"/>
                </a:tc>
                <a:tc>
                  <a:txBody>
                    <a:bodyPr/>
                    <a:lstStyle/>
                    <a:p>
                      <a:pPr lvl="0" rtl="0">
                        <a:buNone/>
                      </a:pPr>
                      <a:r>
                        <a:rPr lang="en"/>
                        <a:t>408.8</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440</a:t>
                      </a:r>
                    </a:p>
                  </a:txBody>
                  <a:tcPr marL="91425" marR="91425" marT="91425" marB="91425"/>
                </a:tc>
                <a:tc>
                  <a:txBody>
                    <a:bodyPr/>
                    <a:lstStyle/>
                    <a:p>
                      <a:pPr lvl="0" rtl="0">
                        <a:buNone/>
                      </a:pPr>
                      <a:r>
                        <a:rPr lang="en"/>
                        <a:t>442.1</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488</a:t>
                      </a:r>
                    </a:p>
                  </a:txBody>
                  <a:tcPr marL="91425" marR="91425" marT="91425" marB="91425"/>
                </a:tc>
                <a:tc>
                  <a:txBody>
                    <a:bodyPr/>
                    <a:lstStyle/>
                    <a:p>
                      <a:pPr lvl="0" rtl="0">
                        <a:buNone/>
                      </a:pPr>
                      <a:r>
                        <a:rPr lang="en"/>
                        <a:t>Not Measured</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510</a:t>
                      </a:r>
                    </a:p>
                  </a:txBody>
                  <a:tcPr marL="91425" marR="91425" marT="91425" marB="91425"/>
                </a:tc>
                <a:tc>
                  <a:txBody>
                    <a:bodyPr/>
                    <a:lstStyle/>
                    <a:p>
                      <a:pPr lvl="0" rtl="0">
                        <a:buNone/>
                      </a:pPr>
                      <a:r>
                        <a:rPr lang="en"/>
                        <a:t>505.4</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532</a:t>
                      </a:r>
                    </a:p>
                  </a:txBody>
                  <a:tcPr marL="91425" marR="91425" marT="91425" marB="91425"/>
                </a:tc>
                <a:tc>
                  <a:txBody>
                    <a:bodyPr/>
                    <a:lstStyle/>
                    <a:p>
                      <a:pPr lvl="0" rtl="0">
                        <a:buNone/>
                      </a:pPr>
                      <a:r>
                        <a:rPr lang="en"/>
                        <a:t>528.8</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595</a:t>
                      </a:r>
                    </a:p>
                  </a:txBody>
                  <a:tcPr marL="91425" marR="91425" marT="91425" marB="91425"/>
                </a:tc>
                <a:tc>
                  <a:txBody>
                    <a:bodyPr/>
                    <a:lstStyle/>
                    <a:p>
                      <a:pPr lvl="0" rtl="0">
                        <a:buNone/>
                      </a:pPr>
                      <a:r>
                        <a:rPr lang="en"/>
                        <a:t>592.1</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650</a:t>
                      </a:r>
                    </a:p>
                  </a:txBody>
                  <a:tcPr marL="91425" marR="91425" marT="91425" marB="91425"/>
                </a:tc>
                <a:tc>
                  <a:txBody>
                    <a:bodyPr/>
                    <a:lstStyle/>
                    <a:p>
                      <a:pPr lvl="0" rtl="0">
                        <a:buNone/>
                      </a:pPr>
                      <a:r>
                        <a:rPr lang="en"/>
                        <a:t>652.1</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715</a:t>
                      </a:r>
                    </a:p>
                  </a:txBody>
                  <a:tcPr marL="91425" marR="91425" marT="91425" marB="91425"/>
                </a:tc>
                <a:tc>
                  <a:txBody>
                    <a:bodyPr/>
                    <a:lstStyle/>
                    <a:p>
                      <a:pPr lvl="0" rtl="0">
                        <a:buNone/>
                      </a:pPr>
                      <a:r>
                        <a:rPr lang="en"/>
                        <a:t>715.2</a:t>
                      </a:r>
                    </a:p>
                  </a:txBody>
                  <a:tcPr marL="91425" marR="91425" marT="91425" marB="91425"/>
                </a:tc>
              </a:tr>
              <a:tr h="381000">
                <a:tc>
                  <a:txBody>
                    <a:bodyPr/>
                    <a:lstStyle/>
                    <a:p>
                      <a:pPr lvl="0" rtl="0">
                        <a:buNone/>
                      </a:pPr>
                      <a:r>
                        <a:rPr lang="en"/>
                        <a:t>BB9</a:t>
                      </a:r>
                    </a:p>
                  </a:txBody>
                  <a:tcPr marL="91425" marR="91425" marT="91425" marB="91425"/>
                </a:tc>
                <a:tc>
                  <a:txBody>
                    <a:bodyPr/>
                    <a:lstStyle/>
                    <a:p>
                      <a:pPr lvl="0" rtl="0">
                        <a:buNone/>
                      </a:pPr>
                      <a:r>
                        <a:rPr lang="en"/>
                        <a:t>880</a:t>
                      </a:r>
                    </a:p>
                  </a:txBody>
                  <a:tcPr marL="91425" marR="91425" marT="91425" marB="91425"/>
                </a:tc>
                <a:tc>
                  <a:txBody>
                    <a:bodyPr/>
                    <a:lstStyle/>
                    <a:p>
                      <a:pPr lvl="0" rtl="0">
                        <a:buNone/>
                      </a:pPr>
                      <a:r>
                        <a:rPr lang="en"/>
                        <a:t>Outside of Range</a:t>
                      </a:r>
                    </a:p>
                  </a:txBody>
                  <a:tcPr marL="91425" marR="91425" marT="91425" marB="91425"/>
                </a:tc>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12"/>
            <a:ext cx="8229600" cy="1143000"/>
          </a:xfrm>
          <a:prstGeom prst="rect">
            <a:avLst/>
          </a:prstGeom>
        </p:spPr>
        <p:txBody>
          <a:bodyPr lIns="91425" tIns="91425" rIns="91425" bIns="91425" anchor="b" anchorCtr="0">
            <a:noAutofit/>
          </a:bodyPr>
          <a:lstStyle/>
          <a:p>
            <a:pPr lvl="0" algn="ctr" rtl="0">
              <a:buNone/>
            </a:pPr>
            <a:r>
              <a:rPr lang="en" dirty="0"/>
              <a:t>Instrument Radiometry</a:t>
            </a:r>
          </a:p>
        </p:txBody>
      </p:sp>
      <p:sp>
        <p:nvSpPr>
          <p:cNvPr id="103" name="Shape 103"/>
          <p:cNvSpPr/>
          <p:nvPr/>
        </p:nvSpPr>
        <p:spPr>
          <a:xfrm>
            <a:off x="796749" y="1143000"/>
            <a:ext cx="6597999" cy="4878524"/>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568737"/>
            <a:ext cx="8229600" cy="1143000"/>
          </a:xfrm>
          <a:prstGeom prst="rect">
            <a:avLst/>
          </a:prstGeom>
        </p:spPr>
        <p:txBody>
          <a:bodyPr lIns="91425" tIns="91425" rIns="91425" bIns="91425" anchor="b" anchorCtr="0">
            <a:noAutofit/>
          </a:bodyPr>
          <a:lstStyle/>
          <a:p>
            <a:pPr lvl="0" algn="ctr" rtl="0">
              <a:buNone/>
            </a:pPr>
            <a:r>
              <a:rPr lang="en"/>
              <a:t>Turbidity and Beam Attenuation Results</a:t>
            </a:r>
          </a:p>
        </p:txBody>
      </p:sp>
      <p:graphicFrame>
        <p:nvGraphicFramePr>
          <p:cNvPr id="109" name="Shape 109"/>
          <p:cNvGraphicFramePr/>
          <p:nvPr/>
        </p:nvGraphicFramePr>
        <p:xfrm>
          <a:off x="5328500" y="2277925"/>
          <a:ext cx="3601600" cy="3523770"/>
        </p:xfrm>
        <a:graphic>
          <a:graphicData uri="http://schemas.openxmlformats.org/drawingml/2006/table">
            <a:tbl>
              <a:tblPr>
                <a:noFill/>
                <a:tableStyleId>{A90474E8-679C-453F-9BDE-EF7D92F58FA0}</a:tableStyleId>
              </a:tblPr>
              <a:tblGrid>
                <a:gridCol w="1275400"/>
                <a:gridCol w="954550"/>
                <a:gridCol w="1371650"/>
              </a:tblGrid>
              <a:tr h="635050">
                <a:tc>
                  <a:txBody>
                    <a:bodyPr/>
                    <a:lstStyle/>
                    <a:p>
                      <a:pPr lvl="0" algn="ctr" rtl="0">
                        <a:buNone/>
                      </a:pPr>
                      <a:r>
                        <a:rPr lang="en" b="1" dirty="0"/>
                        <a:t>SAMPLE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b="1" dirty="0"/>
                        <a:t>Turb [NTU]</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b="1"/>
                        <a:t>c (652 nm) [m-1]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dirty="0"/>
                        <a:t>Arizona Dust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13.1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9.1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Chaetoceros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0.7</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3.1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Platymonas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0.4</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0.3</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635050">
                <a:tc>
                  <a:txBody>
                    <a:bodyPr/>
                    <a:lstStyle/>
                    <a:p>
                      <a:pPr lvl="0" algn="ctr" rtl="0">
                        <a:buNone/>
                      </a:pPr>
                      <a:r>
                        <a:rPr lang="en"/>
                        <a:t>DRE-</a:t>
                      </a:r>
                    </a:p>
                    <a:p>
                      <a:pPr lvl="0" algn="ctr" rtl="0">
                        <a:buNone/>
                      </a:pPr>
                      <a:r>
                        <a:rPr lang="en"/>
                        <a:t>Unfiltered</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2.4</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1.5</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Filtered Seawater</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 0.3</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 4.2</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DIW</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 0.5</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a:t>(0) 4.4</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
        <p:nvSpPr>
          <p:cNvPr id="110" name="Shape 110"/>
          <p:cNvSpPr/>
          <p:nvPr/>
        </p:nvSpPr>
        <p:spPr>
          <a:xfrm>
            <a:off x="393000" y="2314050"/>
            <a:ext cx="4640449" cy="3462949"/>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62000" y="-191204"/>
            <a:ext cx="8229600" cy="667799"/>
          </a:xfrm>
          <a:prstGeom prst="rect">
            <a:avLst/>
          </a:prstGeom>
        </p:spPr>
        <p:txBody>
          <a:bodyPr lIns="91425" tIns="91425" rIns="91425" bIns="91425" anchor="b" anchorCtr="0">
            <a:noAutofit/>
          </a:bodyPr>
          <a:lstStyle/>
          <a:p>
            <a:pPr lvl="0" algn="ctr" rtl="0">
              <a:buNone/>
            </a:pPr>
            <a:r>
              <a:rPr lang="en" sz="2200"/>
              <a:t>ECO-VSF: VSFs for Water Samples</a:t>
            </a:r>
          </a:p>
        </p:txBody>
      </p:sp>
      <p:sp>
        <p:nvSpPr>
          <p:cNvPr id="116" name="Shape 116"/>
          <p:cNvSpPr/>
          <p:nvPr/>
        </p:nvSpPr>
        <p:spPr>
          <a:xfrm>
            <a:off x="228599" y="476600"/>
            <a:ext cx="8767797" cy="5764715"/>
          </a:xfrm>
          <a:prstGeom prst="rect">
            <a:avLst/>
          </a:prstGeom>
          <a:blipFill>
            <a:blip r:embed="rId3"/>
            <a:stretch>
              <a:fillRect/>
            </a:stretch>
          </a:blipFill>
          <a:ln>
            <a:noFill/>
          </a:ln>
        </p:spPr>
      </p:sp>
      <p:sp>
        <p:nvSpPr>
          <p:cNvPr id="117" name="Shape 117"/>
          <p:cNvSpPr txBox="1"/>
          <p:nvPr/>
        </p:nvSpPr>
        <p:spPr>
          <a:xfrm>
            <a:off x="835700" y="5398425"/>
            <a:ext cx="6900599" cy="1309199"/>
          </a:xfrm>
          <a:prstGeom prst="rect">
            <a:avLst/>
          </a:prstGeom>
        </p:spPr>
        <p:txBody>
          <a:bodyPr lIns="91425" tIns="91425" rIns="91425" bIns="91425" anchor="ctr" anchorCtr="0">
            <a:noAutofit/>
          </a:bodyPr>
          <a:lstStyle/>
          <a:p>
            <a:pPr lvl="0" rtl="0">
              <a:buNone/>
            </a:pPr>
            <a:r>
              <a:rPr lang="en" sz="1500">
                <a:solidFill>
                  <a:srgbClr val="0000FF"/>
                </a:solidFill>
              </a:rPr>
              <a:t>
• Uncertainties are small relative to our measurements</a:t>
            </a:r>
          </a:p>
          <a:p>
            <a:pPr lvl="0" rtl="0">
              <a:buNone/>
            </a:pPr>
            <a:r>
              <a:rPr lang="en" sz="1500">
                <a:solidFill>
                  <a:srgbClr val="0000FF"/>
                </a:solidFill>
              </a:rPr>
              <a:t>• Magnitudes correspond well with Petzold's data (Ocean Optics book)</a:t>
            </a:r>
          </a:p>
          <a:p>
            <a:pPr lvl="0" rtl="0">
              <a:buNone/>
            </a:pPr>
            <a:r>
              <a:rPr lang="en" sz="1500" b="1">
                <a:solidFill>
                  <a:srgbClr val="0000FF"/>
                </a:solidFill>
              </a:rPr>
              <a:t>• Matches 650 nm VSF measured by BB9– CLOSURE!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p:nvPr/>
        </p:nvSpPr>
        <p:spPr>
          <a:xfrm>
            <a:off x="0" y="1454368"/>
            <a:ext cx="6705600" cy="4260632"/>
          </a:xfrm>
          <a:prstGeom prst="rect">
            <a:avLst/>
          </a:prstGeom>
          <a:blipFill>
            <a:blip r:embed="rId3"/>
            <a:stretch>
              <a:fillRect/>
            </a:stretch>
          </a:blipFill>
          <a:ln>
            <a:noFill/>
          </a:ln>
        </p:spPr>
      </p:sp>
      <p:sp>
        <p:nvSpPr>
          <p:cNvPr id="128" name="Shape 128"/>
          <p:cNvSpPr txBox="1"/>
          <p:nvPr/>
        </p:nvSpPr>
        <p:spPr>
          <a:xfrm>
            <a:off x="371075" y="96200"/>
            <a:ext cx="8507100" cy="814200"/>
          </a:xfrm>
          <a:prstGeom prst="rect">
            <a:avLst/>
          </a:prstGeom>
          <a:noFill/>
        </p:spPr>
        <p:txBody>
          <a:bodyPr lIns="91425" tIns="91425" rIns="91425" bIns="91425" anchor="t" anchorCtr="0">
            <a:noAutofit/>
          </a:bodyPr>
          <a:lstStyle/>
          <a:p>
            <a:pPr lvl="0" algn="ctr" rtl="0">
              <a:buNone/>
            </a:pPr>
            <a:r>
              <a:rPr lang="en" sz="3000" b="1"/>
              <a:t>ECO VSF: Relative VSFs</a:t>
            </a:r>
          </a:p>
        </p:txBody>
      </p:sp>
      <p:graphicFrame>
        <p:nvGraphicFramePr>
          <p:cNvPr id="2" name="Table 1"/>
          <p:cNvGraphicFramePr>
            <a:graphicFrameLocks noGrp="1"/>
          </p:cNvGraphicFramePr>
          <p:nvPr>
            <p:extLst>
              <p:ext uri="{D42A27DB-BD31-4B8C-83A1-F6EECF244321}">
                <p14:modId xmlns:p14="http://schemas.microsoft.com/office/powerpoint/2010/main" val="2119502580"/>
              </p:ext>
            </p:extLst>
          </p:nvPr>
        </p:nvGraphicFramePr>
        <p:xfrm>
          <a:off x="6781800" y="1752600"/>
          <a:ext cx="2229950" cy="3722315"/>
        </p:xfrm>
        <a:graphic>
          <a:graphicData uri="http://schemas.openxmlformats.org/drawingml/2006/table">
            <a:tbl>
              <a:tblPr>
                <a:noFill/>
                <a:tableStyleId>{A90474E8-679C-453F-9BDE-EF7D92F58FA0}</a:tableStyleId>
              </a:tblPr>
              <a:tblGrid>
                <a:gridCol w="1275400"/>
                <a:gridCol w="954550"/>
              </a:tblGrid>
              <a:tr h="635050">
                <a:tc>
                  <a:txBody>
                    <a:bodyPr/>
                    <a:lstStyle/>
                    <a:p>
                      <a:pPr lvl="0" algn="ctr" rtl="0">
                        <a:buNone/>
                      </a:pPr>
                      <a:r>
                        <a:rPr lang="en" b="1" dirty="0"/>
                        <a:t>SAMPLE</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b="1" dirty="0"/>
                        <a:t>Turb [NTU]</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dirty="0"/>
                        <a:t>Arizona Dust</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13.1</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Chaetoceros</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0.7</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dirty="0" smtClean="0"/>
                        <a:t>DRE-</a:t>
                      </a:r>
                    </a:p>
                    <a:p>
                      <a:pPr lvl="0" algn="ctr" rtl="0">
                        <a:buNone/>
                      </a:pPr>
                      <a:r>
                        <a:rPr lang="en" dirty="0" smtClean="0"/>
                        <a:t>Unfiltered</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smtClean="0"/>
                        <a:t>2.4</a:t>
                      </a:r>
                      <a:endParaRPr lang="en" dirty="0"/>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635050">
                <a:tc>
                  <a:txBody>
                    <a:bodyPr/>
                    <a:lstStyle/>
                    <a:p>
                      <a:pPr lvl="0" algn="ctr" rtl="0">
                        <a:buNone/>
                      </a:pPr>
                      <a:r>
                        <a:rPr lang="en" dirty="0" smtClean="0"/>
                        <a:t>Platymonas</a:t>
                      </a:r>
                      <a:endParaRPr lang="en" dirty="0" smtClean="0"/>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a:t>
                      </a:r>
                      <a:r>
                        <a:rPr lang="en" dirty="0" smtClean="0"/>
                        <a:t>.4</a:t>
                      </a:r>
                      <a:endParaRPr lang="en" dirty="0"/>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Filtered Seawater</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 0.3</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r h="411025">
                <a:tc>
                  <a:txBody>
                    <a:bodyPr/>
                    <a:lstStyle/>
                    <a:p>
                      <a:pPr lvl="0" algn="ctr" rtl="0">
                        <a:buNone/>
                      </a:pPr>
                      <a:r>
                        <a:rPr lang="en"/>
                        <a:t>DIW</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lvl="0" algn="ctr" rtl="0">
                        <a:buNone/>
                      </a:pPr>
                      <a:r>
                        <a:rPr lang="en" dirty="0"/>
                        <a:t>(0) 0.5</a:t>
                      </a:r>
                    </a:p>
                  </a:txBody>
                  <a:tcPr marL="91425" marR="91425" marT="91425" marB="91425">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ECO-VSF vs BB9 Derived b</a:t>
            </a:r>
            <a:r>
              <a:rPr lang="en" baseline="-25000"/>
              <a:t>bp</a:t>
            </a:r>
            <a:r>
              <a:rPr lang="en"/>
              <a:t> Values</a:t>
            </a:r>
          </a:p>
        </p:txBody>
      </p:sp>
      <p:graphicFrame>
        <p:nvGraphicFramePr>
          <p:cNvPr id="134" name="Shape 134"/>
          <p:cNvGraphicFramePr/>
          <p:nvPr/>
        </p:nvGraphicFramePr>
        <p:xfrm>
          <a:off x="742775" y="1822275"/>
          <a:ext cx="7683550" cy="3355750"/>
        </p:xfrm>
        <a:graphic>
          <a:graphicData uri="http://schemas.openxmlformats.org/drawingml/2006/table">
            <a:tbl>
              <a:tblPr>
                <a:noFill/>
                <a:tableStyleId>{8BC7128B-439B-490C-AE6D-74C381F477B4}</a:tableStyleId>
              </a:tblPr>
              <a:tblGrid>
                <a:gridCol w="2583100"/>
                <a:gridCol w="2550225"/>
                <a:gridCol w="2550225"/>
              </a:tblGrid>
              <a:tr h="626750">
                <a:tc>
                  <a:txBody>
                    <a:bodyPr/>
                    <a:lstStyle/>
                    <a:p>
                      <a:pPr algn="ctr" rtl="0">
                        <a:buNone/>
                      </a:pPr>
                      <a:r>
                        <a:rPr lang="en" sz="2000" b="1">
                          <a:solidFill>
                            <a:srgbClr val="0000FF"/>
                          </a:solidFill>
                        </a:rPr>
                        <a:t>Water Type</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gridSpan="2">
                  <a:txBody>
                    <a:bodyPr/>
                    <a:lstStyle/>
                    <a:p>
                      <a:pPr lvl="0" algn="ctr" rtl="0">
                        <a:buNone/>
                      </a:pPr>
                      <a:r>
                        <a:rPr lang="en" sz="2000" b="1">
                          <a:solidFill>
                            <a:srgbClr val="0000FF"/>
                          </a:solidFill>
                        </a:rPr>
                        <a:t>b</a:t>
                      </a:r>
                      <a:r>
                        <a:rPr lang="en" sz="2000" b="1" baseline="-25000">
                          <a:solidFill>
                            <a:srgbClr val="0000FF"/>
                          </a:solidFill>
                        </a:rPr>
                        <a:t>bp</a:t>
                      </a:r>
                      <a:r>
                        <a:rPr lang="en" sz="2000" b="1">
                          <a:solidFill>
                            <a:srgbClr val="0000FF"/>
                          </a:solidFill>
                        </a:rPr>
                        <a:t>at 650 (m</a:t>
                      </a:r>
                      <a:r>
                        <a:rPr lang="en" sz="2000" b="1" baseline="30000">
                          <a:solidFill>
                            <a:srgbClr val="0000FF"/>
                          </a:solidFill>
                        </a:rPr>
                        <a:t>-1</a:t>
                      </a:r>
                      <a:r>
                        <a:rPr lang="en" sz="2000" b="1">
                          <a:solidFill>
                            <a:srgbClr val="0000FF"/>
                          </a:solidFill>
                        </a:rPr>
                        <a:t>)</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hMerge="1">
                  <a:txBody>
                    <a:bodyPr/>
                    <a:lstStyle/>
                    <a:p>
                      <a:endParaRPr lang="en-US"/>
                    </a:p>
                  </a:txBody>
                  <a:tcPr/>
                </a:tc>
              </a:tr>
              <a:tr h="545800">
                <a:tc>
                  <a:txBody>
                    <a:bodyPr/>
                    <a:lstStyle/>
                    <a:p>
                      <a:endParaRPr dirty="0"/>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lvl="0" algn="ctr" rtl="0">
                        <a:buNone/>
                      </a:pPr>
                      <a:r>
                        <a:rPr lang="en" sz="2000" b="1">
                          <a:solidFill>
                            <a:srgbClr val="0000FF"/>
                          </a:solidFill>
                        </a:rPr>
                        <a:t>VSF</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2000" b="1">
                          <a:solidFill>
                            <a:srgbClr val="0000FF"/>
                          </a:solidFill>
                        </a:rPr>
                        <a:t>BB9</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a:buNone/>
                      </a:pPr>
                      <a:r>
                        <a:rPr lang="en" sz="1800"/>
                        <a:t>Arizona Dust</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0.1656 </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0.15</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a:buNone/>
                      </a:pPr>
                      <a:r>
                        <a:rPr lang="en" sz="1800"/>
                        <a:t>Chaetocerous</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0.0134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0.01</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a:buNone/>
                      </a:pPr>
                      <a:r>
                        <a:rPr lang="en" sz="1800"/>
                        <a:t>DRE</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0.0354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0.04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545800">
                <a:tc>
                  <a:txBody>
                    <a:bodyPr/>
                    <a:lstStyle/>
                    <a:p>
                      <a:pPr algn="ctr" rtl="0">
                        <a:buNone/>
                      </a:pPr>
                      <a:r>
                        <a:rPr lang="en" sz="1800"/>
                        <a:t>Platymonas</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a:buNone/>
                      </a:pPr>
                      <a:r>
                        <a:rPr lang="en" sz="1800"/>
                        <a:t>0.0064</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algn="ctr" rtl="0">
                        <a:buNone/>
                      </a:pPr>
                      <a:r>
                        <a:rPr lang="en" sz="1800"/>
                        <a:t>0.006</a:t>
                      </a:r>
                    </a:p>
                  </a:txBody>
                  <a:tcPr marL="91425" marR="91425" marT="91425" marB="91425">
                    <a:lnL w="19050" cap="flat">
                      <a:solidFill>
                        <a:srgbClr val="000000"/>
                      </a:solidFill>
                      <a:prstDash val="solid"/>
                      <a:round/>
                      <a:headEnd type="none" w="med" len="med"/>
                      <a:tailEnd type="none" w="med" len="med"/>
                    </a:lnL>
                    <a:lnR w="1905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bl>
          </a:graphicData>
        </a:graphic>
      </p:graphicFrame>
      <p:sp>
        <p:nvSpPr>
          <p:cNvPr id="135" name="Shape 135"/>
          <p:cNvSpPr txBox="1"/>
          <p:nvPr/>
        </p:nvSpPr>
        <p:spPr>
          <a:xfrm>
            <a:off x="742750" y="5811250"/>
            <a:ext cx="7683599" cy="1143000"/>
          </a:xfrm>
          <a:prstGeom prst="rect">
            <a:avLst/>
          </a:prstGeom>
          <a:noFill/>
        </p:spPr>
        <p:txBody>
          <a:bodyPr lIns="91425" tIns="91425" rIns="91425" bIns="91425" anchor="t" anchorCtr="0">
            <a:noAutofit/>
          </a:bodyPr>
          <a:lstStyle/>
          <a:p>
            <a:pPr algn="ctr">
              <a:buNone/>
            </a:pPr>
            <a:r>
              <a:rPr lang="en" sz="2400" i="1"/>
              <a:t>Check it out... CLOSURE!!!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152400" y="-76200"/>
            <a:ext cx="8658225" cy="6953250"/>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Particulate Composition: Backscatter to Scatter Ratio</a:t>
            </a:r>
          </a:p>
        </p:txBody>
      </p:sp>
      <p:sp>
        <p:nvSpPr>
          <p:cNvPr id="141" name="Shape 141"/>
          <p:cNvSpPr txBox="1">
            <a:spLocks noGrp="1"/>
          </p:cNvSpPr>
          <p:nvPr>
            <p:ph type="body" idx="1"/>
          </p:nvPr>
        </p:nvSpPr>
        <p:spPr>
          <a:xfrm>
            <a:off x="457200" y="1499275"/>
            <a:ext cx="8229600" cy="3200099"/>
          </a:xfrm>
          <a:prstGeom prst="rect">
            <a:avLst/>
          </a:prstGeom>
        </p:spPr>
        <p:txBody>
          <a:bodyPr lIns="91425" tIns="91425" rIns="91425" bIns="91425" anchor="t" anchorCtr="0">
            <a:noAutofit/>
          </a:bodyPr>
          <a:lstStyle/>
          <a:p>
            <a:pPr lvl="0" rtl="0">
              <a:buNone/>
            </a:pPr>
            <a:r>
              <a:rPr lang="en"/>
              <a:t>The AC-9 and BB-9 data were combined to obtain the particulate backscattering ratio (   ): </a:t>
            </a:r>
          </a:p>
          <a:p>
            <a:endParaRPr lang="en"/>
          </a:p>
          <a:p>
            <a:endParaRPr lang="en"/>
          </a:p>
          <a:p>
            <a:endParaRPr lang="en"/>
          </a:p>
          <a:p>
            <a:pPr lvl="0" rtl="0">
              <a:buNone/>
            </a:pPr>
            <a:r>
              <a:rPr lang="en"/>
              <a:t>   ~0.005 is related to organic particles</a:t>
            </a:r>
          </a:p>
          <a:p>
            <a:pPr lvl="0" rtl="0">
              <a:buNone/>
            </a:pPr>
            <a:r>
              <a:rPr lang="en"/>
              <a:t>   ~0.02-0.03 is related to inorganic particles</a:t>
            </a:r>
          </a:p>
          <a:p>
            <a:pPr lvl="0" rtl="0">
              <a:buNone/>
            </a:pPr>
            <a:r>
              <a:rPr lang="en" sz="1400"/>
              <a:t>	References: Twardowski et al, 2001, Boss et al, 2004</a:t>
            </a:r>
          </a:p>
          <a:p>
            <a:pPr lvl="0" rtl="0">
              <a:buNone/>
            </a:pPr>
            <a:r>
              <a:rPr lang="en"/>
              <a:t>														</a:t>
            </a:r>
          </a:p>
        </p:txBody>
      </p:sp>
      <p:sp>
        <p:nvSpPr>
          <p:cNvPr id="142" name="Shape 142"/>
          <p:cNvSpPr/>
          <p:nvPr/>
        </p:nvSpPr>
        <p:spPr>
          <a:xfrm>
            <a:off x="554575" y="3906700"/>
            <a:ext cx="324550" cy="603849"/>
          </a:xfrm>
          <a:prstGeom prst="rect">
            <a:avLst/>
          </a:prstGeom>
          <a:blipFill>
            <a:blip r:embed="rId3"/>
            <a:stretch>
              <a:fillRect/>
            </a:stretch>
          </a:blipFill>
        </p:spPr>
      </p:sp>
      <p:sp>
        <p:nvSpPr>
          <p:cNvPr id="143" name="Shape 143"/>
          <p:cNvSpPr/>
          <p:nvPr/>
        </p:nvSpPr>
        <p:spPr>
          <a:xfrm>
            <a:off x="554575" y="4495400"/>
            <a:ext cx="324550" cy="603849"/>
          </a:xfrm>
          <a:prstGeom prst="rect">
            <a:avLst/>
          </a:prstGeom>
          <a:blipFill>
            <a:blip r:embed="rId3"/>
            <a:stretch>
              <a:fillRect/>
            </a:stretch>
          </a:blipFill>
        </p:spPr>
      </p:sp>
      <p:sp>
        <p:nvSpPr>
          <p:cNvPr id="144" name="Shape 144"/>
          <p:cNvSpPr/>
          <p:nvPr/>
        </p:nvSpPr>
        <p:spPr>
          <a:xfrm>
            <a:off x="3777400" y="2855762"/>
            <a:ext cx="1589175" cy="886524"/>
          </a:xfrm>
          <a:prstGeom prst="rect">
            <a:avLst/>
          </a:prstGeom>
          <a:blipFill>
            <a:blip r:embed="rId4"/>
            <a:stretch>
              <a:fillRect/>
            </a:stretch>
          </a:blipFill>
        </p:spPr>
      </p:sp>
      <p:sp>
        <p:nvSpPr>
          <p:cNvPr id="145" name="Shape 145"/>
          <p:cNvSpPr/>
          <p:nvPr/>
        </p:nvSpPr>
        <p:spPr>
          <a:xfrm>
            <a:off x="457200" y="2855775"/>
            <a:ext cx="2572200" cy="730124"/>
          </a:xfrm>
          <a:prstGeom prst="rect">
            <a:avLst/>
          </a:prstGeom>
          <a:blipFill>
            <a:blip r:embed="rId5"/>
            <a:stretch>
              <a:fillRect/>
            </a:stretch>
          </a:blipFill>
        </p:spPr>
      </p:sp>
      <p:sp>
        <p:nvSpPr>
          <p:cNvPr id="146" name="Shape 146"/>
          <p:cNvSpPr/>
          <p:nvPr/>
        </p:nvSpPr>
        <p:spPr>
          <a:xfrm>
            <a:off x="7568275" y="2083200"/>
            <a:ext cx="324550" cy="485600"/>
          </a:xfrm>
          <a:prstGeom prst="rect">
            <a:avLst/>
          </a:prstGeom>
          <a:blipFill>
            <a:blip r:embed="rId3"/>
            <a:stretch>
              <a:fillRect/>
            </a:stretch>
          </a:blipFill>
        </p:spPr>
      </p:sp>
      <p:sp>
        <p:nvSpPr>
          <p:cNvPr id="147" name="Shape 147"/>
          <p:cNvSpPr/>
          <p:nvPr/>
        </p:nvSpPr>
        <p:spPr>
          <a:xfrm>
            <a:off x="6090800" y="198450"/>
            <a:ext cx="394075" cy="638350"/>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44775" y="187587"/>
            <a:ext cx="8229600" cy="1143000"/>
          </a:xfrm>
          <a:prstGeom prst="rect">
            <a:avLst/>
          </a:prstGeom>
        </p:spPr>
        <p:txBody>
          <a:bodyPr lIns="91425" tIns="91425" rIns="91425" bIns="91425" anchor="b" anchorCtr="0">
            <a:noAutofit/>
          </a:bodyPr>
          <a:lstStyle/>
          <a:p>
            <a:pPr>
              <a:buNone/>
            </a:pPr>
            <a:r>
              <a:rPr lang="en" sz="4400" dirty="0"/>
              <a:t>Samples:</a:t>
            </a:r>
          </a:p>
        </p:txBody>
      </p:sp>
      <p:sp>
        <p:nvSpPr>
          <p:cNvPr id="30" name="Shape 30"/>
          <p:cNvSpPr txBox="1">
            <a:spLocks noGrp="1"/>
          </p:cNvSpPr>
          <p:nvPr>
            <p:ph type="body" idx="1"/>
          </p:nvPr>
        </p:nvSpPr>
        <p:spPr>
          <a:xfrm>
            <a:off x="457200" y="1550050"/>
            <a:ext cx="8229600" cy="690599"/>
          </a:xfrm>
          <a:prstGeom prst="rect">
            <a:avLst/>
          </a:prstGeom>
        </p:spPr>
        <p:txBody>
          <a:bodyPr lIns="91425" tIns="91425" rIns="91425" bIns="91425" anchor="t" anchorCtr="0">
            <a:noAutofit/>
          </a:bodyPr>
          <a:lstStyle/>
          <a:p>
            <a:pPr lvl="0" rtl="0">
              <a:lnSpc>
                <a:spcPct val="120000"/>
              </a:lnSpc>
              <a:spcBef>
                <a:spcPts val="0"/>
              </a:spcBef>
              <a:spcAft>
                <a:spcPts val="200"/>
              </a:spcAft>
              <a:buClr>
                <a:srgbClr val="000000"/>
              </a:buClr>
              <a:buSzPct val="28947"/>
              <a:buFont typeface="Arial"/>
              <a:buNone/>
            </a:pPr>
            <a:r>
              <a:rPr lang="en" sz="3800">
                <a:solidFill>
                  <a:srgbClr val="000000"/>
                </a:solidFill>
              </a:rPr>
              <a:t>Platymonas</a:t>
            </a:r>
            <a:r>
              <a:rPr lang="en" sz="2400">
                <a:solidFill>
                  <a:srgbClr val="000000"/>
                </a:solidFill>
              </a:rPr>
              <a:t>*</a:t>
            </a:r>
          </a:p>
          <a:p>
            <a:endParaRPr lang="en" sz="2400">
              <a:solidFill>
                <a:srgbClr val="000000"/>
              </a:solidFill>
            </a:endParaRPr>
          </a:p>
        </p:txBody>
      </p:sp>
      <p:sp>
        <p:nvSpPr>
          <p:cNvPr id="31" name="Shape 31"/>
          <p:cNvSpPr/>
          <p:nvPr/>
        </p:nvSpPr>
        <p:spPr>
          <a:xfrm>
            <a:off x="566125" y="2240798"/>
            <a:ext cx="2111675" cy="2053499"/>
          </a:xfrm>
          <a:prstGeom prst="rect">
            <a:avLst/>
          </a:prstGeom>
          <a:blipFill>
            <a:blip r:embed="rId3"/>
            <a:stretch>
              <a:fillRect/>
            </a:stretch>
          </a:blipFill>
        </p:spPr>
      </p:sp>
      <p:sp>
        <p:nvSpPr>
          <p:cNvPr id="32" name="Shape 32"/>
          <p:cNvSpPr/>
          <p:nvPr/>
        </p:nvSpPr>
        <p:spPr>
          <a:xfrm>
            <a:off x="6137700" y="4294300"/>
            <a:ext cx="2722574" cy="2115350"/>
          </a:xfrm>
          <a:prstGeom prst="rect">
            <a:avLst/>
          </a:prstGeom>
          <a:blipFill>
            <a:blip r:embed="rId4"/>
            <a:stretch>
              <a:fillRect/>
            </a:stretch>
          </a:blipFill>
        </p:spPr>
      </p:sp>
      <p:sp>
        <p:nvSpPr>
          <p:cNvPr id="33" name="Shape 33"/>
          <p:cNvSpPr txBox="1"/>
          <p:nvPr/>
        </p:nvSpPr>
        <p:spPr>
          <a:xfrm>
            <a:off x="5870687" y="3656075"/>
            <a:ext cx="3657600" cy="457200"/>
          </a:xfrm>
          <a:prstGeom prst="rect">
            <a:avLst/>
          </a:prstGeom>
          <a:noFill/>
        </p:spPr>
        <p:txBody>
          <a:bodyPr lIns="91425" tIns="91425" rIns="91425" bIns="91425" anchor="ctr" anchorCtr="0">
            <a:noAutofit/>
          </a:bodyPr>
          <a:lstStyle/>
          <a:p>
            <a:pPr>
              <a:buNone/>
            </a:pPr>
            <a:r>
              <a:rPr lang="en" sz="3600"/>
              <a:t>Chaetoceros</a:t>
            </a:r>
            <a:r>
              <a:rPr lang="en" sz="2400"/>
              <a:t>*</a:t>
            </a:r>
          </a:p>
        </p:txBody>
      </p:sp>
      <p:sp>
        <p:nvSpPr>
          <p:cNvPr id="34" name="Shape 34"/>
          <p:cNvSpPr/>
          <p:nvPr/>
        </p:nvSpPr>
        <p:spPr>
          <a:xfrm>
            <a:off x="2503700" y="4408125"/>
            <a:ext cx="2020625" cy="2053499"/>
          </a:xfrm>
          <a:prstGeom prst="rect">
            <a:avLst/>
          </a:prstGeom>
          <a:blipFill>
            <a:blip r:embed="rId5"/>
            <a:stretch>
              <a:fillRect/>
            </a:stretch>
          </a:blipFill>
        </p:spPr>
      </p:sp>
      <p:sp>
        <p:nvSpPr>
          <p:cNvPr id="35" name="Shape 35"/>
          <p:cNvSpPr/>
          <p:nvPr/>
        </p:nvSpPr>
        <p:spPr>
          <a:xfrm>
            <a:off x="5010150" y="1814275"/>
            <a:ext cx="2857500" cy="1600200"/>
          </a:xfrm>
          <a:prstGeom prst="rect">
            <a:avLst/>
          </a:prstGeom>
          <a:blipFill>
            <a:blip r:embed="rId6"/>
            <a:stretch>
              <a:fillRect/>
            </a:stretch>
          </a:blipFill>
        </p:spPr>
      </p:sp>
      <p:sp>
        <p:nvSpPr>
          <p:cNvPr id="36" name="Shape 36"/>
          <p:cNvSpPr txBox="1">
            <a:spLocks noGrp="1"/>
          </p:cNvSpPr>
          <p:nvPr>
            <p:ph type="body" idx="2"/>
          </p:nvPr>
        </p:nvSpPr>
        <p:spPr>
          <a:xfrm>
            <a:off x="207000" y="4766200"/>
            <a:ext cx="2829900" cy="690599"/>
          </a:xfrm>
          <a:prstGeom prst="rect">
            <a:avLst/>
          </a:prstGeom>
        </p:spPr>
        <p:txBody>
          <a:bodyPr lIns="91425" tIns="91425" rIns="91425" bIns="91425" anchor="t" anchorCtr="0">
            <a:noAutofit/>
          </a:bodyPr>
          <a:lstStyle/>
          <a:p>
            <a:pPr lvl="0" algn="ctr" rtl="0">
              <a:lnSpc>
                <a:spcPct val="120000"/>
              </a:lnSpc>
              <a:spcBef>
                <a:spcPts val="0"/>
              </a:spcBef>
              <a:spcAft>
                <a:spcPts val="200"/>
              </a:spcAft>
              <a:buClr>
                <a:srgbClr val="000000"/>
              </a:buClr>
              <a:buSzPct val="28947"/>
              <a:buFont typeface="Arial"/>
              <a:buNone/>
            </a:pPr>
            <a:r>
              <a:rPr lang="en" sz="3800">
                <a:solidFill>
                  <a:srgbClr val="000000"/>
                </a:solidFill>
              </a:rPr>
              <a:t>Arizona</a:t>
            </a:r>
          </a:p>
          <a:p>
            <a:pPr lvl="0" algn="ctr" rtl="0">
              <a:lnSpc>
                <a:spcPct val="120000"/>
              </a:lnSpc>
              <a:spcBef>
                <a:spcPts val="0"/>
              </a:spcBef>
              <a:spcAft>
                <a:spcPts val="200"/>
              </a:spcAft>
              <a:buClr>
                <a:srgbClr val="000000"/>
              </a:buClr>
              <a:buSzPct val="28947"/>
              <a:buFont typeface="Arial"/>
              <a:buNone/>
            </a:pPr>
            <a:r>
              <a:rPr lang="en" sz="3800">
                <a:solidFill>
                  <a:srgbClr val="000000"/>
                </a:solidFill>
              </a:rPr>
              <a:t>'Dust'</a:t>
            </a:r>
          </a:p>
          <a:p>
            <a:endParaRPr lang="en" sz="3800">
              <a:solidFill>
                <a:srgbClr val="000000"/>
              </a:solidFill>
            </a:endParaRPr>
          </a:p>
        </p:txBody>
      </p:sp>
      <p:sp>
        <p:nvSpPr>
          <p:cNvPr id="37" name="Shape 37"/>
          <p:cNvSpPr txBox="1"/>
          <p:nvPr/>
        </p:nvSpPr>
        <p:spPr>
          <a:xfrm>
            <a:off x="139575" y="6400800"/>
            <a:ext cx="1827000" cy="350699"/>
          </a:xfrm>
          <a:prstGeom prst="rect">
            <a:avLst/>
          </a:prstGeom>
          <a:noFill/>
        </p:spPr>
        <p:txBody>
          <a:bodyPr lIns="91425" tIns="91425" rIns="91425" bIns="91425" anchor="t" anchorCtr="0">
            <a:noAutofit/>
          </a:bodyPr>
          <a:lstStyle/>
          <a:p>
            <a:pPr>
              <a:buNone/>
            </a:pPr>
            <a:r>
              <a:rPr lang="en"/>
              <a:t>*Wikipedia</a:t>
            </a:r>
          </a:p>
        </p:txBody>
      </p:sp>
      <p:sp>
        <p:nvSpPr>
          <p:cNvPr id="38" name="Shape 38"/>
          <p:cNvSpPr txBox="1"/>
          <p:nvPr/>
        </p:nvSpPr>
        <p:spPr>
          <a:xfrm>
            <a:off x="3669375" y="583750"/>
            <a:ext cx="6110700" cy="350699"/>
          </a:xfrm>
          <a:prstGeom prst="rect">
            <a:avLst/>
          </a:prstGeom>
          <a:noFill/>
        </p:spPr>
        <p:txBody>
          <a:bodyPr lIns="91425" tIns="91425" rIns="91425" bIns="91425" anchor="t" anchorCtr="0">
            <a:noAutofit/>
          </a:bodyPr>
          <a:lstStyle/>
          <a:p>
            <a:pPr lvl="0" algn="ctr" rtl="0">
              <a:buNone/>
            </a:pPr>
            <a:r>
              <a:rPr lang="en" sz="3600"/>
              <a:t>Damariscotta River </a:t>
            </a:r>
          </a:p>
          <a:p>
            <a:pPr lvl="0" algn="ctr" rtl="0">
              <a:buClr>
                <a:srgbClr val="000000"/>
              </a:buClr>
              <a:buSzPct val="30555"/>
              <a:buFont typeface="Arial"/>
              <a:buNone/>
            </a:pPr>
            <a:r>
              <a:rPr lang="en" sz="3600"/>
              <a:t>Estuary</a:t>
            </a:r>
          </a:p>
          <a:p>
            <a:endParaRPr lang="en" sz="36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197775" y="274650"/>
            <a:ext cx="7429799" cy="1143000"/>
          </a:xfrm>
          <a:prstGeom prst="rect">
            <a:avLst/>
          </a:prstGeom>
        </p:spPr>
        <p:txBody>
          <a:bodyPr lIns="91425" tIns="91425" rIns="91425" bIns="91425" anchor="b" anchorCtr="0">
            <a:noAutofit/>
          </a:bodyPr>
          <a:lstStyle/>
          <a:p>
            <a:pPr lvl="0" rtl="0">
              <a:buNone/>
            </a:pPr>
            <a:r>
              <a:rPr lang="en"/>
              <a:t>Particulate Composition: Backscatter to Scatter Ratio</a:t>
            </a:r>
          </a:p>
        </p:txBody>
      </p:sp>
      <p:sp>
        <p:nvSpPr>
          <p:cNvPr id="153" name="Shape 153"/>
          <p:cNvSpPr txBox="1"/>
          <p:nvPr/>
        </p:nvSpPr>
        <p:spPr>
          <a:xfrm>
            <a:off x="1674450" y="2659350"/>
            <a:ext cx="4638900" cy="1253699"/>
          </a:xfrm>
          <a:prstGeom prst="rect">
            <a:avLst/>
          </a:prstGeom>
          <a:noFill/>
        </p:spPr>
        <p:txBody>
          <a:bodyPr lIns="91425" tIns="91425" rIns="91425" bIns="91425" anchor="t" anchorCtr="0">
            <a:noAutofit/>
          </a:bodyPr>
          <a:lstStyle/>
          <a:p>
            <a:endParaRPr dirty="0"/>
          </a:p>
        </p:txBody>
      </p:sp>
      <p:sp>
        <p:nvSpPr>
          <p:cNvPr id="154" name="Shape 154"/>
          <p:cNvSpPr/>
          <p:nvPr/>
        </p:nvSpPr>
        <p:spPr>
          <a:xfrm>
            <a:off x="1256012" y="2347025"/>
            <a:ext cx="6587125" cy="4247399"/>
          </a:xfrm>
          <a:prstGeom prst="rect">
            <a:avLst/>
          </a:prstGeom>
          <a:blipFill>
            <a:blip r:embed="rId3"/>
            <a:stretch>
              <a:fillRect/>
            </a:stretch>
          </a:blipFill>
        </p:spPr>
      </p:sp>
      <p:sp>
        <p:nvSpPr>
          <p:cNvPr id="155" name="Shape 155"/>
          <p:cNvSpPr txBox="1"/>
          <p:nvPr/>
        </p:nvSpPr>
        <p:spPr>
          <a:xfrm>
            <a:off x="4604450" y="6496325"/>
            <a:ext cx="3652499" cy="250499"/>
          </a:xfrm>
          <a:prstGeom prst="rect">
            <a:avLst/>
          </a:prstGeom>
          <a:noFill/>
        </p:spPr>
        <p:txBody>
          <a:bodyPr lIns="91425" tIns="91425" rIns="91425" bIns="91425" anchor="t" anchorCtr="0">
            <a:noAutofit/>
          </a:bodyPr>
          <a:lstStyle/>
          <a:p>
            <a:endParaRPr dirty="0"/>
          </a:p>
        </p:txBody>
      </p:sp>
      <p:sp>
        <p:nvSpPr>
          <p:cNvPr id="156" name="Shape 156"/>
          <p:cNvSpPr txBox="1"/>
          <p:nvPr/>
        </p:nvSpPr>
        <p:spPr>
          <a:xfrm>
            <a:off x="758475" y="1417650"/>
            <a:ext cx="7868999" cy="1057200"/>
          </a:xfrm>
          <a:prstGeom prst="rect">
            <a:avLst/>
          </a:prstGeom>
          <a:noFill/>
        </p:spPr>
        <p:txBody>
          <a:bodyPr lIns="91425" tIns="91425" rIns="91425" bIns="91425" anchor="t" anchorCtr="0">
            <a:noAutofit/>
          </a:bodyPr>
          <a:lstStyle/>
          <a:p>
            <a:pPr marL="457200" lvl="0" indent="-317500" rtl="0">
              <a:buClr>
                <a:srgbClr val="000000"/>
              </a:buClr>
              <a:buSzPct val="77777"/>
              <a:buFont typeface="Wingdings"/>
              <a:buChar char="§"/>
            </a:pPr>
            <a:r>
              <a:rPr lang="en" sz="1800"/>
              <a:t>Backscatter values were derived from BB-9 measurements and scatter values were calculated from AC-9 measurements. </a:t>
            </a:r>
          </a:p>
          <a:p>
            <a:pPr marL="457200" lvl="0" indent="-317500">
              <a:buClr>
                <a:srgbClr val="000000"/>
              </a:buClr>
              <a:buSzPct val="77777"/>
              <a:buFont typeface="Wingdings"/>
              <a:buChar char="§"/>
            </a:pPr>
            <a:r>
              <a:rPr lang="en" sz="1800"/>
              <a:t>Chaetoceros outlier was caused by sensor malfunction/oversaturation. </a:t>
            </a:r>
          </a:p>
        </p:txBody>
      </p:sp>
      <p:sp>
        <p:nvSpPr>
          <p:cNvPr id="157" name="Shape 157"/>
          <p:cNvSpPr/>
          <p:nvPr/>
        </p:nvSpPr>
        <p:spPr>
          <a:xfrm>
            <a:off x="2929950" y="2423225"/>
            <a:ext cx="394075" cy="569499"/>
          </a:xfrm>
          <a:prstGeom prst="rect">
            <a:avLst/>
          </a:prstGeom>
          <a:blipFill>
            <a:blip r:embed="rId4"/>
            <a:stretch>
              <a:fillRect/>
            </a:stretch>
          </a:blipFill>
        </p:spPr>
      </p:sp>
      <p:sp>
        <p:nvSpPr>
          <p:cNvPr id="158" name="Shape 158"/>
          <p:cNvSpPr/>
          <p:nvPr/>
        </p:nvSpPr>
        <p:spPr>
          <a:xfrm>
            <a:off x="6730675" y="205800"/>
            <a:ext cx="394075" cy="638350"/>
          </a:xfrm>
          <a:prstGeom prst="rect">
            <a:avLst/>
          </a:prstGeom>
          <a:blipFill>
            <a:blip r:embed="rId4"/>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dirty="0"/>
              <a:t>Beam Attenuation and Acceptance </a:t>
            </a:r>
            <a:r>
              <a:rPr lang="en" dirty="0" smtClean="0"/>
              <a:t>Angle</a:t>
            </a:r>
            <a:endParaRPr lang="en" dirty="0"/>
          </a:p>
        </p:txBody>
      </p:sp>
      <p:sp>
        <p:nvSpPr>
          <p:cNvPr id="178" name="Shape 17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42900" rtl="0">
              <a:buClr>
                <a:schemeClr val="dk1"/>
              </a:buClr>
              <a:buSzPct val="124999"/>
              <a:buFont typeface="Arial"/>
              <a:buChar char="•"/>
            </a:pPr>
            <a:r>
              <a:rPr lang="en" sz="2400" dirty="0"/>
              <a:t>Beam attenuation is a function of acceptance angle (Boss et al., 2009</a:t>
            </a:r>
            <a:r>
              <a:rPr lang="en" sz="2400" dirty="0" smtClean="0"/>
              <a:t>).</a:t>
            </a:r>
          </a:p>
          <a:p>
            <a:pPr marL="457200" lvl="0" indent="-342900" rtl="0">
              <a:buClr>
                <a:schemeClr val="dk1"/>
              </a:buClr>
              <a:buSzPct val="124999"/>
              <a:buFont typeface="Arial"/>
              <a:buChar char="•"/>
            </a:pPr>
            <a:endParaRPr lang="en" sz="2400" dirty="0"/>
          </a:p>
          <a:p>
            <a:pPr marL="457200" lvl="0" indent="-342900" rtl="0">
              <a:buClr>
                <a:schemeClr val="dk1"/>
              </a:buClr>
              <a:buSzPct val="124999"/>
              <a:buFont typeface="Arial"/>
              <a:buChar char="•"/>
            </a:pPr>
            <a:r>
              <a:rPr lang="en" sz="2400" dirty="0"/>
              <a:t>Smaller acceptance angles provide larger attenuation values (Boss et al., 2009</a:t>
            </a:r>
            <a:r>
              <a:rPr lang="en" sz="2400" dirty="0" smtClean="0"/>
              <a:t>).</a:t>
            </a:r>
          </a:p>
          <a:p>
            <a:pPr marL="457200" lvl="0" indent="-342900" rtl="0">
              <a:buClr>
                <a:schemeClr val="dk1"/>
              </a:buClr>
              <a:buSzPct val="124999"/>
              <a:buFont typeface="Arial"/>
              <a:buChar char="•"/>
            </a:pPr>
            <a:endParaRPr lang="en" sz="2400" dirty="0"/>
          </a:p>
          <a:p>
            <a:pPr marL="457200" lvl="0" indent="-342900" rtl="0">
              <a:buClr>
                <a:schemeClr val="dk1"/>
              </a:buClr>
              <a:buSzPct val="124999"/>
              <a:buFont typeface="Arial"/>
              <a:buChar char="•"/>
            </a:pPr>
            <a:r>
              <a:rPr lang="en" sz="2400" dirty="0"/>
              <a:t>LISST is expected to have the largest attenuation relative to AC-9 and C-Star value since it has the smallest acceptance </a:t>
            </a:r>
            <a:r>
              <a:rPr lang="en" sz="2400" dirty="0" smtClean="0"/>
              <a:t>angle</a:t>
            </a:r>
            <a:endParaRPr lang="en" sz="2400" dirty="0"/>
          </a:p>
          <a:p>
            <a:endParaRPr lang="en" sz="2400" dirty="0"/>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546500" y="274637"/>
            <a:ext cx="8229600" cy="1143000"/>
          </a:xfrm>
          <a:prstGeom prst="rect">
            <a:avLst/>
          </a:prstGeom>
        </p:spPr>
        <p:txBody>
          <a:bodyPr lIns="91425" tIns="91425" rIns="91425" bIns="91425" anchor="b" anchorCtr="0">
            <a:noAutofit/>
          </a:bodyPr>
          <a:lstStyle/>
          <a:p>
            <a:pPr lvl="0" algn="ctr" rtl="0">
              <a:buNone/>
            </a:pPr>
            <a:r>
              <a:rPr lang="en"/>
              <a:t>Beam Attenuation and Acceptance Angle</a:t>
            </a:r>
          </a:p>
        </p:txBody>
      </p:sp>
      <p:graphicFrame>
        <p:nvGraphicFramePr>
          <p:cNvPr id="172" name="Shape 172"/>
          <p:cNvGraphicFramePr/>
          <p:nvPr>
            <p:extLst>
              <p:ext uri="{D42A27DB-BD31-4B8C-83A1-F6EECF244321}">
                <p14:modId xmlns:p14="http://schemas.microsoft.com/office/powerpoint/2010/main" val="3174549984"/>
              </p:ext>
            </p:extLst>
          </p:nvPr>
        </p:nvGraphicFramePr>
        <p:xfrm>
          <a:off x="635837" y="2324200"/>
          <a:ext cx="8050963" cy="3009700"/>
        </p:xfrm>
        <a:graphic>
          <a:graphicData uri="http://schemas.openxmlformats.org/drawingml/2006/table">
            <a:tbl>
              <a:tblPr>
                <a:noFill/>
                <a:tableStyleId>{1E03E2B9-18B9-4FDB-901A-0F70A0D59CD6}</a:tableStyleId>
              </a:tblPr>
              <a:tblGrid>
                <a:gridCol w="1719470"/>
                <a:gridCol w="1926739"/>
                <a:gridCol w="989375"/>
                <a:gridCol w="1266012"/>
                <a:gridCol w="1010907"/>
                <a:gridCol w="1138460"/>
              </a:tblGrid>
              <a:tr h="752425">
                <a:tc>
                  <a:txBody>
                    <a:bodyPr/>
                    <a:lstStyle/>
                    <a:p>
                      <a:pPr lvl="0" rtl="0">
                        <a:buNone/>
                      </a:pPr>
                      <a:r>
                        <a:rPr lang="en" sz="1800" b="1" dirty="0"/>
                        <a:t>Instrument</a:t>
                      </a:r>
                    </a:p>
                  </a:txBody>
                  <a:tcPr marL="91425" marR="91425" marT="91425" marB="91425"/>
                </a:tc>
                <a:tc>
                  <a:txBody>
                    <a:bodyPr/>
                    <a:lstStyle/>
                    <a:p>
                      <a:pPr lvl="0" algn="ctr" rtl="0">
                        <a:buNone/>
                      </a:pPr>
                      <a:r>
                        <a:rPr lang="en" sz="1800" b="1"/>
                        <a:t>Acceptance Angle</a:t>
                      </a:r>
                    </a:p>
                  </a:txBody>
                  <a:tcPr marL="91425" marR="91425" marT="91425" marB="91425"/>
                </a:tc>
                <a:tc>
                  <a:txBody>
                    <a:bodyPr/>
                    <a:lstStyle/>
                    <a:p>
                      <a:pPr lvl="0" algn="ctr" rtl="0">
                        <a:buNone/>
                      </a:pPr>
                      <a:r>
                        <a:rPr lang="en" sz="1800" b="1"/>
                        <a:t>DUST</a:t>
                      </a:r>
                    </a:p>
                  </a:txBody>
                  <a:tcPr marL="91425" marR="91425" marT="91425" marB="91425"/>
                </a:tc>
                <a:tc>
                  <a:txBody>
                    <a:bodyPr/>
                    <a:lstStyle/>
                    <a:p>
                      <a:pPr lvl="0" algn="ctr" rtl="0">
                        <a:buNone/>
                      </a:pPr>
                      <a:r>
                        <a:rPr lang="en" sz="1800" b="1"/>
                        <a:t>CHAET</a:t>
                      </a:r>
                    </a:p>
                  </a:txBody>
                  <a:tcPr marL="91425" marR="91425" marT="91425" marB="91425"/>
                </a:tc>
                <a:tc>
                  <a:txBody>
                    <a:bodyPr/>
                    <a:lstStyle/>
                    <a:p>
                      <a:pPr lvl="0" algn="ctr" rtl="0">
                        <a:buNone/>
                      </a:pPr>
                      <a:r>
                        <a:rPr lang="en" sz="1800" b="1"/>
                        <a:t>PLAT</a:t>
                      </a:r>
                    </a:p>
                  </a:txBody>
                  <a:tcPr marL="91425" marR="91425" marT="91425" marB="91425"/>
                </a:tc>
                <a:tc>
                  <a:txBody>
                    <a:bodyPr/>
                    <a:lstStyle/>
                    <a:p>
                      <a:pPr lvl="0" algn="ctr" rtl="0">
                        <a:buNone/>
                      </a:pPr>
                      <a:r>
                        <a:rPr lang="en" sz="1800" b="1"/>
                        <a:t>DRE</a:t>
                      </a:r>
                    </a:p>
                  </a:txBody>
                  <a:tcPr marL="91425" marR="91425" marT="91425" marB="91425"/>
                </a:tc>
              </a:tr>
              <a:tr h="752425">
                <a:tc>
                  <a:txBody>
                    <a:bodyPr/>
                    <a:lstStyle/>
                    <a:p>
                      <a:pPr lvl="0" rtl="0">
                        <a:buNone/>
                      </a:pPr>
                      <a:r>
                        <a:rPr lang="en" sz="1800" b="1"/>
                        <a:t>LISST-B (670)</a:t>
                      </a:r>
                    </a:p>
                  </a:txBody>
                  <a:tcPr marL="91425" marR="91425" marT="91425" marB="91425"/>
                </a:tc>
                <a:tc>
                  <a:txBody>
                    <a:bodyPr/>
                    <a:lstStyle/>
                    <a:p>
                      <a:pPr lvl="0" algn="ctr" rtl="0">
                        <a:buNone/>
                      </a:pPr>
                      <a:r>
                        <a:rPr lang="en" sz="1800" b="1"/>
                        <a:t>0.0262</a:t>
                      </a:r>
                    </a:p>
                  </a:txBody>
                  <a:tcPr marL="91425" marR="91425" marT="91425" marB="91425"/>
                </a:tc>
                <a:tc>
                  <a:txBody>
                    <a:bodyPr/>
                    <a:lstStyle/>
                    <a:p>
                      <a:pPr lvl="0" algn="l" rtl="0">
                        <a:buNone/>
                      </a:pPr>
                      <a:r>
                        <a:rPr lang="en" sz="1800" b="1"/>
                        <a:t>10.7</a:t>
                      </a:r>
                    </a:p>
                  </a:txBody>
                  <a:tcPr marL="91425" marR="91425" marT="91425" marB="91425"/>
                </a:tc>
                <a:tc>
                  <a:txBody>
                    <a:bodyPr/>
                    <a:lstStyle/>
                    <a:p>
                      <a:pPr lvl="0" algn="l" rtl="0">
                        <a:buNone/>
                      </a:pPr>
                      <a:r>
                        <a:rPr lang="en" sz="1800" b="1"/>
                        <a:t>3.7</a:t>
                      </a:r>
                    </a:p>
                  </a:txBody>
                  <a:tcPr marL="91425" marR="91425" marT="91425" marB="91425"/>
                </a:tc>
                <a:tc>
                  <a:txBody>
                    <a:bodyPr/>
                    <a:lstStyle/>
                    <a:p>
                      <a:pPr lvl="0" algn="ctr" rtl="0">
                        <a:buNone/>
                      </a:pPr>
                      <a:r>
                        <a:rPr lang="en" sz="1800" b="1"/>
                        <a:t>1.1</a:t>
                      </a:r>
                    </a:p>
                  </a:txBody>
                  <a:tcPr marL="91425" marR="91425" marT="91425" marB="91425"/>
                </a:tc>
                <a:tc>
                  <a:txBody>
                    <a:bodyPr/>
                    <a:lstStyle/>
                    <a:p>
                      <a:pPr lvl="0" algn="ctr" rtl="0">
                        <a:buNone/>
                      </a:pPr>
                      <a:r>
                        <a:rPr lang="en" sz="1800" b="1"/>
                        <a:t>2.4</a:t>
                      </a:r>
                    </a:p>
                  </a:txBody>
                  <a:tcPr marL="91425" marR="91425" marT="91425" marB="91425"/>
                </a:tc>
              </a:tr>
              <a:tr h="752425">
                <a:tc>
                  <a:txBody>
                    <a:bodyPr/>
                    <a:lstStyle/>
                    <a:p>
                      <a:pPr lvl="0" rtl="0">
                        <a:buNone/>
                      </a:pPr>
                      <a:r>
                        <a:rPr lang="en" sz="1800" b="1"/>
                        <a:t>ac-9 (650)</a:t>
                      </a:r>
                    </a:p>
                  </a:txBody>
                  <a:tcPr marL="91425" marR="91425" marT="91425" marB="91425"/>
                </a:tc>
                <a:tc>
                  <a:txBody>
                    <a:bodyPr/>
                    <a:lstStyle/>
                    <a:p>
                      <a:pPr lvl="0" algn="ctr" rtl="0">
                        <a:buNone/>
                      </a:pPr>
                      <a:r>
                        <a:rPr lang="en" sz="1800" b="1"/>
                        <a:t>0.932</a:t>
                      </a:r>
                    </a:p>
                  </a:txBody>
                  <a:tcPr marL="91425" marR="91425" marT="91425" marB="91425"/>
                </a:tc>
                <a:tc>
                  <a:txBody>
                    <a:bodyPr/>
                    <a:lstStyle/>
                    <a:p>
                      <a:pPr lvl="0" algn="ctr" rtl="0">
                        <a:buNone/>
                      </a:pPr>
                      <a:r>
                        <a:rPr lang="en" sz="1800" b="1"/>
                        <a:t>9.0</a:t>
                      </a:r>
                    </a:p>
                  </a:txBody>
                  <a:tcPr marL="91425" marR="91425" marT="91425" marB="91425"/>
                </a:tc>
                <a:tc>
                  <a:txBody>
                    <a:bodyPr/>
                    <a:lstStyle/>
                    <a:p>
                      <a:pPr lvl="0" algn="ctr" rtl="0">
                        <a:lnSpc>
                          <a:spcPct val="115000"/>
                        </a:lnSpc>
                        <a:buNone/>
                      </a:pPr>
                      <a:r>
                        <a:rPr lang="en" sz="1800" b="1"/>
                        <a:t>3.8</a:t>
                      </a:r>
                    </a:p>
                  </a:txBody>
                  <a:tcPr marL="91425" marR="91425" marT="91425" marB="91425"/>
                </a:tc>
                <a:tc>
                  <a:txBody>
                    <a:bodyPr/>
                    <a:lstStyle/>
                    <a:p>
                      <a:pPr lvl="0" algn="ctr" rtl="0">
                        <a:buNone/>
                      </a:pPr>
                      <a:r>
                        <a:rPr lang="en" sz="1800" b="1"/>
                        <a:t>0.9</a:t>
                      </a:r>
                    </a:p>
                  </a:txBody>
                  <a:tcPr marL="91425" marR="91425" marT="91425" marB="91425"/>
                </a:tc>
                <a:tc>
                  <a:txBody>
                    <a:bodyPr/>
                    <a:lstStyle/>
                    <a:p>
                      <a:pPr lvl="0" algn="ctr" rtl="0">
                        <a:buNone/>
                      </a:pPr>
                      <a:r>
                        <a:rPr lang="en" sz="1800" b="1"/>
                        <a:t>2.1</a:t>
                      </a:r>
                    </a:p>
                  </a:txBody>
                  <a:tcPr marL="91425" marR="91425" marT="91425" marB="91425"/>
                </a:tc>
              </a:tr>
              <a:tr h="752425">
                <a:tc>
                  <a:txBody>
                    <a:bodyPr/>
                    <a:lstStyle/>
                    <a:p>
                      <a:pPr lvl="0" rtl="0">
                        <a:buNone/>
                      </a:pPr>
                      <a:r>
                        <a:rPr lang="en" sz="1800" b="1"/>
                        <a:t>C-Star (652)</a:t>
                      </a:r>
                    </a:p>
                  </a:txBody>
                  <a:tcPr marL="91425" marR="91425" marT="91425" marB="91425"/>
                </a:tc>
                <a:tc>
                  <a:txBody>
                    <a:bodyPr/>
                    <a:lstStyle/>
                    <a:p>
                      <a:pPr lvl="0" algn="ctr" rtl="0">
                        <a:buNone/>
                      </a:pPr>
                      <a:r>
                        <a:rPr lang="en" sz="1800" b="1"/>
                        <a:t>1.1954</a:t>
                      </a:r>
                    </a:p>
                  </a:txBody>
                  <a:tcPr marL="91425" marR="91425" marT="91425" marB="91425"/>
                </a:tc>
                <a:tc>
                  <a:txBody>
                    <a:bodyPr/>
                    <a:lstStyle/>
                    <a:p>
                      <a:pPr lvl="0" algn="ctr" rtl="0">
                        <a:buNone/>
                      </a:pPr>
                      <a:r>
                        <a:rPr lang="en" sz="1800" b="1"/>
                        <a:t>9.1</a:t>
                      </a:r>
                    </a:p>
                  </a:txBody>
                  <a:tcPr marL="91425" marR="91425" marT="91425" marB="91425"/>
                </a:tc>
                <a:tc>
                  <a:txBody>
                    <a:bodyPr/>
                    <a:lstStyle/>
                    <a:p>
                      <a:pPr lvl="0" algn="ctr" rtl="0">
                        <a:buNone/>
                      </a:pPr>
                      <a:r>
                        <a:rPr lang="en" sz="1800" b="1"/>
                        <a:t>3.1</a:t>
                      </a:r>
                    </a:p>
                  </a:txBody>
                  <a:tcPr marL="91425" marR="91425" marT="91425" marB="91425"/>
                </a:tc>
                <a:tc>
                  <a:txBody>
                    <a:bodyPr/>
                    <a:lstStyle/>
                    <a:p>
                      <a:pPr lvl="0" algn="ctr" rtl="0">
                        <a:buNone/>
                      </a:pPr>
                      <a:r>
                        <a:rPr lang="en" sz="1800" b="1"/>
                        <a:t>0.3</a:t>
                      </a:r>
                    </a:p>
                  </a:txBody>
                  <a:tcPr marL="91425" marR="91425" marT="91425" marB="91425"/>
                </a:tc>
                <a:tc>
                  <a:txBody>
                    <a:bodyPr/>
                    <a:lstStyle/>
                    <a:p>
                      <a:pPr lvl="0" algn="ctr" rtl="0">
                        <a:buNone/>
                      </a:pPr>
                      <a:r>
                        <a:rPr lang="en" sz="1800" b="1" dirty="0"/>
                        <a:t>1.5</a:t>
                      </a:r>
                    </a:p>
                  </a:txBody>
                  <a:tcPr marL="91425" marR="91425" marT="91425" marB="91425"/>
                </a:tc>
              </a:tr>
            </a:tbl>
          </a:graphicData>
        </a:graphic>
      </p:graphicFrame>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868363"/>
          </a:xfrm>
          <a:prstGeom prst="rect">
            <a:avLst/>
          </a:prstGeom>
        </p:spPr>
        <p:txBody>
          <a:bodyPr lIns="91425" tIns="91425" rIns="91425" bIns="91425" anchor="b" anchorCtr="0">
            <a:noAutofit/>
          </a:bodyPr>
          <a:lstStyle/>
          <a:p>
            <a:pPr algn="ctr">
              <a:buNone/>
            </a:pPr>
            <a:r>
              <a:rPr lang="en" dirty="0"/>
              <a:t>UNCERTAINTIES</a:t>
            </a:r>
          </a:p>
        </p:txBody>
      </p:sp>
      <p:graphicFrame>
        <p:nvGraphicFramePr>
          <p:cNvPr id="184" name="Shape 184"/>
          <p:cNvGraphicFramePr/>
          <p:nvPr/>
        </p:nvGraphicFramePr>
        <p:xfrm>
          <a:off x="731675" y="1480662"/>
          <a:ext cx="7239000" cy="2560200"/>
        </p:xfrm>
        <a:graphic>
          <a:graphicData uri="http://schemas.openxmlformats.org/drawingml/2006/table">
            <a:tbl>
              <a:tblPr>
                <a:noFill/>
                <a:tableStyleId>{31205DD7-53FD-4C97-A8D0-A1F2B3EB7798}</a:tableStyleId>
              </a:tblPr>
              <a:tblGrid>
                <a:gridCol w="3619500"/>
                <a:gridCol w="3619500"/>
              </a:tblGrid>
              <a:tr h="381000">
                <a:tc>
                  <a:txBody>
                    <a:bodyPr/>
                    <a:lstStyle/>
                    <a:p>
                      <a:pPr>
                        <a:buNone/>
                      </a:pPr>
                      <a:r>
                        <a:rPr lang="en" sz="2400"/>
                        <a:t>Instrument</a:t>
                      </a:r>
                    </a:p>
                  </a:txBody>
                  <a:tcPr marL="91425" marR="91425" marT="91425" marB="91425"/>
                </a:tc>
                <a:tc>
                  <a:txBody>
                    <a:bodyPr/>
                    <a:lstStyle/>
                    <a:p>
                      <a:pPr>
                        <a:buNone/>
                      </a:pPr>
                      <a:r>
                        <a:rPr lang="en" sz="2400"/>
                        <a:t>Uncertainty</a:t>
                      </a:r>
                    </a:p>
                  </a:txBody>
                  <a:tcPr marL="91425" marR="91425" marT="91425" marB="91425"/>
                </a:tc>
              </a:tr>
              <a:tr h="381000">
                <a:tc>
                  <a:txBody>
                    <a:bodyPr/>
                    <a:lstStyle/>
                    <a:p>
                      <a:pPr>
                        <a:buNone/>
                      </a:pPr>
                      <a:r>
                        <a:rPr lang="en" sz="2400"/>
                        <a:t>C-Star (average difference)</a:t>
                      </a:r>
                    </a:p>
                  </a:txBody>
                  <a:tcPr marL="91425" marR="91425" marT="91425" marB="91425"/>
                </a:tc>
                <a:tc>
                  <a:txBody>
                    <a:bodyPr/>
                    <a:lstStyle/>
                    <a:p>
                      <a:pPr>
                        <a:buNone/>
                      </a:pPr>
                      <a:r>
                        <a:rPr lang="en" sz="2400"/>
                        <a:t>~0.017 (3%)</a:t>
                      </a:r>
                    </a:p>
                  </a:txBody>
                  <a:tcPr marL="91425" marR="91425" marT="91425" marB="91425"/>
                </a:tc>
              </a:tr>
              <a:tr h="381000">
                <a:tc>
                  <a:txBody>
                    <a:bodyPr/>
                    <a:lstStyle/>
                    <a:p>
                      <a:pPr>
                        <a:buNone/>
                      </a:pPr>
                      <a:r>
                        <a:rPr lang="en" sz="2400"/>
                        <a:t>Turbitity meter</a:t>
                      </a:r>
                    </a:p>
                  </a:txBody>
                  <a:tcPr marL="91425" marR="91425" marT="91425" marB="91425"/>
                </a:tc>
                <a:tc>
                  <a:txBody>
                    <a:bodyPr/>
                    <a:lstStyle/>
                    <a:p>
                      <a:pPr>
                        <a:buNone/>
                      </a:pPr>
                      <a:r>
                        <a:rPr lang="en" sz="2400"/>
                        <a:t>~0.02</a:t>
                      </a:r>
                    </a:p>
                  </a:txBody>
                  <a:tcPr marL="91425" marR="91425" marT="91425" marB="91425"/>
                </a:tc>
              </a:tr>
              <a:tr h="381000">
                <a:tc>
                  <a:txBody>
                    <a:bodyPr/>
                    <a:lstStyle/>
                    <a:p>
                      <a:pPr rtl="0">
                        <a:buNone/>
                      </a:pPr>
                      <a:r>
                        <a:rPr lang="en" sz="2400"/>
                        <a:t>AC-9</a:t>
                      </a:r>
                    </a:p>
                  </a:txBody>
                  <a:tcPr marL="91425" marR="91425" marT="91425" marB="91425"/>
                </a:tc>
                <a:tc>
                  <a:txBody>
                    <a:bodyPr/>
                    <a:lstStyle/>
                    <a:p>
                      <a:pPr rtl="0">
                        <a:buNone/>
                      </a:pPr>
                      <a:r>
                        <a:rPr lang="en" sz="2400"/>
                        <a:t>~0.02 (plat)</a:t>
                      </a:r>
                    </a:p>
                  </a:txBody>
                  <a:tcPr marL="91425" marR="91425" marT="91425" marB="91425"/>
                </a:tc>
              </a:tr>
            </a:tbl>
          </a:graphicData>
        </a:graphic>
      </p:graphicFrame>
      <p:sp>
        <p:nvSpPr>
          <p:cNvPr id="185" name="Shape 185"/>
          <p:cNvSpPr txBox="1"/>
          <p:nvPr/>
        </p:nvSpPr>
        <p:spPr>
          <a:xfrm>
            <a:off x="393125" y="3989575"/>
            <a:ext cx="8229600" cy="2562600"/>
          </a:xfrm>
          <a:prstGeom prst="rect">
            <a:avLst/>
          </a:prstGeom>
          <a:noFill/>
        </p:spPr>
        <p:txBody>
          <a:bodyPr lIns="91425" tIns="91425" rIns="91425" bIns="91425" anchor="t" anchorCtr="0">
            <a:noAutofit/>
          </a:bodyPr>
          <a:lstStyle/>
          <a:p>
            <a:pPr lvl="0" rtl="0">
              <a:buNone/>
            </a:pPr>
            <a:r>
              <a:rPr lang="en" sz="2400" dirty="0"/>
              <a:t>Other sources of error</a:t>
            </a:r>
          </a:p>
          <a:p>
            <a:pPr lvl="0" rtl="0">
              <a:buNone/>
            </a:pPr>
            <a:r>
              <a:rPr lang="en" sz="2400" dirty="0"/>
              <a:t>--Sensor orientation</a:t>
            </a:r>
          </a:p>
          <a:p>
            <a:pPr lvl="0" rtl="0">
              <a:buNone/>
            </a:pPr>
            <a:r>
              <a:rPr lang="en" sz="2400" dirty="0"/>
              <a:t>--Cleanliness</a:t>
            </a:r>
          </a:p>
          <a:p>
            <a:pPr lvl="0" rtl="0">
              <a:buNone/>
            </a:pPr>
            <a:r>
              <a:rPr lang="en" sz="2400" dirty="0"/>
              <a:t>--Different buckets</a:t>
            </a:r>
          </a:p>
          <a:p>
            <a:pPr lvl="0" rtl="0">
              <a:buNone/>
            </a:pPr>
            <a:r>
              <a:rPr lang="en" sz="2400" dirty="0" smtClean="0"/>
              <a:t>--BB9 </a:t>
            </a:r>
            <a:r>
              <a:rPr lang="en" sz="2400" dirty="0"/>
              <a:t>red spectrum sensitive to time</a:t>
            </a:r>
          </a:p>
          <a:p>
            <a:pPr lvl="0" rtl="0">
              <a:buNone/>
            </a:pPr>
            <a:r>
              <a:rPr lang="en" sz="2400" dirty="0"/>
              <a:t>--</a:t>
            </a:r>
            <a:r>
              <a:rPr lang="en" sz="2400" dirty="0" smtClean="0"/>
              <a:t>Discrepancy </a:t>
            </a:r>
            <a:r>
              <a:rPr lang="en" sz="2400" dirty="0"/>
              <a:t>in instrument excitation wavelengths</a:t>
            </a:r>
          </a:p>
          <a:p>
            <a:endParaRPr lang="en" sz="2400" dirty="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p:nvPr/>
        </p:nvSpPr>
        <p:spPr>
          <a:xfrm>
            <a:off x="600075" y="274650"/>
            <a:ext cx="8010525" cy="3590925"/>
          </a:xfrm>
          <a:prstGeom prst="rect">
            <a:avLst/>
          </a:prstGeom>
          <a:blipFill>
            <a:blip r:embed="rId3"/>
            <a:stretch>
              <a:fillRect/>
            </a:stretch>
          </a:blipFill>
        </p:spPr>
      </p:sp>
      <p:sp>
        <p:nvSpPr>
          <p:cNvPr id="165" name="Shape 165"/>
          <p:cNvSpPr/>
          <p:nvPr/>
        </p:nvSpPr>
        <p:spPr>
          <a:xfrm>
            <a:off x="1894100" y="4259275"/>
            <a:ext cx="4962525" cy="1381125"/>
          </a:xfrm>
          <a:prstGeom prst="rect">
            <a:avLst/>
          </a:prstGeom>
          <a:blipFill>
            <a:blip r:embed="rId4"/>
            <a:stretch>
              <a:fillRect/>
            </a:stretch>
          </a:blipFill>
        </p:spPr>
      </p:sp>
      <p:sp>
        <p:nvSpPr>
          <p:cNvPr id="166" name="Shape 166"/>
          <p:cNvSpPr/>
          <p:nvPr/>
        </p:nvSpPr>
        <p:spPr>
          <a:xfrm>
            <a:off x="5653875" y="5277075"/>
            <a:ext cx="2143125" cy="923925"/>
          </a:xfrm>
          <a:prstGeom prst="rect">
            <a:avLst/>
          </a:prstGeom>
          <a:blipFill>
            <a:blip r:embed="rId5"/>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buNone/>
            </a:pPr>
            <a:r>
              <a:rPr lang="en"/>
              <a:t>Previous Lab</a:t>
            </a:r>
          </a:p>
        </p:txBody>
      </p:sp>
      <p:sp>
        <p:nvSpPr>
          <p:cNvPr id="191" name="Shape 191"/>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pPr lvl="0" rtl="0">
              <a:buNone/>
            </a:pPr>
            <a:r>
              <a:rPr lang="en"/>
              <a:t>Spectrophotomer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Absorption Lab--Spec</a:t>
            </a:r>
          </a:p>
        </p:txBody>
      </p:sp>
      <p:sp>
        <p:nvSpPr>
          <p:cNvPr id="197" name="Shape 197"/>
          <p:cNvSpPr txBox="1">
            <a:spLocks noGrp="1"/>
          </p:cNvSpPr>
          <p:nvPr>
            <p:ph type="body" idx="1"/>
          </p:nvPr>
        </p:nvSpPr>
        <p:spPr>
          <a:xfrm>
            <a:off x="457200" y="5891250"/>
            <a:ext cx="8229600" cy="880500"/>
          </a:xfrm>
          <a:prstGeom prst="rect">
            <a:avLst/>
          </a:prstGeom>
        </p:spPr>
        <p:txBody>
          <a:bodyPr lIns="91425" tIns="91425" rIns="91425" bIns="91425" anchor="t" anchorCtr="0">
            <a:noAutofit/>
          </a:bodyPr>
          <a:lstStyle/>
          <a:p>
            <a:pPr lvl="0" rtl="0">
              <a:buNone/>
            </a:pPr>
            <a:r>
              <a:rPr lang="en" sz="1800"/>
              <a:t>Still an issue. We have been unsuccessful with decoupling the reliance on path length (i.e. volume) from our spectro measurements. </a:t>
            </a:r>
          </a:p>
        </p:txBody>
      </p:sp>
      <p:sp>
        <p:nvSpPr>
          <p:cNvPr id="198" name="Shape 198"/>
          <p:cNvSpPr/>
          <p:nvPr/>
        </p:nvSpPr>
        <p:spPr>
          <a:xfrm>
            <a:off x="0" y="1744750"/>
            <a:ext cx="3894974" cy="4256500"/>
          </a:xfrm>
          <a:prstGeom prst="rect">
            <a:avLst/>
          </a:prstGeom>
          <a:blipFill>
            <a:blip r:embed="rId3"/>
            <a:stretch>
              <a:fillRect/>
            </a:stretch>
          </a:blipFill>
          <a:ln>
            <a:noFill/>
          </a:ln>
        </p:spPr>
      </p:sp>
      <p:sp>
        <p:nvSpPr>
          <p:cNvPr id="199" name="Shape 199"/>
          <p:cNvSpPr/>
          <p:nvPr/>
        </p:nvSpPr>
        <p:spPr>
          <a:xfrm>
            <a:off x="4716475" y="1799850"/>
            <a:ext cx="4427524" cy="4256499"/>
          </a:xfrm>
          <a:prstGeom prst="rect">
            <a:avLst/>
          </a:prstGeom>
          <a:blipFill>
            <a:blip r:embed="rId4"/>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Absorption Lab--Spec compared to ACS25</a:t>
            </a:r>
          </a:p>
        </p:txBody>
      </p:sp>
      <p:sp>
        <p:nvSpPr>
          <p:cNvPr id="205" name="Shape 205"/>
          <p:cNvSpPr/>
          <p:nvPr/>
        </p:nvSpPr>
        <p:spPr>
          <a:xfrm>
            <a:off x="1271600" y="1417650"/>
            <a:ext cx="6213975" cy="5440349"/>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0" name="Shape 210"/>
          <p:cNvGraphicFramePr/>
          <p:nvPr/>
        </p:nvGraphicFramePr>
        <p:xfrm>
          <a:off x="1384775" y="92950"/>
          <a:ext cx="6831650" cy="6790410"/>
        </p:xfrm>
        <a:graphic>
          <a:graphicData uri="http://schemas.openxmlformats.org/drawingml/2006/table">
            <a:tbl>
              <a:tblPr>
                <a:noFill/>
                <a:tableStyleId>{45229810-DC5B-481F-9F30-A4A47ECF66E8}</a:tableStyleId>
              </a:tblPr>
              <a:tblGrid>
                <a:gridCol w="975950"/>
                <a:gridCol w="975950"/>
                <a:gridCol w="975950"/>
                <a:gridCol w="975950"/>
                <a:gridCol w="975950"/>
                <a:gridCol w="975950"/>
                <a:gridCol w="975950"/>
              </a:tblGrid>
              <a:tr h="320875">
                <a:tc>
                  <a:txBody>
                    <a:bodyPr/>
                    <a:lstStyle/>
                    <a:p>
                      <a:endParaRPr dirty="0"/>
                    </a:p>
                  </a:txBody>
                  <a:tcPr marL="91425" marR="91425" marT="91425" marB="91425"/>
                </a:tc>
                <a:tc gridSpan="3">
                  <a:txBody>
                    <a:bodyPr/>
                    <a:lstStyle/>
                    <a:p>
                      <a:pPr lvl="0" rtl="0">
                        <a:buNone/>
                      </a:pPr>
                      <a:r>
                        <a:rPr lang="en" sz="1000"/>
                        <a:t>Damariscotta River Estuary</a:t>
                      </a:r>
                    </a:p>
                  </a:txBody>
                  <a:tcPr marL="91425" marR="91425" marT="91425" marB="91425"/>
                </a:tc>
                <a:tc hMerge="1">
                  <a:txBody>
                    <a:bodyPr/>
                    <a:lstStyle/>
                    <a:p>
                      <a:endParaRPr lang="en-US"/>
                    </a:p>
                  </a:txBody>
                  <a:tcPr/>
                </a:tc>
                <a:tc hMerge="1">
                  <a:txBody>
                    <a:bodyPr/>
                    <a:lstStyle/>
                    <a:p>
                      <a:endParaRPr lang="en-US"/>
                    </a:p>
                  </a:txBody>
                  <a:tcPr/>
                </a:tc>
                <a:tc gridSpan="3">
                  <a:txBody>
                    <a:bodyPr/>
                    <a:lstStyle/>
                    <a:p>
                      <a:pPr lvl="0" rtl="0">
                        <a:buNone/>
                      </a:pPr>
                      <a:r>
                        <a:rPr lang="en" sz="1000"/>
                        <a:t>Chaetoceros</a:t>
                      </a:r>
                    </a:p>
                  </a:txBody>
                  <a:tcPr marL="91425" marR="91425" marT="91425" marB="91425"/>
                </a:tc>
                <a:tc hMerge="1">
                  <a:txBody>
                    <a:bodyPr/>
                    <a:lstStyle/>
                    <a:p>
                      <a:endParaRPr lang="en-US"/>
                    </a:p>
                  </a:txBody>
                  <a:tcPr/>
                </a:tc>
                <a:tc hMerge="1">
                  <a:txBody>
                    <a:bodyPr/>
                    <a:lstStyle/>
                    <a:p>
                      <a:endParaRPr lang="en-US"/>
                    </a:p>
                  </a:txBody>
                  <a:tcPr/>
                </a:tc>
              </a:tr>
              <a:tr h="492225">
                <a:tc>
                  <a:txBody>
                    <a:bodyPr/>
                    <a:lstStyle/>
                    <a:p>
                      <a:pPr lvl="0" rtl="0">
                        <a:buNone/>
                      </a:pPr>
                      <a:r>
                        <a:rPr lang="en" sz="1000"/>
                        <a:t>wavelength</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r>
              <a:tr h="344225">
                <a:tc>
                  <a:txBody>
                    <a:bodyPr/>
                    <a:lstStyle/>
                    <a:p>
                      <a:pPr lvl="0" algn="r" rtl="0">
                        <a:lnSpc>
                          <a:spcPct val="115000"/>
                        </a:lnSpc>
                        <a:buNone/>
                      </a:pPr>
                      <a:r>
                        <a:rPr lang="en" sz="1000"/>
                        <a:t>412.00</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2.61</a:t>
                      </a:r>
                    </a:p>
                  </a:txBody>
                  <a:tcPr marL="91425" marR="91425" marT="91425" marB="91425"/>
                </a:tc>
                <a:tc>
                  <a:txBody>
                    <a:bodyPr/>
                    <a:lstStyle/>
                    <a:p>
                      <a:pPr lvl="0" algn="r" rtl="0">
                        <a:lnSpc>
                          <a:spcPct val="115000"/>
                        </a:lnSpc>
                        <a:buNone/>
                      </a:pPr>
                      <a:r>
                        <a:rPr lang="en" sz="1000"/>
                        <a:t>0.007</a:t>
                      </a:r>
                    </a:p>
                  </a:txBody>
                  <a:tcPr marL="91425" marR="91425" marT="91425" marB="91425"/>
                </a:tc>
                <a:tc>
                  <a:txBody>
                    <a:bodyPr/>
                    <a:lstStyle/>
                    <a:p>
                      <a:pPr lvl="0" algn="r" rtl="0">
                        <a:lnSpc>
                          <a:spcPct val="115000"/>
                        </a:lnSpc>
                        <a:buNone/>
                      </a:pPr>
                      <a:r>
                        <a:rPr lang="en" sz="1000"/>
                        <a:t>0.08</a:t>
                      </a:r>
                    </a:p>
                  </a:txBody>
                  <a:tcPr marL="91425" marR="91425" marT="91425" marB="91425"/>
                </a:tc>
                <a:tc>
                  <a:txBody>
                    <a:bodyPr/>
                    <a:lstStyle/>
                    <a:p>
                      <a:pPr lvl="0" algn="r" rtl="0">
                        <a:lnSpc>
                          <a:spcPct val="115000"/>
                        </a:lnSpc>
                        <a:buNone/>
                      </a:pPr>
                      <a:r>
                        <a:rPr lang="en" sz="1000"/>
                        <a:t>3.87</a:t>
                      </a:r>
                    </a:p>
                  </a:txBody>
                  <a:tcPr marL="91425" marR="91425" marT="91425" marB="91425"/>
                </a:tc>
                <a:tc>
                  <a:txBody>
                    <a:bodyPr/>
                    <a:lstStyle/>
                    <a:p>
                      <a:pPr lvl="0" algn="r" rtl="0">
                        <a:lnSpc>
                          <a:spcPct val="115000"/>
                        </a:lnSpc>
                        <a:buNone/>
                      </a:pPr>
                      <a:r>
                        <a:rPr lang="en" sz="1000"/>
                        <a:t>0.021</a:t>
                      </a:r>
                    </a:p>
                  </a:txBody>
                  <a:tcPr marL="91425" marR="91425" marT="91425" marB="91425"/>
                </a:tc>
              </a:tr>
              <a:tr h="344225">
                <a:tc>
                  <a:txBody>
                    <a:bodyPr/>
                    <a:lstStyle/>
                    <a:p>
                      <a:pPr lvl="0" algn="r" rtl="0">
                        <a:lnSpc>
                          <a:spcPct val="115000"/>
                        </a:lnSpc>
                        <a:buNone/>
                      </a:pPr>
                      <a:r>
                        <a:rPr lang="en" sz="1000"/>
                        <a:t>440.00</a:t>
                      </a:r>
                    </a:p>
                  </a:txBody>
                  <a:tcPr marL="91425" marR="91425" marT="91425" marB="91425"/>
                </a:tc>
                <a:tc>
                  <a:txBody>
                    <a:bodyPr/>
                    <a:lstStyle/>
                    <a:p>
                      <a:pPr lvl="0" algn="r" rtl="0">
                        <a:lnSpc>
                          <a:spcPct val="115000"/>
                        </a:lnSpc>
                        <a:buNone/>
                      </a:pPr>
                      <a:r>
                        <a:rPr lang="en" sz="1000"/>
                        <a:t>0.05</a:t>
                      </a:r>
                    </a:p>
                  </a:txBody>
                  <a:tcPr marL="91425" marR="91425" marT="91425" marB="91425"/>
                </a:tc>
                <a:tc>
                  <a:txBody>
                    <a:bodyPr/>
                    <a:lstStyle/>
                    <a:p>
                      <a:pPr lvl="0" algn="r" rtl="0">
                        <a:lnSpc>
                          <a:spcPct val="115000"/>
                        </a:lnSpc>
                        <a:buNone/>
                      </a:pPr>
                      <a:r>
                        <a:rPr lang="en" sz="1000"/>
                        <a:t>2.57</a:t>
                      </a:r>
                    </a:p>
                  </a:txBody>
                  <a:tcPr marL="91425" marR="91425" marT="91425" marB="91425"/>
                </a:tc>
                <a:tc>
                  <a:txBody>
                    <a:bodyPr/>
                    <a:lstStyle/>
                    <a:p>
                      <a:pPr lvl="0" algn="r" rtl="0">
                        <a:lnSpc>
                          <a:spcPct val="115000"/>
                        </a:lnSpc>
                        <a:buNone/>
                      </a:pPr>
                      <a:r>
                        <a:rPr lang="en" sz="1000"/>
                        <a:t>0.018</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3.56</a:t>
                      </a:r>
                    </a:p>
                  </a:txBody>
                  <a:tcPr marL="91425" marR="91425" marT="91425" marB="91425"/>
                </a:tc>
                <a:tc>
                  <a:txBody>
                    <a:bodyPr/>
                    <a:lstStyle/>
                    <a:p>
                      <a:pPr lvl="0" algn="r" rtl="0">
                        <a:lnSpc>
                          <a:spcPct val="115000"/>
                        </a:lnSpc>
                        <a:buNone/>
                      </a:pPr>
                      <a:r>
                        <a:rPr lang="en" sz="1000"/>
                        <a:t>0.006</a:t>
                      </a:r>
                    </a:p>
                  </a:txBody>
                  <a:tcPr marL="91425" marR="91425" marT="91425" marB="91425"/>
                </a:tc>
              </a:tr>
              <a:tr h="344225">
                <a:tc>
                  <a:txBody>
                    <a:bodyPr/>
                    <a:lstStyle/>
                    <a:p>
                      <a:pPr lvl="0" algn="r" rtl="0">
                        <a:lnSpc>
                          <a:spcPct val="115000"/>
                        </a:lnSpc>
                        <a:buNone/>
                      </a:pPr>
                      <a:r>
                        <a:rPr lang="en" sz="1000"/>
                        <a:t>488.00</a:t>
                      </a:r>
                    </a:p>
                  </a:txBody>
                  <a:tcPr marL="91425" marR="91425" marT="91425" marB="91425"/>
                </a:tc>
                <a:tc>
                  <a:txBody>
                    <a:bodyPr/>
                    <a:lstStyle/>
                    <a:p>
                      <a:pPr lvl="0" algn="r" rtl="0">
                        <a:lnSpc>
                          <a:spcPct val="115000"/>
                        </a:lnSpc>
                        <a:buNone/>
                      </a:pPr>
                      <a:r>
                        <a:rPr lang="en" sz="1000"/>
                        <a:t>0.04</a:t>
                      </a:r>
                    </a:p>
                  </a:txBody>
                  <a:tcPr marL="91425" marR="91425" marT="91425" marB="91425"/>
                </a:tc>
                <a:tc>
                  <a:txBody>
                    <a:bodyPr/>
                    <a:lstStyle/>
                    <a:p>
                      <a:pPr lvl="0" algn="r" rtl="0">
                        <a:lnSpc>
                          <a:spcPct val="115000"/>
                        </a:lnSpc>
                        <a:buNone/>
                      </a:pPr>
                      <a:r>
                        <a:rPr lang="en" sz="1000"/>
                        <a:t>2.48</a:t>
                      </a:r>
                    </a:p>
                  </a:txBody>
                  <a:tcPr marL="91425" marR="91425" marT="91425" marB="91425"/>
                </a:tc>
                <a:tc>
                  <a:txBody>
                    <a:bodyPr/>
                    <a:lstStyle/>
                    <a:p>
                      <a:pPr lvl="0" algn="r" rtl="0">
                        <a:lnSpc>
                          <a:spcPct val="115000"/>
                        </a:lnSpc>
                        <a:buNone/>
                      </a:pPr>
                      <a:r>
                        <a:rPr lang="en" sz="1000"/>
                        <a:t>0.016</a:t>
                      </a:r>
                    </a:p>
                  </a:txBody>
                  <a:tcPr marL="91425" marR="91425" marT="91425" marB="91425"/>
                </a:tc>
                <a:tc>
                  <a:txBody>
                    <a:bodyPr/>
                    <a:lstStyle/>
                    <a:p>
                      <a:pPr lvl="0" algn="r" rtl="0">
                        <a:lnSpc>
                          <a:spcPct val="115000"/>
                        </a:lnSpc>
                        <a:buNone/>
                      </a:pPr>
                      <a:r>
                        <a:rPr lang="en" sz="1000"/>
                        <a:t>0.56</a:t>
                      </a:r>
                    </a:p>
                  </a:txBody>
                  <a:tcPr marL="91425" marR="91425" marT="91425" marB="91425"/>
                </a:tc>
                <a:tc>
                  <a:txBody>
                    <a:bodyPr/>
                    <a:lstStyle/>
                    <a:p>
                      <a:pPr lvl="0" algn="r" rtl="0">
                        <a:lnSpc>
                          <a:spcPct val="115000"/>
                        </a:lnSpc>
                        <a:buNone/>
                      </a:pPr>
                      <a:r>
                        <a:rPr lang="en" sz="1000"/>
                        <a:t>3.88</a:t>
                      </a:r>
                    </a:p>
                  </a:txBody>
                  <a:tcPr marL="91425" marR="91425" marT="91425" marB="91425"/>
                </a:tc>
                <a:tc>
                  <a:txBody>
                    <a:bodyPr/>
                    <a:lstStyle/>
                    <a:p>
                      <a:pPr lvl="0" algn="r" rtl="0">
                        <a:lnSpc>
                          <a:spcPct val="115000"/>
                        </a:lnSpc>
                        <a:buNone/>
                      </a:pPr>
                      <a:r>
                        <a:rPr lang="en" sz="1000"/>
                        <a:t>0.144</a:t>
                      </a:r>
                    </a:p>
                  </a:txBody>
                  <a:tcPr marL="91425" marR="91425" marT="91425" marB="91425"/>
                </a:tc>
              </a:tr>
              <a:tr h="344225">
                <a:tc>
                  <a:txBody>
                    <a:bodyPr/>
                    <a:lstStyle/>
                    <a:p>
                      <a:pPr lvl="0" algn="r" rtl="0">
                        <a:lnSpc>
                          <a:spcPct val="115000"/>
                        </a:lnSpc>
                        <a:buNone/>
                      </a:pPr>
                      <a:r>
                        <a:rPr lang="en" sz="1000"/>
                        <a:t>510.00</a:t>
                      </a:r>
                    </a:p>
                  </a:txBody>
                  <a:tcPr marL="91425" marR="91425" marT="91425" marB="91425"/>
                </a:tc>
                <a:tc>
                  <a:txBody>
                    <a:bodyPr/>
                    <a:lstStyle/>
                    <a:p>
                      <a:pPr lvl="0" algn="r" rtl="0">
                        <a:lnSpc>
                          <a:spcPct val="115000"/>
                        </a:lnSpc>
                        <a:buNone/>
                      </a:pPr>
                      <a:r>
                        <a:rPr lang="en" sz="1000"/>
                        <a:t>0.03</a:t>
                      </a:r>
                    </a:p>
                  </a:txBody>
                  <a:tcPr marL="91425" marR="91425" marT="91425" marB="91425"/>
                </a:tc>
                <a:tc>
                  <a:txBody>
                    <a:bodyPr/>
                    <a:lstStyle/>
                    <a:p>
                      <a:pPr lvl="0" algn="r" rtl="0">
                        <a:lnSpc>
                          <a:spcPct val="115000"/>
                        </a:lnSpc>
                        <a:buNone/>
                      </a:pPr>
                      <a:r>
                        <a:rPr lang="en" sz="1000"/>
                        <a:t>2.44</a:t>
                      </a:r>
                    </a:p>
                  </a:txBody>
                  <a:tcPr marL="91425" marR="91425" marT="91425" marB="91425"/>
                </a:tc>
                <a:tc>
                  <a:txBody>
                    <a:bodyPr/>
                    <a:lstStyle/>
                    <a:p>
                      <a:pPr lvl="0" algn="r" rtl="0">
                        <a:lnSpc>
                          <a:spcPct val="115000"/>
                        </a:lnSpc>
                        <a:buNone/>
                      </a:pPr>
                      <a:r>
                        <a:rPr lang="en" sz="1000"/>
                        <a:t>0.014</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3.94</a:t>
                      </a:r>
                    </a:p>
                  </a:txBody>
                  <a:tcPr marL="91425" marR="91425" marT="91425" marB="91425"/>
                </a:tc>
                <a:tc>
                  <a:txBody>
                    <a:bodyPr/>
                    <a:lstStyle/>
                    <a:p>
                      <a:pPr lvl="0" algn="r" rtl="0">
                        <a:lnSpc>
                          <a:spcPct val="115000"/>
                        </a:lnSpc>
                        <a:buNone/>
                      </a:pPr>
                      <a:r>
                        <a:rPr lang="en" sz="1000"/>
                        <a:t>0.005</a:t>
                      </a:r>
                    </a:p>
                  </a:txBody>
                  <a:tcPr marL="91425" marR="91425" marT="91425" marB="91425"/>
                </a:tc>
              </a:tr>
              <a:tr h="344225">
                <a:tc>
                  <a:txBody>
                    <a:bodyPr/>
                    <a:lstStyle/>
                    <a:p>
                      <a:pPr lvl="0" algn="r" rtl="0">
                        <a:lnSpc>
                          <a:spcPct val="115000"/>
                        </a:lnSpc>
                        <a:buNone/>
                      </a:pPr>
                      <a:r>
                        <a:rPr lang="en" sz="1000"/>
                        <a:t>532.00</a:t>
                      </a:r>
                    </a:p>
                  </a:txBody>
                  <a:tcPr marL="91425" marR="91425" marT="91425" marB="91425"/>
                </a:tc>
                <a:tc>
                  <a:txBody>
                    <a:bodyPr/>
                    <a:lstStyle/>
                    <a:p>
                      <a:pPr lvl="0" algn="r" rtl="0">
                        <a:lnSpc>
                          <a:spcPct val="115000"/>
                        </a:lnSpc>
                        <a:buNone/>
                      </a:pPr>
                      <a:r>
                        <a:rPr lang="en" sz="1000"/>
                        <a:t>0.04</a:t>
                      </a:r>
                    </a:p>
                  </a:txBody>
                  <a:tcPr marL="91425" marR="91425" marT="91425" marB="91425"/>
                </a:tc>
                <a:tc>
                  <a:txBody>
                    <a:bodyPr/>
                    <a:lstStyle/>
                    <a:p>
                      <a:pPr lvl="0" algn="r" rtl="0">
                        <a:lnSpc>
                          <a:spcPct val="115000"/>
                        </a:lnSpc>
                        <a:buNone/>
                      </a:pPr>
                      <a:r>
                        <a:rPr lang="en" sz="1000"/>
                        <a:t>2.38</a:t>
                      </a:r>
                    </a:p>
                  </a:txBody>
                  <a:tcPr marL="91425" marR="91425" marT="91425" marB="91425"/>
                </a:tc>
                <a:tc>
                  <a:txBody>
                    <a:bodyPr/>
                    <a:lstStyle/>
                    <a:p>
                      <a:pPr lvl="0" algn="r" rtl="0">
                        <a:lnSpc>
                          <a:spcPct val="115000"/>
                        </a:lnSpc>
                        <a:buNone/>
                      </a:pPr>
                      <a:r>
                        <a:rPr lang="en" sz="1000"/>
                        <a:t>0.016</a:t>
                      </a:r>
                    </a:p>
                  </a:txBody>
                  <a:tcPr marL="91425" marR="91425" marT="91425" marB="91425"/>
                </a:tc>
                <a:tc>
                  <a:txBody>
                    <a:bodyPr/>
                    <a:lstStyle/>
                    <a:p>
                      <a:pPr lvl="0" algn="r" rtl="0">
                        <a:lnSpc>
                          <a:spcPct val="115000"/>
                        </a:lnSpc>
                        <a:buNone/>
                      </a:pPr>
                      <a:r>
                        <a:rPr lang="en" sz="1000"/>
                        <a:t>0.02</a:t>
                      </a:r>
                    </a:p>
                  </a:txBody>
                  <a:tcPr marL="91425" marR="91425" marT="91425" marB="91425"/>
                </a:tc>
                <a:tc>
                  <a:txBody>
                    <a:bodyPr/>
                    <a:lstStyle/>
                    <a:p>
                      <a:pPr lvl="0" algn="r" rtl="0">
                        <a:lnSpc>
                          <a:spcPct val="115000"/>
                        </a:lnSpc>
                        <a:buNone/>
                      </a:pPr>
                      <a:r>
                        <a:rPr lang="en" sz="1000"/>
                        <a:t>4.01</a:t>
                      </a:r>
                    </a:p>
                  </a:txBody>
                  <a:tcPr marL="91425" marR="91425" marT="91425" marB="91425"/>
                </a:tc>
                <a:tc>
                  <a:txBody>
                    <a:bodyPr/>
                    <a:lstStyle/>
                    <a:p>
                      <a:pPr lvl="0" algn="r" rtl="0">
                        <a:lnSpc>
                          <a:spcPct val="115000"/>
                        </a:lnSpc>
                        <a:buNone/>
                      </a:pPr>
                      <a:r>
                        <a:rPr lang="en" sz="1000"/>
                        <a:t>0.005</a:t>
                      </a:r>
                    </a:p>
                  </a:txBody>
                  <a:tcPr marL="91425" marR="91425" marT="91425" marB="91425"/>
                </a:tc>
              </a:tr>
              <a:tr h="344225">
                <a:tc>
                  <a:txBody>
                    <a:bodyPr/>
                    <a:lstStyle/>
                    <a:p>
                      <a:pPr lvl="0" algn="r" rtl="0">
                        <a:lnSpc>
                          <a:spcPct val="115000"/>
                        </a:lnSpc>
                        <a:buNone/>
                      </a:pPr>
                      <a:r>
                        <a:rPr lang="en" sz="1000"/>
                        <a:t>650.00</a:t>
                      </a:r>
                    </a:p>
                  </a:txBody>
                  <a:tcPr marL="91425" marR="91425" marT="91425" marB="91425"/>
                </a:tc>
                <a:tc>
                  <a:txBody>
                    <a:bodyPr/>
                    <a:lstStyle/>
                    <a:p>
                      <a:pPr lvl="0" algn="r" rtl="0">
                        <a:lnSpc>
                          <a:spcPct val="115000"/>
                        </a:lnSpc>
                        <a:buNone/>
                      </a:pPr>
                      <a:r>
                        <a:rPr lang="en" sz="1000"/>
                        <a:t>0.04</a:t>
                      </a:r>
                    </a:p>
                  </a:txBody>
                  <a:tcPr marL="91425" marR="91425" marT="91425" marB="91425"/>
                </a:tc>
                <a:tc>
                  <a:txBody>
                    <a:bodyPr/>
                    <a:lstStyle/>
                    <a:p>
                      <a:pPr lvl="0" algn="r" rtl="0">
                        <a:lnSpc>
                          <a:spcPct val="115000"/>
                        </a:lnSpc>
                        <a:buNone/>
                      </a:pPr>
                      <a:r>
                        <a:rPr lang="en" sz="1000"/>
                        <a:t>2.08</a:t>
                      </a:r>
                    </a:p>
                  </a:txBody>
                  <a:tcPr marL="91425" marR="91425" marT="91425" marB="91425"/>
                </a:tc>
                <a:tc>
                  <a:txBody>
                    <a:bodyPr/>
                    <a:lstStyle/>
                    <a:p>
                      <a:pPr lvl="0" algn="r" rtl="0">
                        <a:lnSpc>
                          <a:spcPct val="115000"/>
                        </a:lnSpc>
                        <a:buNone/>
                      </a:pPr>
                      <a:r>
                        <a:rPr lang="en" sz="1000"/>
                        <a:t>0.018</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3.56</a:t>
                      </a:r>
                    </a:p>
                  </a:txBody>
                  <a:tcPr marL="91425" marR="91425" marT="91425" marB="91425"/>
                </a:tc>
                <a:tc>
                  <a:txBody>
                    <a:bodyPr/>
                    <a:lstStyle/>
                    <a:p>
                      <a:pPr lvl="0" algn="r" rtl="0">
                        <a:lnSpc>
                          <a:spcPct val="115000"/>
                        </a:lnSpc>
                        <a:buNone/>
                      </a:pPr>
                      <a:r>
                        <a:rPr lang="en" sz="1000"/>
                        <a:t>0.003</a:t>
                      </a:r>
                    </a:p>
                  </a:txBody>
                  <a:tcPr marL="91425" marR="91425" marT="91425" marB="91425"/>
                </a:tc>
              </a:tr>
              <a:tr h="344225">
                <a:tc>
                  <a:txBody>
                    <a:bodyPr/>
                    <a:lstStyle/>
                    <a:p>
                      <a:pPr lvl="0" algn="r" rtl="0">
                        <a:lnSpc>
                          <a:spcPct val="115000"/>
                        </a:lnSpc>
                        <a:buNone/>
                      </a:pPr>
                      <a:r>
                        <a:rPr lang="en" sz="1000"/>
                        <a:t>715.00</a:t>
                      </a:r>
                    </a:p>
                  </a:txBody>
                  <a:tcPr marL="91425" marR="91425" marT="91425" marB="91425"/>
                </a:tc>
                <a:tc>
                  <a:txBody>
                    <a:bodyPr/>
                    <a:lstStyle/>
                    <a:p>
                      <a:pPr lvl="0" algn="r" rtl="0">
                        <a:lnSpc>
                          <a:spcPct val="115000"/>
                        </a:lnSpc>
                        <a:buNone/>
                      </a:pPr>
                      <a:r>
                        <a:rPr lang="en" sz="1000"/>
                        <a:t>0.03</a:t>
                      </a:r>
                    </a:p>
                  </a:txBody>
                  <a:tcPr marL="91425" marR="91425" marT="91425" marB="91425"/>
                </a:tc>
                <a:tc>
                  <a:txBody>
                    <a:bodyPr/>
                    <a:lstStyle/>
                    <a:p>
                      <a:pPr lvl="0" algn="r" rtl="0">
                        <a:lnSpc>
                          <a:spcPct val="115000"/>
                        </a:lnSpc>
                        <a:buNone/>
                      </a:pPr>
                      <a:r>
                        <a:rPr lang="en" sz="1000"/>
                        <a:t>1.98</a:t>
                      </a:r>
                    </a:p>
                  </a:txBody>
                  <a:tcPr marL="91425" marR="91425" marT="91425" marB="91425"/>
                </a:tc>
                <a:tc>
                  <a:txBody>
                    <a:bodyPr/>
                    <a:lstStyle/>
                    <a:p>
                      <a:pPr lvl="0" algn="r" rtl="0">
                        <a:lnSpc>
                          <a:spcPct val="115000"/>
                        </a:lnSpc>
                        <a:buNone/>
                      </a:pPr>
                      <a:r>
                        <a:rPr lang="en" sz="1000"/>
                        <a:t>0.017</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3.72</a:t>
                      </a:r>
                    </a:p>
                  </a:txBody>
                  <a:tcPr marL="91425" marR="91425" marT="91425" marB="91425"/>
                </a:tc>
                <a:tc>
                  <a:txBody>
                    <a:bodyPr/>
                    <a:lstStyle/>
                    <a:p>
                      <a:pPr lvl="0" algn="r" rtl="0">
                        <a:lnSpc>
                          <a:spcPct val="115000"/>
                        </a:lnSpc>
                        <a:buNone/>
                      </a:pPr>
                      <a:r>
                        <a:rPr lang="en" sz="1000"/>
                        <a:t>0.003</a:t>
                      </a:r>
                    </a:p>
                  </a:txBody>
                  <a:tcPr marL="91425" marR="91425" marT="91425" marB="91425"/>
                </a:tc>
              </a:tr>
              <a:tr h="320875">
                <a:tc>
                  <a:txBody>
                    <a:bodyPr/>
                    <a:lstStyle/>
                    <a:p>
                      <a:endParaRPr dirty="0"/>
                    </a:p>
                  </a:txBody>
                  <a:tcPr marL="91425" marR="91425" marT="91425" marB="91425"/>
                </a:tc>
                <a:tc gridSpan="3">
                  <a:txBody>
                    <a:bodyPr/>
                    <a:lstStyle/>
                    <a:p>
                      <a:pPr lvl="0" rtl="0">
                        <a:buNone/>
                      </a:pPr>
                      <a:r>
                        <a:rPr lang="en" sz="1000"/>
                        <a:t>Platymonas</a:t>
                      </a:r>
                    </a:p>
                  </a:txBody>
                  <a:tcPr marL="91425" marR="91425" marT="91425" marB="91425"/>
                </a:tc>
                <a:tc hMerge="1">
                  <a:txBody>
                    <a:bodyPr/>
                    <a:lstStyle/>
                    <a:p>
                      <a:endParaRPr lang="en-US"/>
                    </a:p>
                  </a:txBody>
                  <a:tcPr/>
                </a:tc>
                <a:tc hMerge="1">
                  <a:txBody>
                    <a:bodyPr/>
                    <a:lstStyle/>
                    <a:p>
                      <a:endParaRPr lang="en-US"/>
                    </a:p>
                  </a:txBody>
                  <a:tcPr/>
                </a:tc>
                <a:tc gridSpan="3">
                  <a:txBody>
                    <a:bodyPr/>
                    <a:lstStyle/>
                    <a:p>
                      <a:pPr lvl="0" rtl="0">
                        <a:buNone/>
                      </a:pPr>
                      <a:r>
                        <a:rPr lang="en" sz="1000"/>
                        <a:t>Arizona Dust</a:t>
                      </a:r>
                    </a:p>
                  </a:txBody>
                  <a:tcPr marL="91425" marR="91425" marT="91425" marB="91425"/>
                </a:tc>
                <a:tc hMerge="1">
                  <a:txBody>
                    <a:bodyPr/>
                    <a:lstStyle/>
                    <a:p>
                      <a:endParaRPr lang="en-US"/>
                    </a:p>
                  </a:txBody>
                  <a:tcPr/>
                </a:tc>
                <a:tc hMerge="1">
                  <a:txBody>
                    <a:bodyPr/>
                    <a:lstStyle/>
                    <a:p>
                      <a:endParaRPr lang="en-US"/>
                    </a:p>
                  </a:txBody>
                  <a:tcPr/>
                </a:tc>
              </a:tr>
              <a:tr h="492225">
                <a:tc>
                  <a:txBody>
                    <a:bodyPr/>
                    <a:lstStyle/>
                    <a:p>
                      <a:pPr lvl="0" rtl="0">
                        <a:buNone/>
                      </a:pPr>
                      <a:r>
                        <a:rPr lang="en" sz="1000"/>
                        <a:t>wavelength</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c>
                  <a:txBody>
                    <a:bodyPr/>
                    <a:lstStyle/>
                    <a:p>
                      <a:pPr lvl="0" rtl="0">
                        <a:buNone/>
                      </a:pPr>
                      <a:r>
                        <a:rPr lang="en" sz="1000"/>
                        <a:t>bbp (BB9)</a:t>
                      </a:r>
                    </a:p>
                  </a:txBody>
                  <a:tcPr marL="91425" marR="91425" marT="91425" marB="91425"/>
                </a:tc>
                <a:tc>
                  <a:txBody>
                    <a:bodyPr/>
                    <a:lstStyle/>
                    <a:p>
                      <a:pPr lvl="0" rtl="0">
                        <a:buNone/>
                      </a:pPr>
                      <a:r>
                        <a:rPr lang="en" sz="1000"/>
                        <a:t>bp (AC9)</a:t>
                      </a:r>
                    </a:p>
                  </a:txBody>
                  <a:tcPr marL="91425" marR="91425" marT="91425" marB="91425"/>
                </a:tc>
                <a:tc>
                  <a:txBody>
                    <a:bodyPr/>
                    <a:lstStyle/>
                    <a:p>
                      <a:pPr lvl="0" rtl="0">
                        <a:buNone/>
                      </a:pPr>
                      <a:r>
                        <a:rPr lang="en" sz="1000"/>
                        <a:t>b</a:t>
                      </a:r>
                    </a:p>
                  </a:txBody>
                  <a:tcPr marL="91425" marR="91425" marT="91425" marB="91425"/>
                </a:tc>
              </a:tr>
              <a:tr h="344225">
                <a:tc>
                  <a:txBody>
                    <a:bodyPr/>
                    <a:lstStyle/>
                    <a:p>
                      <a:pPr lvl="0" algn="r" rtl="0">
                        <a:lnSpc>
                          <a:spcPct val="115000"/>
                        </a:lnSpc>
                        <a:buNone/>
                      </a:pPr>
                      <a:r>
                        <a:rPr lang="en" sz="1000"/>
                        <a:t>412.00</a:t>
                      </a:r>
                    </a:p>
                  </a:txBody>
                  <a:tcPr marL="91425" marR="91425" marT="91425" marB="91425"/>
                </a:tc>
                <a:tc>
                  <a:txBody>
                    <a:bodyPr/>
                    <a:lstStyle/>
                    <a:p>
                      <a:pPr lvl="0" algn="r" rtl="0">
                        <a:lnSpc>
                          <a:spcPct val="115000"/>
                        </a:lnSpc>
                        <a:buNone/>
                      </a:pPr>
                      <a:r>
                        <a:rPr lang="en" sz="1000"/>
                        <a:t>0.00</a:t>
                      </a:r>
                    </a:p>
                  </a:txBody>
                  <a:tcPr marL="91425" marR="91425" marT="91425" marB="91425"/>
                </a:tc>
                <a:tc>
                  <a:txBody>
                    <a:bodyPr/>
                    <a:lstStyle/>
                    <a:p>
                      <a:pPr lvl="0" algn="r" rtl="0">
                        <a:lnSpc>
                          <a:spcPct val="115000"/>
                        </a:lnSpc>
                        <a:buNone/>
                      </a:pPr>
                      <a:r>
                        <a:rPr lang="en" sz="1000"/>
                        <a:t>0.20</a:t>
                      </a:r>
                    </a:p>
                  </a:txBody>
                  <a:tcPr marL="91425" marR="91425" marT="91425" marB="91425"/>
                </a:tc>
                <a:tc>
                  <a:txBody>
                    <a:bodyPr/>
                    <a:lstStyle/>
                    <a:p>
                      <a:pPr lvl="0" algn="r" rtl="0">
                        <a:lnSpc>
                          <a:spcPct val="115000"/>
                        </a:lnSpc>
                        <a:buNone/>
                      </a:pPr>
                      <a:r>
                        <a:rPr lang="en" sz="1000"/>
                        <a:t>0.020</a:t>
                      </a:r>
                    </a:p>
                  </a:txBody>
                  <a:tcPr marL="91425" marR="91425" marT="91425" marB="91425"/>
                </a:tc>
                <a:tc>
                  <a:txBody>
                    <a:bodyPr/>
                    <a:lstStyle/>
                    <a:p>
                      <a:pPr lvl="0" algn="r" rtl="0">
                        <a:lnSpc>
                          <a:spcPct val="115000"/>
                        </a:lnSpc>
                        <a:buNone/>
                      </a:pPr>
                      <a:r>
                        <a:rPr lang="en" sz="1000"/>
                        <a:t>0.08</a:t>
                      </a:r>
                    </a:p>
                  </a:txBody>
                  <a:tcPr marL="91425" marR="91425" marT="91425" marB="91425"/>
                </a:tc>
                <a:tc>
                  <a:txBody>
                    <a:bodyPr/>
                    <a:lstStyle/>
                    <a:p>
                      <a:pPr lvl="0" algn="r" rtl="0">
                        <a:lnSpc>
                          <a:spcPct val="115000"/>
                        </a:lnSpc>
                        <a:buNone/>
                      </a:pPr>
                      <a:r>
                        <a:rPr lang="en" sz="1000"/>
                        <a:t>9.63</a:t>
                      </a:r>
                    </a:p>
                  </a:txBody>
                  <a:tcPr marL="91425" marR="91425" marT="91425" marB="91425"/>
                </a:tc>
                <a:tc>
                  <a:txBody>
                    <a:bodyPr/>
                    <a:lstStyle/>
                    <a:p>
                      <a:pPr lvl="0" algn="r" rtl="0">
                        <a:lnSpc>
                          <a:spcPct val="115000"/>
                        </a:lnSpc>
                        <a:buNone/>
                      </a:pPr>
                      <a:r>
                        <a:rPr lang="en" sz="1000"/>
                        <a:t>0.009</a:t>
                      </a:r>
                    </a:p>
                  </a:txBody>
                  <a:tcPr marL="91425" marR="91425" marT="91425" marB="91425"/>
                </a:tc>
              </a:tr>
              <a:tr h="344225">
                <a:tc>
                  <a:txBody>
                    <a:bodyPr/>
                    <a:lstStyle/>
                    <a:p>
                      <a:pPr lvl="0" algn="r" rtl="0">
                        <a:lnSpc>
                          <a:spcPct val="115000"/>
                        </a:lnSpc>
                        <a:buNone/>
                      </a:pPr>
                      <a:r>
                        <a:rPr lang="en" sz="1000"/>
                        <a:t>440.00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0.40</a:t>
                      </a:r>
                    </a:p>
                  </a:txBody>
                  <a:tcPr marL="91425" marR="91425" marT="91425" marB="91425"/>
                </a:tc>
                <a:tc>
                  <a:txBody>
                    <a:bodyPr/>
                    <a:lstStyle/>
                    <a:p>
                      <a:pPr lvl="0" algn="r" rtl="0">
                        <a:lnSpc>
                          <a:spcPct val="115000"/>
                        </a:lnSpc>
                        <a:buNone/>
                      </a:pPr>
                      <a:r>
                        <a:rPr lang="en" sz="1000"/>
                        <a:t>0.020</a:t>
                      </a:r>
                    </a:p>
                  </a:txBody>
                  <a:tcPr marL="91425" marR="91425" marT="91425" marB="91425"/>
                </a:tc>
                <a:tc>
                  <a:txBody>
                    <a:bodyPr/>
                    <a:lstStyle/>
                    <a:p>
                      <a:pPr lvl="0" algn="r" rtl="0">
                        <a:lnSpc>
                          <a:spcPct val="115000"/>
                        </a:lnSpc>
                        <a:buNone/>
                      </a:pPr>
                      <a:r>
                        <a:rPr lang="en" sz="1000"/>
                        <a:t>0.20</a:t>
                      </a:r>
                    </a:p>
                  </a:txBody>
                  <a:tcPr marL="91425" marR="91425" marT="91425" marB="91425"/>
                </a:tc>
                <a:tc>
                  <a:txBody>
                    <a:bodyPr/>
                    <a:lstStyle/>
                    <a:p>
                      <a:pPr lvl="0" algn="r" rtl="0">
                        <a:lnSpc>
                          <a:spcPct val="115000"/>
                        </a:lnSpc>
                        <a:buNone/>
                      </a:pPr>
                      <a:r>
                        <a:rPr lang="en" sz="1000"/>
                        <a:t>9.59</a:t>
                      </a:r>
                    </a:p>
                  </a:txBody>
                  <a:tcPr marL="91425" marR="91425" marT="91425" marB="91425"/>
                </a:tc>
                <a:tc>
                  <a:txBody>
                    <a:bodyPr/>
                    <a:lstStyle/>
                    <a:p>
                      <a:pPr lvl="0" algn="r" rtl="0">
                        <a:lnSpc>
                          <a:spcPct val="115000"/>
                        </a:lnSpc>
                        <a:buNone/>
                      </a:pPr>
                      <a:r>
                        <a:rPr lang="en" sz="1000"/>
                        <a:t>0.021</a:t>
                      </a:r>
                    </a:p>
                  </a:txBody>
                  <a:tcPr marL="91425" marR="91425" marT="91425" marB="91425"/>
                </a:tc>
              </a:tr>
              <a:tr h="344225">
                <a:tc>
                  <a:txBody>
                    <a:bodyPr/>
                    <a:lstStyle/>
                    <a:p>
                      <a:pPr lvl="0" algn="r" rtl="0">
                        <a:lnSpc>
                          <a:spcPct val="115000"/>
                        </a:lnSpc>
                        <a:buNone/>
                      </a:pPr>
                      <a:r>
                        <a:rPr lang="en" sz="1000"/>
                        <a:t>488.00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0.57</a:t>
                      </a:r>
                    </a:p>
                  </a:txBody>
                  <a:tcPr marL="91425" marR="91425" marT="91425" marB="91425"/>
                </a:tc>
                <a:tc>
                  <a:txBody>
                    <a:bodyPr/>
                    <a:lstStyle/>
                    <a:p>
                      <a:pPr lvl="0" algn="r" rtl="0">
                        <a:lnSpc>
                          <a:spcPct val="115000"/>
                        </a:lnSpc>
                        <a:buNone/>
                      </a:pPr>
                      <a:r>
                        <a:rPr lang="en" sz="1000"/>
                        <a:t>0.014</a:t>
                      </a:r>
                    </a:p>
                  </a:txBody>
                  <a:tcPr marL="91425" marR="91425" marT="91425" marB="91425"/>
                </a:tc>
                <a:tc>
                  <a:txBody>
                    <a:bodyPr/>
                    <a:lstStyle/>
                    <a:p>
                      <a:pPr lvl="0" algn="r" rtl="0">
                        <a:lnSpc>
                          <a:spcPct val="115000"/>
                        </a:lnSpc>
                        <a:buNone/>
                      </a:pPr>
                      <a:r>
                        <a:rPr lang="en" sz="1000"/>
                        <a:t>0.17</a:t>
                      </a:r>
                    </a:p>
                  </a:txBody>
                  <a:tcPr marL="91425" marR="91425" marT="91425" marB="91425"/>
                </a:tc>
                <a:tc>
                  <a:txBody>
                    <a:bodyPr/>
                    <a:lstStyle/>
                    <a:p>
                      <a:pPr lvl="0" algn="r" rtl="0">
                        <a:lnSpc>
                          <a:spcPct val="115000"/>
                        </a:lnSpc>
                        <a:buNone/>
                      </a:pPr>
                      <a:r>
                        <a:rPr lang="en" sz="1000"/>
                        <a:t>9.51</a:t>
                      </a:r>
                    </a:p>
                  </a:txBody>
                  <a:tcPr marL="91425" marR="91425" marT="91425" marB="91425"/>
                </a:tc>
                <a:tc>
                  <a:txBody>
                    <a:bodyPr/>
                    <a:lstStyle/>
                    <a:p>
                      <a:pPr lvl="0" algn="r" rtl="0">
                        <a:lnSpc>
                          <a:spcPct val="115000"/>
                        </a:lnSpc>
                        <a:buNone/>
                      </a:pPr>
                      <a:r>
                        <a:rPr lang="en" sz="1000"/>
                        <a:t>0.018</a:t>
                      </a:r>
                    </a:p>
                  </a:txBody>
                  <a:tcPr marL="91425" marR="91425" marT="91425" marB="91425"/>
                </a:tc>
              </a:tr>
              <a:tr h="344225">
                <a:tc>
                  <a:txBody>
                    <a:bodyPr/>
                    <a:lstStyle/>
                    <a:p>
                      <a:pPr lvl="0" algn="r" rtl="0">
                        <a:lnSpc>
                          <a:spcPct val="115000"/>
                        </a:lnSpc>
                        <a:buNone/>
                      </a:pPr>
                      <a:r>
                        <a:rPr lang="en" sz="1000"/>
                        <a:t>510.00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0.72</a:t>
                      </a:r>
                    </a:p>
                  </a:txBody>
                  <a:tcPr marL="91425" marR="91425" marT="91425" marB="91425"/>
                </a:tc>
                <a:tc>
                  <a:txBody>
                    <a:bodyPr/>
                    <a:lstStyle/>
                    <a:p>
                      <a:pPr lvl="0" algn="r" rtl="0">
                        <a:lnSpc>
                          <a:spcPct val="115000"/>
                        </a:lnSpc>
                        <a:buNone/>
                      </a:pPr>
                      <a:r>
                        <a:rPr lang="en" sz="1000"/>
                        <a:t>0.013</a:t>
                      </a:r>
                    </a:p>
                  </a:txBody>
                  <a:tcPr marL="91425" marR="91425" marT="91425" marB="91425"/>
                </a:tc>
                <a:tc>
                  <a:txBody>
                    <a:bodyPr/>
                    <a:lstStyle/>
                    <a:p>
                      <a:pPr lvl="0" algn="r" rtl="0">
                        <a:lnSpc>
                          <a:spcPct val="115000"/>
                        </a:lnSpc>
                        <a:buNone/>
                      </a:pPr>
                      <a:r>
                        <a:rPr lang="en" sz="1000"/>
                        <a:t>0.21</a:t>
                      </a:r>
                    </a:p>
                  </a:txBody>
                  <a:tcPr marL="91425" marR="91425" marT="91425" marB="91425"/>
                </a:tc>
                <a:tc>
                  <a:txBody>
                    <a:bodyPr/>
                    <a:lstStyle/>
                    <a:p>
                      <a:pPr lvl="0" algn="r" rtl="0">
                        <a:lnSpc>
                          <a:spcPct val="115000"/>
                        </a:lnSpc>
                        <a:buNone/>
                      </a:pPr>
                      <a:r>
                        <a:rPr lang="en" sz="1000"/>
                        <a:t>9.47</a:t>
                      </a:r>
                    </a:p>
                  </a:txBody>
                  <a:tcPr marL="91425" marR="91425" marT="91425" marB="91425"/>
                </a:tc>
                <a:tc>
                  <a:txBody>
                    <a:bodyPr/>
                    <a:lstStyle/>
                    <a:p>
                      <a:pPr lvl="0" algn="r" rtl="0">
                        <a:lnSpc>
                          <a:spcPct val="115000"/>
                        </a:lnSpc>
                        <a:buNone/>
                      </a:pPr>
                      <a:r>
                        <a:rPr lang="en" sz="1000"/>
                        <a:t>0.022</a:t>
                      </a:r>
                    </a:p>
                  </a:txBody>
                  <a:tcPr marL="91425" marR="91425" marT="91425" marB="91425"/>
                </a:tc>
              </a:tr>
              <a:tr h="344225">
                <a:tc>
                  <a:txBody>
                    <a:bodyPr/>
                    <a:lstStyle/>
                    <a:p>
                      <a:pPr lvl="0" algn="r" rtl="0">
                        <a:lnSpc>
                          <a:spcPct val="115000"/>
                        </a:lnSpc>
                        <a:buNone/>
                      </a:pPr>
                      <a:r>
                        <a:rPr lang="en" sz="1000"/>
                        <a:t>532.00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0.85</a:t>
                      </a:r>
                    </a:p>
                  </a:txBody>
                  <a:tcPr marL="91425" marR="91425" marT="91425" marB="91425"/>
                </a:tc>
                <a:tc>
                  <a:txBody>
                    <a:bodyPr/>
                    <a:lstStyle/>
                    <a:p>
                      <a:pPr lvl="0" algn="r" rtl="0">
                        <a:lnSpc>
                          <a:spcPct val="115000"/>
                        </a:lnSpc>
                        <a:buNone/>
                      </a:pPr>
                      <a:r>
                        <a:rPr lang="en" sz="1000"/>
                        <a:t>0.011</a:t>
                      </a:r>
                    </a:p>
                  </a:txBody>
                  <a:tcPr marL="91425" marR="91425" marT="91425" marB="91425"/>
                </a:tc>
                <a:tc>
                  <a:txBody>
                    <a:bodyPr/>
                    <a:lstStyle/>
                    <a:p>
                      <a:pPr lvl="0" algn="r" rtl="0">
                        <a:lnSpc>
                          <a:spcPct val="115000"/>
                        </a:lnSpc>
                        <a:buNone/>
                      </a:pPr>
                      <a:r>
                        <a:rPr lang="en" sz="1000"/>
                        <a:t>0.17</a:t>
                      </a:r>
                    </a:p>
                  </a:txBody>
                  <a:tcPr marL="91425" marR="91425" marT="91425" marB="91425"/>
                </a:tc>
                <a:tc>
                  <a:txBody>
                    <a:bodyPr/>
                    <a:lstStyle/>
                    <a:p>
                      <a:pPr lvl="0" algn="r" rtl="0">
                        <a:lnSpc>
                          <a:spcPct val="115000"/>
                        </a:lnSpc>
                        <a:buNone/>
                      </a:pPr>
                      <a:r>
                        <a:rPr lang="en" sz="1000"/>
                        <a:t>9.41</a:t>
                      </a:r>
                    </a:p>
                  </a:txBody>
                  <a:tcPr marL="91425" marR="91425" marT="91425" marB="91425"/>
                </a:tc>
                <a:tc>
                  <a:txBody>
                    <a:bodyPr/>
                    <a:lstStyle/>
                    <a:p>
                      <a:pPr lvl="0" algn="r" rtl="0">
                        <a:lnSpc>
                          <a:spcPct val="115000"/>
                        </a:lnSpc>
                        <a:buNone/>
                      </a:pPr>
                      <a:r>
                        <a:rPr lang="en" sz="1000"/>
                        <a:t>0.018</a:t>
                      </a:r>
                    </a:p>
                  </a:txBody>
                  <a:tcPr marL="91425" marR="91425" marT="91425" marB="91425"/>
                </a:tc>
              </a:tr>
              <a:tr h="344225">
                <a:tc>
                  <a:txBody>
                    <a:bodyPr/>
                    <a:lstStyle/>
                    <a:p>
                      <a:pPr lvl="0" algn="r" rtl="0">
                        <a:lnSpc>
                          <a:spcPct val="115000"/>
                        </a:lnSpc>
                        <a:buNone/>
                      </a:pPr>
                      <a:r>
                        <a:rPr lang="en" sz="1000"/>
                        <a:t>650.00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0.78</a:t>
                      </a:r>
                    </a:p>
                  </a:txBody>
                  <a:tcPr marL="91425" marR="91425" marT="91425" marB="91425"/>
                </a:tc>
                <a:tc>
                  <a:txBody>
                    <a:bodyPr/>
                    <a:lstStyle/>
                    <a:p>
                      <a:pPr lvl="0" algn="r" rtl="0">
                        <a:lnSpc>
                          <a:spcPct val="115000"/>
                        </a:lnSpc>
                        <a:buNone/>
                      </a:pPr>
                      <a:r>
                        <a:rPr lang="en" sz="1000"/>
                        <a:t>0.008</a:t>
                      </a:r>
                    </a:p>
                  </a:txBody>
                  <a:tcPr marL="91425" marR="91425" marT="91425" marB="91425"/>
                </a:tc>
                <a:tc>
                  <a:txBody>
                    <a:bodyPr/>
                    <a:lstStyle/>
                    <a:p>
                      <a:pPr lvl="0" algn="r" rtl="0">
                        <a:lnSpc>
                          <a:spcPct val="115000"/>
                        </a:lnSpc>
                        <a:buNone/>
                      </a:pPr>
                      <a:r>
                        <a:rPr lang="en" sz="1000"/>
                        <a:t>0.15</a:t>
                      </a:r>
                    </a:p>
                  </a:txBody>
                  <a:tcPr marL="91425" marR="91425" marT="91425" marB="91425"/>
                </a:tc>
                <a:tc>
                  <a:txBody>
                    <a:bodyPr/>
                    <a:lstStyle/>
                    <a:p>
                      <a:pPr lvl="0" algn="r" rtl="0">
                        <a:lnSpc>
                          <a:spcPct val="115000"/>
                        </a:lnSpc>
                        <a:buNone/>
                      </a:pPr>
                      <a:r>
                        <a:rPr lang="en" sz="1000"/>
                        <a:t>8.97</a:t>
                      </a:r>
                    </a:p>
                  </a:txBody>
                  <a:tcPr marL="91425" marR="91425" marT="91425" marB="91425"/>
                </a:tc>
                <a:tc>
                  <a:txBody>
                    <a:bodyPr/>
                    <a:lstStyle/>
                    <a:p>
                      <a:pPr lvl="0" algn="r" rtl="0">
                        <a:lnSpc>
                          <a:spcPct val="115000"/>
                        </a:lnSpc>
                        <a:buNone/>
                      </a:pPr>
                      <a:r>
                        <a:rPr lang="en" sz="1000"/>
                        <a:t>0.017</a:t>
                      </a:r>
                    </a:p>
                  </a:txBody>
                  <a:tcPr marL="91425" marR="91425" marT="91425" marB="91425"/>
                </a:tc>
              </a:tr>
              <a:tr h="344225">
                <a:tc>
                  <a:txBody>
                    <a:bodyPr/>
                    <a:lstStyle/>
                    <a:p>
                      <a:pPr lvl="0" algn="r" rtl="0">
                        <a:lnSpc>
                          <a:spcPct val="115000"/>
                        </a:lnSpc>
                        <a:buNone/>
                      </a:pPr>
                      <a:r>
                        <a:rPr lang="en" sz="1000"/>
                        <a:t>715.00</a:t>
                      </a:r>
                    </a:p>
                  </a:txBody>
                  <a:tcPr marL="91425" marR="91425" marT="91425" marB="91425"/>
                </a:tc>
                <a:tc>
                  <a:txBody>
                    <a:bodyPr/>
                    <a:lstStyle/>
                    <a:p>
                      <a:pPr lvl="0" algn="r" rtl="0">
                        <a:lnSpc>
                          <a:spcPct val="115000"/>
                        </a:lnSpc>
                        <a:buNone/>
                      </a:pPr>
                      <a:r>
                        <a:rPr lang="en" sz="1000"/>
                        <a:t>0.01</a:t>
                      </a:r>
                    </a:p>
                  </a:txBody>
                  <a:tcPr marL="91425" marR="91425" marT="91425" marB="91425"/>
                </a:tc>
                <a:tc>
                  <a:txBody>
                    <a:bodyPr/>
                    <a:lstStyle/>
                    <a:p>
                      <a:pPr lvl="0" algn="r" rtl="0">
                        <a:lnSpc>
                          <a:spcPct val="115000"/>
                        </a:lnSpc>
                        <a:buNone/>
                      </a:pPr>
                      <a:r>
                        <a:rPr lang="en" sz="1000"/>
                        <a:t>0.99</a:t>
                      </a:r>
                    </a:p>
                  </a:txBody>
                  <a:tcPr marL="91425" marR="91425" marT="91425" marB="91425"/>
                </a:tc>
                <a:tc>
                  <a:txBody>
                    <a:bodyPr/>
                    <a:lstStyle/>
                    <a:p>
                      <a:pPr lvl="0" algn="r" rtl="0">
                        <a:lnSpc>
                          <a:spcPct val="115000"/>
                        </a:lnSpc>
                        <a:buNone/>
                      </a:pPr>
                      <a:r>
                        <a:rPr lang="en" sz="1000"/>
                        <a:t>0.007</a:t>
                      </a:r>
                    </a:p>
                  </a:txBody>
                  <a:tcPr marL="91425" marR="91425" marT="91425" marB="91425"/>
                </a:tc>
                <a:tc>
                  <a:txBody>
                    <a:bodyPr/>
                    <a:lstStyle/>
                    <a:p>
                      <a:pPr lvl="0" algn="r" rtl="0">
                        <a:lnSpc>
                          <a:spcPct val="115000"/>
                        </a:lnSpc>
                        <a:buNone/>
                      </a:pPr>
                      <a:r>
                        <a:rPr lang="en" sz="1000"/>
                        <a:t>0.14</a:t>
                      </a:r>
                    </a:p>
                  </a:txBody>
                  <a:tcPr marL="91425" marR="91425" marT="91425" marB="91425"/>
                </a:tc>
                <a:tc>
                  <a:txBody>
                    <a:bodyPr/>
                    <a:lstStyle/>
                    <a:p>
                      <a:pPr lvl="0" algn="r" rtl="0">
                        <a:lnSpc>
                          <a:spcPct val="115000"/>
                        </a:lnSpc>
                        <a:buNone/>
                      </a:pPr>
                      <a:r>
                        <a:rPr lang="en" sz="1000"/>
                        <a:t>8.79</a:t>
                      </a:r>
                    </a:p>
                  </a:txBody>
                  <a:tcPr marL="91425" marR="91425" marT="91425" marB="91425"/>
                </a:tc>
                <a:tc>
                  <a:txBody>
                    <a:bodyPr/>
                    <a:lstStyle/>
                    <a:p>
                      <a:pPr lvl="0" algn="r" rtl="0">
                        <a:lnSpc>
                          <a:spcPct val="115000"/>
                        </a:lnSpc>
                        <a:buNone/>
                      </a:pPr>
                      <a:r>
                        <a:rPr lang="en" sz="1000"/>
                        <a:t>0.016</a:t>
                      </a:r>
                    </a:p>
                  </a:txBody>
                  <a:tcPr marL="91425" marR="91425" marT="91425" marB="91425"/>
                </a:tc>
              </a:tr>
            </a:tbl>
          </a:graphicData>
        </a:graphic>
      </p:graphicFrame>
      <p:sp>
        <p:nvSpPr>
          <p:cNvPr id="211" name="Shape 211"/>
          <p:cNvSpPr/>
          <p:nvPr/>
        </p:nvSpPr>
        <p:spPr>
          <a:xfrm>
            <a:off x="95225" y="1708150"/>
            <a:ext cx="502850" cy="807224"/>
          </a:xfrm>
          <a:prstGeom prst="rect">
            <a:avLst/>
          </a:prstGeom>
          <a:blipFill>
            <a:blip r:embed="rId3"/>
            <a:stretch>
              <a:fillRect/>
            </a:stretch>
          </a:blipFill>
        </p:spPr>
      </p:sp>
      <p:sp>
        <p:nvSpPr>
          <p:cNvPr id="212" name="Shape 212"/>
          <p:cNvSpPr txBox="1"/>
          <p:nvPr/>
        </p:nvSpPr>
        <p:spPr>
          <a:xfrm>
            <a:off x="111275" y="2517850"/>
            <a:ext cx="1112999" cy="584400"/>
          </a:xfrm>
          <a:prstGeom prst="rect">
            <a:avLst/>
          </a:prstGeom>
          <a:noFill/>
        </p:spPr>
        <p:txBody>
          <a:bodyPr lIns="91425" tIns="91425" rIns="91425" bIns="91425" anchor="t" anchorCtr="0">
            <a:noAutofit/>
          </a:bodyPr>
          <a:lstStyle/>
          <a:p>
            <a:pPr>
              <a:buNone/>
            </a:pPr>
            <a:r>
              <a:rPr lang="en" sz="2400"/>
              <a:t>Values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641450" y="2234062"/>
            <a:ext cx="8229600" cy="1143000"/>
          </a:xfrm>
          <a:prstGeom prst="rect">
            <a:avLst/>
          </a:prstGeom>
        </p:spPr>
        <p:txBody>
          <a:bodyPr lIns="91425" tIns="91425" rIns="91425" bIns="91425" anchor="b" anchorCtr="0">
            <a:noAutofit/>
          </a:bodyPr>
          <a:lstStyle/>
          <a:p>
            <a:pPr>
              <a:buNone/>
            </a:pPr>
            <a:r>
              <a:rPr lang="en" sz="4800"/>
              <a:t>Thank you!!!!</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pPr algn="ctr"/>
            <a:r>
              <a:rPr lang="en-US" sz="5400" dirty="0" smtClean="0"/>
              <a:t>METHODS</a:t>
            </a:r>
            <a:endParaRPr lang="en-US" sz="5400" dirty="0"/>
          </a:p>
        </p:txBody>
      </p:sp>
    </p:spTree>
    <p:extLst>
      <p:ext uri="{BB962C8B-B14F-4D97-AF65-F5344CB8AC3E}">
        <p14:creationId xmlns:p14="http://schemas.microsoft.com/office/powerpoint/2010/main" val="149110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
              <a:t>Turbidity Meter</a:t>
            </a:r>
          </a:p>
        </p:txBody>
      </p:sp>
      <p:sp>
        <p:nvSpPr>
          <p:cNvPr id="44" name="Shape 44"/>
          <p:cNvSpPr/>
          <p:nvPr/>
        </p:nvSpPr>
        <p:spPr>
          <a:xfrm>
            <a:off x="561274" y="1945700"/>
            <a:ext cx="2834601" cy="3761000"/>
          </a:xfrm>
          <a:prstGeom prst="rect">
            <a:avLst/>
          </a:prstGeom>
          <a:blipFill>
            <a:blip r:embed="rId3"/>
            <a:stretch>
              <a:fillRect/>
            </a:stretch>
          </a:blipFill>
        </p:spPr>
      </p:sp>
      <p:sp>
        <p:nvSpPr>
          <p:cNvPr id="45" name="Shape 45"/>
          <p:cNvSpPr txBox="1">
            <a:spLocks noGrp="1"/>
          </p:cNvSpPr>
          <p:nvPr>
            <p:ph type="body" idx="1"/>
          </p:nvPr>
        </p:nvSpPr>
        <p:spPr>
          <a:xfrm>
            <a:off x="4187000" y="1653675"/>
            <a:ext cx="47202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Wavelength ~860 nm</a:t>
            </a:r>
          </a:p>
          <a:p>
            <a:pPr marL="457200" lvl="0" indent="-419100" rtl="0">
              <a:buClr>
                <a:schemeClr val="dk1"/>
              </a:buClr>
              <a:buSzPct val="166666"/>
              <a:buFont typeface="Arial"/>
              <a:buChar char="•"/>
            </a:pPr>
            <a:r>
              <a:rPr lang="en"/>
              <a:t>Measures side-scattering</a:t>
            </a:r>
          </a:p>
          <a:p>
            <a:pPr marL="457200" lvl="0" indent="-419100" rtl="0">
              <a:buClr>
                <a:schemeClr val="dk1"/>
              </a:buClr>
              <a:buSzPct val="166666"/>
              <a:buFont typeface="Arial"/>
              <a:buChar char="•"/>
            </a:pPr>
            <a:r>
              <a:rPr lang="en"/>
              <a:t>Range: 0 - 1000 NTU (related to nephelometer measurements of suspended particles)</a:t>
            </a:r>
          </a:p>
          <a:p>
            <a:pPr marL="457200" lvl="0" indent="-419100" rtl="0">
              <a:buClr>
                <a:schemeClr val="dk1"/>
              </a:buClr>
              <a:buSzPct val="166666"/>
              <a:buFont typeface="Arial"/>
              <a:buChar char="•"/>
            </a:pPr>
            <a:r>
              <a:rPr lang="en"/>
              <a:t>Resolution: ~0.01 low range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lgn="ctr" rtl="0">
              <a:buNone/>
            </a:pPr>
            <a:r>
              <a:rPr lang="en"/>
              <a:t>Transmissometer - C-Star</a:t>
            </a:r>
          </a:p>
        </p:txBody>
      </p:sp>
      <p:sp>
        <p:nvSpPr>
          <p:cNvPr id="51" name="Shape 51"/>
          <p:cNvSpPr txBox="1">
            <a:spLocks noGrp="1"/>
          </p:cNvSpPr>
          <p:nvPr>
            <p:ph type="body" idx="1"/>
          </p:nvPr>
        </p:nvSpPr>
        <p:spPr>
          <a:xfrm>
            <a:off x="457200" y="1600200"/>
            <a:ext cx="48927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Pathlength: 25 cm</a:t>
            </a:r>
          </a:p>
          <a:p>
            <a:pPr marL="457200" lvl="0" indent="-419100" rtl="0">
              <a:buClr>
                <a:schemeClr val="dk1"/>
              </a:buClr>
              <a:buSzPct val="166666"/>
              <a:buFont typeface="Arial"/>
              <a:buChar char="•"/>
            </a:pPr>
            <a:r>
              <a:rPr lang="en"/>
              <a:t>Wavelength: 652 nm</a:t>
            </a:r>
          </a:p>
          <a:p>
            <a:pPr marL="457200" lvl="0" indent="-419100" rtl="0">
              <a:buClr>
                <a:schemeClr val="dk1"/>
              </a:buClr>
              <a:buSzPct val="166666"/>
              <a:buFont typeface="Arial"/>
              <a:buChar char="•"/>
            </a:pPr>
            <a:r>
              <a:rPr lang="en"/>
              <a:t>Bandwidth: ~20 nm</a:t>
            </a:r>
          </a:p>
          <a:p>
            <a:pPr marL="457200" lvl="0" indent="-419100" rtl="0">
              <a:buClr>
                <a:schemeClr val="dk1"/>
              </a:buClr>
              <a:buSzPct val="166666"/>
              <a:buFont typeface="Arial"/>
              <a:buChar char="•"/>
            </a:pPr>
            <a:r>
              <a:rPr lang="en"/>
              <a:t>"c" tube</a:t>
            </a:r>
          </a:p>
        </p:txBody>
      </p:sp>
      <p:sp>
        <p:nvSpPr>
          <p:cNvPr id="52" name="Shape 52"/>
          <p:cNvSpPr/>
          <p:nvPr/>
        </p:nvSpPr>
        <p:spPr>
          <a:xfrm>
            <a:off x="5988125" y="2003687"/>
            <a:ext cx="2808473" cy="3759674"/>
          </a:xfrm>
          <a:prstGeom prst="rect">
            <a:avLst/>
          </a:prstGeom>
          <a:blipFill>
            <a:blip r:embed="rId3"/>
            <a:stretch>
              <a:fillRect/>
            </a:stretch>
          </a:blipFill>
        </p:spPr>
      </p:sp>
      <p:sp>
        <p:nvSpPr>
          <p:cNvPr id="53" name="Shape 53"/>
          <p:cNvSpPr/>
          <p:nvPr/>
        </p:nvSpPr>
        <p:spPr>
          <a:xfrm rot="-5400000">
            <a:off x="2188187" y="2427413"/>
            <a:ext cx="1430699" cy="4951224"/>
          </a:xfrm>
          <a:prstGeom prst="rect">
            <a:avLst/>
          </a:prstGeom>
          <a:blipFill>
            <a:blip r:embed="rId4"/>
            <a:stretch>
              <a:fillRect/>
            </a:stretch>
          </a:blipFill>
        </p:spPr>
      </p:sp>
      <p:sp>
        <p:nvSpPr>
          <p:cNvPr id="54" name="Shape 54"/>
          <p:cNvSpPr/>
          <p:nvPr/>
        </p:nvSpPr>
        <p:spPr>
          <a:xfrm>
            <a:off x="1821687" y="5618375"/>
            <a:ext cx="2163700" cy="768475"/>
          </a:xfrm>
          <a:prstGeom prst="rect">
            <a:avLst/>
          </a:prstGeom>
          <a:blipFill>
            <a:blip r:embed="rId5"/>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p:nvPr/>
        </p:nvSpPr>
        <p:spPr>
          <a:xfrm rot="-5400000">
            <a:off x="1525761" y="2369261"/>
            <a:ext cx="6206500" cy="6206474"/>
          </a:xfrm>
          <a:prstGeom prst="rect">
            <a:avLst/>
          </a:prstGeom>
          <a:blipFill>
            <a:blip r:embed="rId3"/>
            <a:stretch>
              <a:fillRect/>
            </a:stretch>
          </a:blipFill>
        </p:spPr>
      </p:sp>
      <p:sp>
        <p:nvSpPr>
          <p:cNvPr id="60" name="Shape 60"/>
          <p:cNvSpPr txBox="1">
            <a:spLocks noGrp="1"/>
          </p:cNvSpPr>
          <p:nvPr>
            <p:ph type="title"/>
          </p:nvPr>
        </p:nvSpPr>
        <p:spPr>
          <a:xfrm>
            <a:off x="457200" y="300212"/>
            <a:ext cx="8229600" cy="1143000"/>
          </a:xfrm>
          <a:prstGeom prst="rect">
            <a:avLst/>
          </a:prstGeom>
        </p:spPr>
        <p:txBody>
          <a:bodyPr lIns="91425" tIns="91425" rIns="91425" bIns="91425" anchor="b" anchorCtr="0">
            <a:noAutofit/>
          </a:bodyPr>
          <a:lstStyle/>
          <a:p>
            <a:pPr algn="ctr">
              <a:buNone/>
            </a:pPr>
            <a:r>
              <a:rPr lang="en"/>
              <a:t>AC-9</a:t>
            </a:r>
          </a:p>
        </p:txBody>
      </p:sp>
      <p:sp>
        <p:nvSpPr>
          <p:cNvPr id="61" name="Shape 61"/>
          <p:cNvSpPr txBox="1">
            <a:spLocks noGrp="1"/>
          </p:cNvSpPr>
          <p:nvPr>
            <p:ph type="body" idx="1"/>
          </p:nvPr>
        </p:nvSpPr>
        <p:spPr>
          <a:xfrm>
            <a:off x="457200" y="1572900"/>
            <a:ext cx="8229600" cy="4967700"/>
          </a:xfrm>
          <a:prstGeom prst="rect">
            <a:avLst/>
          </a:prstGeom>
        </p:spPr>
        <p:txBody>
          <a:bodyPr lIns="91425" tIns="91425" rIns="91425" bIns="91425" anchor="t" anchorCtr="0">
            <a:noAutofit/>
          </a:bodyPr>
          <a:lstStyle/>
          <a:p>
            <a:pPr lvl="0" rtl="0">
              <a:buNone/>
            </a:pPr>
            <a:r>
              <a:rPr lang="en" u="sng"/>
              <a:t>Instrument design</a:t>
            </a:r>
            <a:r>
              <a:rPr lang="en"/>
              <a:t> </a:t>
            </a:r>
          </a:p>
          <a:p>
            <a:pPr lvl="0" rtl="0">
              <a:buNone/>
            </a:pPr>
            <a:r>
              <a:rPr lang="en"/>
              <a:t>Measures: absorption and attenuation</a:t>
            </a:r>
          </a:p>
          <a:p>
            <a:pPr lvl="0" rtl="0">
              <a:buNone/>
            </a:pPr>
            <a:r>
              <a:rPr lang="en"/>
              <a:t>	&amp; scattering can be derived from c-a</a:t>
            </a:r>
          </a:p>
          <a:p>
            <a:pPr lvl="0" rtl="0">
              <a:buNone/>
            </a:pPr>
            <a:r>
              <a:rPr lang="en"/>
              <a:t>	&amp; particulate scattering from whole-dissolved</a:t>
            </a:r>
          </a:p>
          <a:p>
            <a:pPr lvl="0" rtl="0">
              <a:buNone/>
            </a:pPr>
            <a:r>
              <a:rPr lang="en"/>
              <a:t>Wavelengths: 9 from 412nm-715nm</a:t>
            </a:r>
          </a:p>
          <a:p>
            <a:pPr lvl="0" rtl="0">
              <a:buNone/>
            </a:pPr>
            <a:r>
              <a:rPr lang="en"/>
              <a:t>c acceptance angle: 0.9328 degrees</a:t>
            </a:r>
          </a:p>
          <a:p>
            <a:endParaRPr lang="en"/>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03950" y="274650"/>
            <a:ext cx="8840100" cy="617099"/>
          </a:xfrm>
          <a:prstGeom prst="rect">
            <a:avLst/>
          </a:prstGeom>
        </p:spPr>
        <p:txBody>
          <a:bodyPr lIns="91425" tIns="91425" rIns="91425" bIns="91425" anchor="b" anchorCtr="0">
            <a:noAutofit/>
          </a:bodyPr>
          <a:lstStyle/>
          <a:p>
            <a:pPr algn="ctr">
              <a:buNone/>
            </a:pPr>
            <a:r>
              <a:rPr lang="en"/>
              <a:t>BB9</a:t>
            </a:r>
          </a:p>
        </p:txBody>
      </p:sp>
      <p:sp>
        <p:nvSpPr>
          <p:cNvPr id="67" name="Shape 67"/>
          <p:cNvSpPr txBox="1">
            <a:spLocks noGrp="1"/>
          </p:cNvSpPr>
          <p:nvPr>
            <p:ph type="body" idx="1"/>
          </p:nvPr>
        </p:nvSpPr>
        <p:spPr>
          <a:xfrm>
            <a:off x="303950" y="968025"/>
            <a:ext cx="4933200" cy="5599800"/>
          </a:xfrm>
          <a:prstGeom prst="rect">
            <a:avLst/>
          </a:prstGeom>
        </p:spPr>
        <p:txBody>
          <a:bodyPr lIns="91425" tIns="91425" rIns="91425" bIns="91425" anchor="t" anchorCtr="0">
            <a:noAutofit/>
          </a:bodyPr>
          <a:lstStyle/>
          <a:p>
            <a:pPr lvl="0" rtl="0">
              <a:buNone/>
            </a:pPr>
            <a:r>
              <a:rPr lang="en"/>
              <a:t>Measures the backscatter</a:t>
            </a:r>
          </a:p>
          <a:p>
            <a:pPr lvl="0" rtl="0">
              <a:buNone/>
            </a:pPr>
            <a:r>
              <a:rPr lang="en"/>
              <a:t>	Can be combined with AC-9 data </a:t>
            </a:r>
          </a:p>
          <a:p>
            <a:pPr lvl="0" rtl="0">
              <a:buNone/>
            </a:pPr>
            <a:r>
              <a:rPr lang="en"/>
              <a:t>	If so, can calculate b</a:t>
            </a:r>
            <a:r>
              <a:rPr lang="en" baseline="-25000"/>
              <a:t>bp</a:t>
            </a:r>
            <a:r>
              <a:rPr lang="en"/>
              <a:t>/b</a:t>
            </a:r>
            <a:r>
              <a:rPr lang="en" baseline="-25000"/>
              <a:t>p</a:t>
            </a:r>
          </a:p>
          <a:p>
            <a:pPr lvl="0" rtl="0">
              <a:buNone/>
            </a:pPr>
            <a:r>
              <a:rPr lang="en"/>
              <a:t>Uses 9 wavelengths</a:t>
            </a:r>
          </a:p>
          <a:p>
            <a:pPr lvl="0" rtl="0">
              <a:buNone/>
            </a:pPr>
            <a:r>
              <a:rPr lang="en"/>
              <a:t>	(412nm-880nm)</a:t>
            </a:r>
          </a:p>
          <a:p>
            <a:pPr lvl="0" rtl="0">
              <a:buNone/>
            </a:pPr>
            <a:r>
              <a:rPr lang="en"/>
              <a:t>Uses 1 centroid angle </a:t>
            </a:r>
          </a:p>
          <a:p>
            <a:pPr lvl="0" indent="457200" rtl="0">
              <a:buNone/>
            </a:pPr>
            <a:r>
              <a:rPr lang="en"/>
              <a:t>(117degrees)</a:t>
            </a:r>
          </a:p>
          <a:p>
            <a:pPr marL="0" lvl="0" indent="0" rtl="0">
              <a:buNone/>
            </a:pPr>
            <a:r>
              <a:rPr lang="en"/>
              <a:t>No available corrections</a:t>
            </a:r>
          </a:p>
          <a:p>
            <a:pPr marL="0" indent="0">
              <a:buNone/>
            </a:pPr>
            <a:r>
              <a:rPr lang="en"/>
              <a:t>	for temperature effects</a:t>
            </a:r>
          </a:p>
        </p:txBody>
      </p:sp>
      <p:sp>
        <p:nvSpPr>
          <p:cNvPr id="68" name="Shape 68"/>
          <p:cNvSpPr/>
          <p:nvPr/>
        </p:nvSpPr>
        <p:spPr>
          <a:xfrm>
            <a:off x="5753225" y="980950"/>
            <a:ext cx="2972325" cy="2508249"/>
          </a:xfrm>
          <a:prstGeom prst="rect">
            <a:avLst/>
          </a:prstGeom>
          <a:blipFill>
            <a:blip r:embed="rId3"/>
            <a:stretch>
              <a:fillRect/>
            </a:stretch>
          </a:blipFill>
          <a:ln>
            <a:noFill/>
          </a:ln>
        </p:spPr>
      </p:sp>
      <p:sp>
        <p:nvSpPr>
          <p:cNvPr id="69" name="Shape 69"/>
          <p:cNvSpPr/>
          <p:nvPr/>
        </p:nvSpPr>
        <p:spPr>
          <a:xfrm>
            <a:off x="5753225" y="3818450"/>
            <a:ext cx="2972325" cy="2749375"/>
          </a:xfrm>
          <a:prstGeom prst="rect">
            <a:avLst/>
          </a:prstGeom>
          <a:blipFill>
            <a:blip r:embed="rId4"/>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39218"/>
            <a:ext cx="8229600" cy="506999"/>
          </a:xfrm>
          <a:prstGeom prst="rect">
            <a:avLst/>
          </a:prstGeom>
        </p:spPr>
        <p:txBody>
          <a:bodyPr lIns="91425" tIns="91425" rIns="91425" bIns="91425" anchor="b" anchorCtr="0">
            <a:noAutofit/>
          </a:bodyPr>
          <a:lstStyle/>
          <a:p>
            <a:pPr algn="ctr">
              <a:buNone/>
            </a:pPr>
            <a:r>
              <a:rPr lang="en" sz="3000"/>
              <a:t>ECO-VSF</a:t>
            </a:r>
          </a:p>
        </p:txBody>
      </p:sp>
      <p:sp>
        <p:nvSpPr>
          <p:cNvPr id="75" name="Shape 75"/>
          <p:cNvSpPr txBox="1">
            <a:spLocks noGrp="1"/>
          </p:cNvSpPr>
          <p:nvPr>
            <p:ph type="body" idx="1"/>
          </p:nvPr>
        </p:nvSpPr>
        <p:spPr>
          <a:xfrm>
            <a:off x="457200" y="949025"/>
            <a:ext cx="4430999" cy="5489099"/>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000000"/>
                </a:solidFill>
              </a:rPr>
              <a:t>Measures optical scattering at 104, 130, and 151 degrees</a:t>
            </a:r>
          </a:p>
          <a:p>
            <a:pPr marL="457200" lvl="0" indent="-298450" rtl="0">
              <a:lnSpc>
                <a:spcPct val="115000"/>
              </a:lnSpc>
              <a:spcBef>
                <a:spcPts val="0"/>
              </a:spcBef>
              <a:buClr>
                <a:srgbClr val="000000"/>
              </a:buClr>
              <a:buSzPct val="101851"/>
              <a:buFont typeface="Arial"/>
              <a:buChar char="•"/>
            </a:pPr>
            <a:r>
              <a:rPr lang="en" sz="1800">
                <a:solidFill>
                  <a:srgbClr val="000000"/>
                </a:solidFill>
              </a:rPr>
              <a:t>Provides the shape of the Volume Scattering Function (VSF)</a:t>
            </a:r>
          </a:p>
          <a:p>
            <a:endParaRPr lang="en" sz="1800">
              <a:solidFill>
                <a:srgbClr val="000000"/>
              </a:solidFill>
            </a:endParaRPr>
          </a:p>
          <a:p>
            <a:pPr lvl="0" rtl="0">
              <a:lnSpc>
                <a:spcPct val="115000"/>
              </a:lnSpc>
              <a:spcBef>
                <a:spcPts val="0"/>
              </a:spcBef>
              <a:buNone/>
            </a:pPr>
            <a:r>
              <a:rPr lang="en" sz="1800" b="1">
                <a:solidFill>
                  <a:srgbClr val="000000"/>
                </a:solidFill>
              </a:rPr>
              <a:t>Measurements:</a:t>
            </a:r>
          </a:p>
          <a:p>
            <a:pPr marL="457200" lvl="0" indent="-298450" rtl="0">
              <a:lnSpc>
                <a:spcPct val="115000"/>
              </a:lnSpc>
              <a:spcBef>
                <a:spcPts val="0"/>
              </a:spcBef>
              <a:buClr>
                <a:srgbClr val="000000"/>
              </a:buClr>
              <a:buSzPct val="101851"/>
              <a:buFont typeface="Arial"/>
              <a:buChar char="•"/>
            </a:pPr>
            <a:r>
              <a:rPr lang="en" sz="1800">
                <a:solidFill>
                  <a:srgbClr val="000000"/>
                </a:solidFill>
              </a:rPr>
              <a:t>The three-angle measurement allows determination of </a:t>
            </a:r>
            <a:r>
              <a:rPr lang="en" sz="1800" b="1">
                <a:solidFill>
                  <a:srgbClr val="000000"/>
                </a:solidFill>
              </a:rPr>
              <a:t>specific angles of backscattering </a:t>
            </a:r>
            <a:r>
              <a:rPr lang="en" sz="1800">
                <a:solidFill>
                  <a:srgbClr val="000000"/>
                </a:solidFill>
              </a:rPr>
              <a:t>through interpolation</a:t>
            </a:r>
          </a:p>
          <a:p>
            <a:endParaRPr lang="en" sz="1800">
              <a:solidFill>
                <a:srgbClr val="000000"/>
              </a:solidFill>
            </a:endParaRPr>
          </a:p>
          <a:p>
            <a:pPr marL="457200" lvl="0" indent="-298450" rtl="0">
              <a:lnSpc>
                <a:spcPct val="115000"/>
              </a:lnSpc>
              <a:spcBef>
                <a:spcPts val="0"/>
              </a:spcBef>
              <a:buClr>
                <a:srgbClr val="000000"/>
              </a:buClr>
              <a:buSzPct val="101851"/>
              <a:buFont typeface="Arial"/>
              <a:buChar char="•"/>
            </a:pPr>
            <a:r>
              <a:rPr lang="en" sz="1800" b="1">
                <a:solidFill>
                  <a:srgbClr val="000000"/>
                </a:solidFill>
              </a:rPr>
              <a:t>Total backscattering coefficient </a:t>
            </a:r>
            <a:r>
              <a:rPr lang="en" sz="1800">
                <a:solidFill>
                  <a:srgbClr val="000000"/>
                </a:solidFill>
              </a:rPr>
              <a:t>by integration and extrapolation from 90 to 180 degrees.</a:t>
            </a:r>
          </a:p>
          <a:p>
            <a:endParaRPr lang="en" sz="1800">
              <a:solidFill>
                <a:srgbClr val="000000"/>
              </a:solidFill>
            </a:endParaRPr>
          </a:p>
          <a:p>
            <a:endParaRPr lang="en" sz="1800">
              <a:solidFill>
                <a:srgbClr val="000000"/>
              </a:solidFill>
            </a:endParaRPr>
          </a:p>
          <a:p>
            <a:endParaRPr lang="en" sz="1800">
              <a:solidFill>
                <a:srgbClr val="000000"/>
              </a:solidFill>
            </a:endParaRPr>
          </a:p>
          <a:p>
            <a:endParaRPr lang="en" sz="1800">
              <a:solidFill>
                <a:srgbClr val="000000"/>
              </a:solidFill>
            </a:endParaRPr>
          </a:p>
          <a:p>
            <a:endParaRPr lang="en" sz="1800">
              <a:solidFill>
                <a:srgbClr val="000000"/>
              </a:solidFill>
            </a:endParaRPr>
          </a:p>
          <a:p>
            <a:endParaRPr lang="en" sz="1800">
              <a:solidFill>
                <a:srgbClr val="000000"/>
              </a:solidFill>
            </a:endParaRPr>
          </a:p>
        </p:txBody>
      </p:sp>
      <p:sp>
        <p:nvSpPr>
          <p:cNvPr id="76" name="Shape 76"/>
          <p:cNvSpPr/>
          <p:nvPr/>
        </p:nvSpPr>
        <p:spPr>
          <a:xfrm>
            <a:off x="5077100" y="1078875"/>
            <a:ext cx="3762274" cy="5229400"/>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LISST 100X - Type B</a:t>
            </a:r>
          </a:p>
        </p:txBody>
      </p:sp>
      <p:sp>
        <p:nvSpPr>
          <p:cNvPr id="82" name="Shape 82"/>
          <p:cNvSpPr txBox="1">
            <a:spLocks noGrp="1"/>
          </p:cNvSpPr>
          <p:nvPr>
            <p:ph type="body" idx="1"/>
          </p:nvPr>
        </p:nvSpPr>
        <p:spPr>
          <a:xfrm>
            <a:off x="284250" y="1585150"/>
            <a:ext cx="4670400" cy="4967700"/>
          </a:xfrm>
          <a:prstGeom prst="rect">
            <a:avLst/>
          </a:prstGeom>
        </p:spPr>
        <p:txBody>
          <a:bodyPr lIns="91425" tIns="91425" rIns="91425" bIns="91425" anchor="t" anchorCtr="0">
            <a:noAutofit/>
          </a:bodyPr>
          <a:lstStyle/>
          <a:p>
            <a:pPr lvl="0" rtl="0">
              <a:buNone/>
            </a:pPr>
            <a:r>
              <a:rPr lang="en"/>
              <a:t>LISST measures the angular scattering distribution over 32 ring-detectors which cover an angular range from 0.0017 to 0.34 radians.</a:t>
            </a:r>
          </a:p>
          <a:p>
            <a:endParaRPr lang="en"/>
          </a:p>
          <a:p>
            <a:pPr lvl="0" rtl="0">
              <a:buNone/>
            </a:pPr>
            <a:r>
              <a:rPr lang="en"/>
              <a:t>The light source (a laser) operates at 670 nm.</a:t>
            </a:r>
          </a:p>
        </p:txBody>
      </p:sp>
      <p:sp>
        <p:nvSpPr>
          <p:cNvPr id="83" name="Shape 83"/>
          <p:cNvSpPr/>
          <p:nvPr/>
        </p:nvSpPr>
        <p:spPr>
          <a:xfrm>
            <a:off x="4954650" y="1971775"/>
            <a:ext cx="3809475" cy="3522800"/>
          </a:xfrm>
          <a:prstGeom prst="rect">
            <a:avLst/>
          </a:prstGeom>
          <a:blipFill>
            <a:blip r:embed="rId3"/>
            <a:stretch>
              <a:fillRect/>
            </a:stretch>
          </a:blipFill>
        </p:spPr>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996</Words>
  <Application>Microsoft Office PowerPoint</Application>
  <PresentationFormat>On-screen Show (4:3)</PresentationFormat>
  <Paragraphs>369</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
      <vt:lpstr>Lab 4 Scattering</vt:lpstr>
      <vt:lpstr>Samples:</vt:lpstr>
      <vt:lpstr>METHODS</vt:lpstr>
      <vt:lpstr>Turbidity Meter</vt:lpstr>
      <vt:lpstr>Transmissometer - C-Star</vt:lpstr>
      <vt:lpstr>AC-9</vt:lpstr>
      <vt:lpstr>BB9</vt:lpstr>
      <vt:lpstr>ECO-VSF</vt:lpstr>
      <vt:lpstr>LISST 100X - Type B</vt:lpstr>
      <vt:lpstr>       Instrument Radiometry</vt:lpstr>
      <vt:lpstr>RESULTS</vt:lpstr>
      <vt:lpstr>Instrument Radiometry</vt:lpstr>
      <vt:lpstr>Instrument Radiometry</vt:lpstr>
      <vt:lpstr>Turbidity and Beam Attenuation Results</vt:lpstr>
      <vt:lpstr>ECO-VSF: VSFs for Water Samples</vt:lpstr>
      <vt:lpstr>PowerPoint Presentation</vt:lpstr>
      <vt:lpstr>ECO-VSF vs BB9 Derived bbp Values</vt:lpstr>
      <vt:lpstr>PowerPoint Presentation</vt:lpstr>
      <vt:lpstr>Particulate Composition: Backscatter to Scatter Ratio</vt:lpstr>
      <vt:lpstr>Particulate Composition: Backscatter to Scatter Ratio</vt:lpstr>
      <vt:lpstr>Beam Attenuation and Acceptance Angle</vt:lpstr>
      <vt:lpstr>Beam Attenuation and Acceptance Angle</vt:lpstr>
      <vt:lpstr>UNCERTAINTIES</vt:lpstr>
      <vt:lpstr>PowerPoint Presentation</vt:lpstr>
      <vt:lpstr>Previous Lab</vt:lpstr>
      <vt:lpstr>Absorption Lab--Spec</vt:lpstr>
      <vt:lpstr>Absorption Lab--Spec compared to ACS25</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4 Scattering</dc:title>
  <cp:lastModifiedBy>Erin</cp:lastModifiedBy>
  <cp:revision>5</cp:revision>
  <dcterms:modified xsi:type="dcterms:W3CDTF">2013-07-13T12:55:18Z</dcterms:modified>
</cp:coreProperties>
</file>