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gif" ContentType="image/gif"/>
  <Override PartName="/ppt/media/image3.gif" ContentType="image/gif"/>
  <Override PartName="/ppt/media/image1.gif" ContentType="image/gif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88700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9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49000" y="40586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49000" y="1769040"/>
            <a:ext cx="43282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886968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E1C1D1B1-5161-41B1-A191-311121001121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image" Target="../media/image2.gif"/><Relationship Id="rId3" Type="http://schemas.openxmlformats.org/officeDocument/2006/relationships/image" Target="../media/image3.gif"/><Relationship Id="rId4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Previous Labs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LISST Calibration</a:t>
            </a:r>
            <a:endParaRPr/>
          </a:p>
        </p:txBody>
      </p:sp>
      <p:sp>
        <p:nvSpPr>
          <p:cNvPr id="39" name="TextShape 2"/>
          <p:cNvSpPr txBox="1"/>
          <p:nvPr/>
        </p:nvSpPr>
        <p:spPr>
          <a:xfrm>
            <a:off x="91440" y="1828800"/>
            <a:ext cx="4389120" cy="5394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The LISST-VSF integrated from the angle of the LISST to the angle of the AC9 will give the forward scattering.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The AC9 does not consider this scattering (bAC9), while the LISST does (bL). The difference in scattering will give forward scattering (bF).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The LISST measures attenuation, but not absorption (which is angle independent). Use the AC9 absorption to find the LISST scattering.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Solve for A scaling factor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US"/>
              <a:t>Assumptions: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AC9 and LISST have the same absorption.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LISST beam C is calibrated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Scaling Factor is  is angle independent.</a:t>
            </a:r>
            <a:endParaRPr/>
          </a:p>
        </p:txBody>
      </p:sp>
      <p:pic>
        <p:nvPicPr>
          <p:cNvPr descr="" id="40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4452480" y="5929920"/>
            <a:ext cx="3228480" cy="466200"/>
          </a:xfrm>
          <a:prstGeom prst="rect">
            <a:avLst/>
          </a:prstGeom>
        </p:spPr>
      </p:pic>
      <p:sp>
        <p:nvSpPr>
          <p:cNvPr id="41" name="Line 3"/>
          <p:cNvSpPr/>
          <p:nvPr/>
        </p:nvSpPr>
        <p:spPr>
          <a:xfrm>
            <a:off x="5120280" y="2457000"/>
            <a:ext cx="2469240" cy="1292040"/>
          </a:xfrm>
          <a:prstGeom prst="line">
            <a:avLst/>
          </a:prstGeom>
          <a:ln w="36720">
            <a:solidFill>
              <a:srgbClr val="000000"/>
            </a:solidFill>
            <a:round/>
          </a:ln>
        </p:spPr>
      </p:sp>
      <p:sp>
        <p:nvSpPr>
          <p:cNvPr id="42" name="Line 4"/>
          <p:cNvSpPr/>
          <p:nvPr/>
        </p:nvSpPr>
        <p:spPr>
          <a:xfrm flipV="1">
            <a:off x="5120280" y="1161000"/>
            <a:ext cx="2469240" cy="1292040"/>
          </a:xfrm>
          <a:prstGeom prst="line">
            <a:avLst/>
          </a:prstGeom>
          <a:ln w="36720">
            <a:solidFill>
              <a:srgbClr val="000000"/>
            </a:solidFill>
            <a:round/>
          </a:ln>
        </p:spPr>
      </p:sp>
      <p:sp>
        <p:nvSpPr>
          <p:cNvPr id="43" name="Line 5"/>
          <p:cNvSpPr/>
          <p:nvPr/>
        </p:nvSpPr>
        <p:spPr>
          <a:xfrm flipV="1">
            <a:off x="5120280" y="2103120"/>
            <a:ext cx="2560680" cy="349920"/>
          </a:xfrm>
          <a:prstGeom prst="line">
            <a:avLst/>
          </a:prstGeom>
          <a:ln w="36720">
            <a:solidFill>
              <a:srgbClr val="008000"/>
            </a:solidFill>
            <a:round/>
          </a:ln>
        </p:spPr>
      </p:sp>
      <p:sp>
        <p:nvSpPr>
          <p:cNvPr id="44" name="Line 6"/>
          <p:cNvSpPr/>
          <p:nvPr/>
        </p:nvSpPr>
        <p:spPr>
          <a:xfrm>
            <a:off x="5120280" y="2462760"/>
            <a:ext cx="2560680" cy="349920"/>
          </a:xfrm>
          <a:prstGeom prst="line">
            <a:avLst/>
          </a:prstGeom>
          <a:ln w="36720">
            <a:solidFill>
              <a:srgbClr val="008000"/>
            </a:solidFill>
            <a:round/>
          </a:ln>
        </p:spPr>
      </p:sp>
      <p:sp>
        <p:nvSpPr>
          <p:cNvPr id="45" name="Line 7"/>
          <p:cNvSpPr/>
          <p:nvPr/>
        </p:nvSpPr>
        <p:spPr>
          <a:xfrm>
            <a:off x="6766560" y="1645920"/>
            <a:ext cx="0" cy="548640"/>
          </a:xfrm>
          <a:prstGeom prst="line">
            <a:avLst/>
          </a:prstGeom>
          <a:ln w="36720">
            <a:solidFill>
              <a:srgbClr val="ff0000"/>
            </a:solidFill>
            <a:round/>
          </a:ln>
        </p:spPr>
      </p:sp>
      <p:sp>
        <p:nvSpPr>
          <p:cNvPr id="46" name="Line 8"/>
          <p:cNvSpPr/>
          <p:nvPr/>
        </p:nvSpPr>
        <p:spPr>
          <a:xfrm>
            <a:off x="6874200" y="1645560"/>
            <a:ext cx="0" cy="548640"/>
          </a:xfrm>
          <a:prstGeom prst="line">
            <a:avLst/>
          </a:prstGeom>
          <a:ln w="36720">
            <a:solidFill>
              <a:srgbClr val="ff0000"/>
            </a:solidFill>
            <a:round/>
          </a:ln>
        </p:spPr>
      </p:sp>
      <p:sp>
        <p:nvSpPr>
          <p:cNvPr id="47" name="Line 9"/>
          <p:cNvSpPr/>
          <p:nvPr/>
        </p:nvSpPr>
        <p:spPr>
          <a:xfrm>
            <a:off x="6748560" y="2707920"/>
            <a:ext cx="0" cy="548640"/>
          </a:xfrm>
          <a:prstGeom prst="line">
            <a:avLst/>
          </a:prstGeom>
          <a:ln w="36720">
            <a:solidFill>
              <a:srgbClr val="ff0000"/>
            </a:solidFill>
            <a:round/>
          </a:ln>
        </p:spPr>
      </p:sp>
      <p:sp>
        <p:nvSpPr>
          <p:cNvPr id="48" name="Line 10"/>
          <p:cNvSpPr/>
          <p:nvPr/>
        </p:nvSpPr>
        <p:spPr>
          <a:xfrm>
            <a:off x="6856200" y="2707560"/>
            <a:ext cx="0" cy="548640"/>
          </a:xfrm>
          <a:prstGeom prst="line">
            <a:avLst/>
          </a:prstGeom>
          <a:ln w="36720">
            <a:solidFill>
              <a:srgbClr val="ff0000"/>
            </a:solidFill>
            <a:round/>
          </a:ln>
        </p:spPr>
      </p:sp>
      <p:sp>
        <p:nvSpPr>
          <p:cNvPr id="49" name="CustomShape 11"/>
          <p:cNvSpPr/>
          <p:nvPr/>
        </p:nvSpPr>
        <p:spPr>
          <a:xfrm>
            <a:off x="8138160" y="1005840"/>
            <a:ext cx="1645920" cy="2834640"/>
          </a:xfrm>
          <a:prstGeom prst="ellipse">
            <a:avLst/>
          </a:prstGeom>
          <a:solidFill>
            <a:srgbClr val="ff0000"/>
          </a:solidFill>
          <a:ln w="36720">
            <a:solidFill>
              <a:srgbClr val="000000"/>
            </a:solidFill>
            <a:round/>
          </a:ln>
        </p:spPr>
      </p:sp>
      <p:sp>
        <p:nvSpPr>
          <p:cNvPr id="50" name="CustomShape 12"/>
          <p:cNvSpPr/>
          <p:nvPr/>
        </p:nvSpPr>
        <p:spPr>
          <a:xfrm>
            <a:off x="8686800" y="1920240"/>
            <a:ext cx="621720" cy="1005840"/>
          </a:xfrm>
          <a:prstGeom prst="ellipse">
            <a:avLst/>
          </a:prstGeom>
          <a:solidFill>
            <a:srgbClr val="ffffff"/>
          </a:solidFill>
          <a:ln w="36720">
            <a:solidFill>
              <a:srgbClr val="008000"/>
            </a:solidFill>
            <a:round/>
          </a:ln>
        </p:spPr>
      </p:sp>
      <p:sp>
        <p:nvSpPr>
          <p:cNvPr id="51" name="TextShape 13"/>
          <p:cNvSpPr txBox="1"/>
          <p:nvPr/>
        </p:nvSpPr>
        <p:spPr>
          <a:xfrm>
            <a:off x="7680960" y="914400"/>
            <a:ext cx="731520" cy="3463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en-US"/>
              <a:t>AC9</a:t>
            </a:r>
            <a:endParaRPr/>
          </a:p>
        </p:txBody>
      </p:sp>
      <p:sp>
        <p:nvSpPr>
          <p:cNvPr id="52" name="TextShape 14"/>
          <p:cNvSpPr txBox="1"/>
          <p:nvPr/>
        </p:nvSpPr>
        <p:spPr>
          <a:xfrm>
            <a:off x="7223760" y="2305440"/>
            <a:ext cx="822960" cy="3463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en-US"/>
              <a:t>LISST</a:t>
            </a:r>
            <a:endParaRPr/>
          </a:p>
        </p:txBody>
      </p:sp>
      <p:pic>
        <p:nvPicPr>
          <p:cNvPr descr="" id="53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4480560" y="3735360"/>
            <a:ext cx="5257440" cy="1238040"/>
          </a:xfrm>
          <a:prstGeom prst="rect">
            <a:avLst/>
          </a:prstGeom>
        </p:spPr>
      </p:pic>
      <p:pic>
        <p:nvPicPr>
          <p:cNvPr descr="" id="54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4461840" y="5198400"/>
            <a:ext cx="3219120" cy="466200"/>
          </a:xfrm>
          <a:prstGeom prst="rect">
            <a:avLst/>
          </a:prstGeom>
        </p:spPr>
      </p:pic>
      <p:graphicFrame>
        <p:nvGraphicFramePr>
          <p:cNvPr id="55" name="Table 15"/>
          <p:cNvGraphicFramePr/>
          <p:nvPr/>
        </p:nvGraphicFramePr>
        <p:xfrm>
          <a:off x="371520" y="6640920"/>
          <a:ext cx="5075280" cy="674280"/>
        </p:xfrm>
        <a:graphic>
          <a:graphicData uri="http://schemas.openxmlformats.org/drawingml/2006/table">
            <a:tbl>
              <a:tblPr/>
              <a:tblGrid>
                <a:gridCol w="1014840"/>
                <a:gridCol w="1014840"/>
                <a:gridCol w="1014840"/>
                <a:gridCol w="1014840"/>
                <a:gridCol w="1016280"/>
              </a:tblGrid>
              <a:tr h="337320">
                <a:tc>
                  <a:txBody>
                    <a:bodyPr bIns="46800" lIns="90000" rIns="90000" tIns="46800" wrap="none"/>
                    <a:p>
                      <a:r>
                        <a:rPr lang="en-US"/>
                        <a:t>Particle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n-US"/>
                        <a:t>AZ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n-US"/>
                        <a:t>Chaet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n-US"/>
                        <a:t>Plat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n-US"/>
                        <a:t>DRE</a:t>
                      </a:r>
                      <a:endParaRPr/>
                    </a:p>
                  </a:txBody>
                  <a:tcPr/>
                </a:tc>
              </a:tr>
              <a:tr h="337320">
                <a:tc>
                  <a:txBody>
                    <a:bodyPr bIns="46800" lIns="90000" rIns="90000" tIns="46800" wrap="none"/>
                    <a:p>
                      <a:r>
                        <a:rPr lang="en-US"/>
                        <a:t>A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n-US"/>
                        <a:t>5.4e-7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n-US"/>
                        <a:t>1.4e-6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n-US"/>
                        <a:t>5.0e-7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r>
                        <a:rPr lang="en-US"/>
                        <a:t>1.3e-5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