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6" autoAdjust="0"/>
    <p:restoredTop sz="94660"/>
  </p:normalViewPr>
  <p:slideViewPr>
    <p:cSldViewPr snapToGrid="0">
      <p:cViewPr varScale="1">
        <p:scale>
          <a:sx n="55" d="100"/>
          <a:sy n="55" d="100"/>
        </p:scale>
        <p:origin x="-5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li\Dropbox\OceanOpticsClass2013\Labs\Lab%2005\quenchingex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lineMarker"/>
        <c:ser>
          <c:idx val="3"/>
          <c:order val="1"/>
          <c:tx>
            <c:strRef>
              <c:f>Medianed!$F$1</c:f>
              <c:strCache>
                <c:ptCount val="1"/>
                <c:pt idx="0">
                  <c:v>Control</c:v>
                </c:pt>
              </c:strCache>
            </c:strRef>
          </c:tx>
          <c:marker>
            <c:symbol val="diamond"/>
            <c:size val="7"/>
          </c:marker>
          <c:xVal>
            <c:numRef>
              <c:f>Medianed!$E$2:$E$47</c:f>
              <c:numCache>
                <c:formatCode>General</c:formatCode>
                <c:ptCount val="46"/>
                <c:pt idx="2" formatCode="h:mm">
                  <c:v>41467.597222222219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 formatCode="h:mm">
                  <c:v>41467.628472222219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 formatCode="h:mm">
                  <c:v>41467.65625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 formatCode="h:mm">
                  <c:v>41467.690972222219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 formatCode="h:mm">
                  <c:v>41467.722222222219</c:v>
                </c:pt>
              </c:numCache>
            </c:numRef>
          </c:xVal>
          <c:yVal>
            <c:numRef>
              <c:f>Medianed!$F$2:$F$47</c:f>
              <c:numCache>
                <c:formatCode>General</c:formatCode>
                <c:ptCount val="46"/>
                <c:pt idx="2">
                  <c:v>202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197.60000000000002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196.5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194.9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194.2</c:v>
                </c:pt>
              </c:numCache>
            </c:numRef>
          </c:yVal>
        </c:ser>
        <c:ser>
          <c:idx val="4"/>
          <c:order val="2"/>
          <c:tx>
            <c:strRef>
              <c:f>Medianed!$H$1</c:f>
              <c:strCache>
                <c:ptCount val="1"/>
                <c:pt idx="0">
                  <c:v>Sample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diamond"/>
            <c:size val="7"/>
          </c:marker>
          <c:xVal>
            <c:numRef>
              <c:f>Medianed!$G$2:$G$47</c:f>
              <c:numCache>
                <c:formatCode>General</c:formatCode>
                <c:ptCount val="46"/>
                <c:pt idx="3" formatCode="h:mm">
                  <c:v>41467.600694444445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 formatCode="h:mm">
                  <c:v>41467.628472222219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 formatCode="h:mm">
                  <c:v>41467.652777777781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 formatCode="h:mm">
                  <c:v>41467.690972222219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 formatCode="h:mm">
                  <c:v>41467.722222222219</c:v>
                </c:pt>
              </c:numCache>
            </c:numRef>
          </c:xVal>
          <c:yVal>
            <c:numRef>
              <c:f>Medianed!$H$2:$H$47</c:f>
              <c:numCache>
                <c:formatCode>General</c:formatCode>
                <c:ptCount val="46"/>
                <c:pt idx="3">
                  <c:v>199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181.05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159.25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89.3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55.55</c:v>
                </c:pt>
              </c:numCache>
            </c:numRef>
          </c:yVal>
        </c:ser>
        <c:axId val="91881472"/>
        <c:axId val="91884160"/>
      </c:scatterChart>
      <c:scatterChart>
        <c:scatterStyle val="lineMarker"/>
        <c:ser>
          <c:idx val="0"/>
          <c:order val="0"/>
          <c:tx>
            <c:strRef>
              <c:f>Medianed!$B$1</c:f>
              <c:strCache>
                <c:ptCount val="1"/>
                <c:pt idx="0">
                  <c:v>PAR</c:v>
                </c:pt>
              </c:strCache>
            </c:strRef>
          </c:tx>
          <c:marker>
            <c:symbol val="none"/>
          </c:marker>
          <c:xVal>
            <c:numRef>
              <c:f>Medianed!$A$2:$A$47</c:f>
              <c:numCache>
                <c:formatCode>h:mm</c:formatCode>
                <c:ptCount val="46"/>
                <c:pt idx="0">
                  <c:v>41467.590277777781</c:v>
                </c:pt>
                <c:pt idx="1">
                  <c:v>41467.59375</c:v>
                </c:pt>
                <c:pt idx="2">
                  <c:v>41467.597222222219</c:v>
                </c:pt>
                <c:pt idx="3">
                  <c:v>41467.600694444445</c:v>
                </c:pt>
                <c:pt idx="4">
                  <c:v>41467.604166666664</c:v>
                </c:pt>
                <c:pt idx="5">
                  <c:v>41467.607638888891</c:v>
                </c:pt>
                <c:pt idx="6">
                  <c:v>41467.611111111109</c:v>
                </c:pt>
                <c:pt idx="7">
                  <c:v>41467.614583333336</c:v>
                </c:pt>
                <c:pt idx="8">
                  <c:v>41467.618055555555</c:v>
                </c:pt>
                <c:pt idx="9">
                  <c:v>41467.621527777781</c:v>
                </c:pt>
                <c:pt idx="10">
                  <c:v>41467.625</c:v>
                </c:pt>
                <c:pt idx="11">
                  <c:v>41467.628472222219</c:v>
                </c:pt>
                <c:pt idx="12">
                  <c:v>41467.631944444445</c:v>
                </c:pt>
                <c:pt idx="13">
                  <c:v>41467.635416666664</c:v>
                </c:pt>
                <c:pt idx="14">
                  <c:v>41467.638888888891</c:v>
                </c:pt>
                <c:pt idx="15">
                  <c:v>41467.642361111109</c:v>
                </c:pt>
                <c:pt idx="16">
                  <c:v>41467.645833333336</c:v>
                </c:pt>
                <c:pt idx="17">
                  <c:v>41467.649305555555</c:v>
                </c:pt>
                <c:pt idx="18">
                  <c:v>41467.652777777781</c:v>
                </c:pt>
                <c:pt idx="19">
                  <c:v>41467.65625</c:v>
                </c:pt>
                <c:pt idx="20">
                  <c:v>41467.659722222219</c:v>
                </c:pt>
                <c:pt idx="21">
                  <c:v>41467.663194444445</c:v>
                </c:pt>
                <c:pt idx="22">
                  <c:v>41467.666666666664</c:v>
                </c:pt>
                <c:pt idx="23">
                  <c:v>41467.670138888891</c:v>
                </c:pt>
                <c:pt idx="24">
                  <c:v>41467.673611111109</c:v>
                </c:pt>
                <c:pt idx="25">
                  <c:v>41467.677083333336</c:v>
                </c:pt>
                <c:pt idx="26">
                  <c:v>41467.680555555555</c:v>
                </c:pt>
                <c:pt idx="27">
                  <c:v>41467.684027777781</c:v>
                </c:pt>
                <c:pt idx="28">
                  <c:v>41467.6875</c:v>
                </c:pt>
                <c:pt idx="29">
                  <c:v>41467.690972222219</c:v>
                </c:pt>
                <c:pt idx="30">
                  <c:v>41467.694444444445</c:v>
                </c:pt>
                <c:pt idx="31">
                  <c:v>41467.697916666664</c:v>
                </c:pt>
                <c:pt idx="32">
                  <c:v>41467.701388888891</c:v>
                </c:pt>
                <c:pt idx="33">
                  <c:v>41467.704861111109</c:v>
                </c:pt>
                <c:pt idx="34">
                  <c:v>41467.708333333336</c:v>
                </c:pt>
                <c:pt idx="35">
                  <c:v>41467.711805555555</c:v>
                </c:pt>
                <c:pt idx="36">
                  <c:v>41467.715277777781</c:v>
                </c:pt>
                <c:pt idx="37">
                  <c:v>41467.71875</c:v>
                </c:pt>
                <c:pt idx="38">
                  <c:v>41467.722222222219</c:v>
                </c:pt>
                <c:pt idx="39">
                  <c:v>41467.725694444445</c:v>
                </c:pt>
                <c:pt idx="40">
                  <c:v>41467.729166666664</c:v>
                </c:pt>
                <c:pt idx="41">
                  <c:v>41467.732638888891</c:v>
                </c:pt>
                <c:pt idx="42">
                  <c:v>41467.736111111109</c:v>
                </c:pt>
                <c:pt idx="43">
                  <c:v>41467.739583333336</c:v>
                </c:pt>
                <c:pt idx="44">
                  <c:v>41467.743055555555</c:v>
                </c:pt>
                <c:pt idx="45">
                  <c:v>41467.746527777781</c:v>
                </c:pt>
              </c:numCache>
            </c:numRef>
          </c:xVal>
          <c:yVal>
            <c:numRef>
              <c:f>Medianed!$B$2:$B$47</c:f>
              <c:numCache>
                <c:formatCode>General</c:formatCode>
                <c:ptCount val="46"/>
                <c:pt idx="0">
                  <c:v>1704.2</c:v>
                </c:pt>
                <c:pt idx="1">
                  <c:v>1715.8</c:v>
                </c:pt>
                <c:pt idx="2">
                  <c:v>1688.9</c:v>
                </c:pt>
                <c:pt idx="3">
                  <c:v>1697.3</c:v>
                </c:pt>
                <c:pt idx="4">
                  <c:v>1596.4</c:v>
                </c:pt>
                <c:pt idx="5">
                  <c:v>718.24</c:v>
                </c:pt>
                <c:pt idx="6">
                  <c:v>1549.8</c:v>
                </c:pt>
                <c:pt idx="7">
                  <c:v>1522.6</c:v>
                </c:pt>
                <c:pt idx="8">
                  <c:v>1511.8</c:v>
                </c:pt>
                <c:pt idx="9">
                  <c:v>1509.7</c:v>
                </c:pt>
                <c:pt idx="10">
                  <c:v>1495.2</c:v>
                </c:pt>
                <c:pt idx="11">
                  <c:v>1480.7</c:v>
                </c:pt>
                <c:pt idx="12">
                  <c:v>1470.2</c:v>
                </c:pt>
                <c:pt idx="13">
                  <c:v>1463.3</c:v>
                </c:pt>
                <c:pt idx="14">
                  <c:v>1439.3</c:v>
                </c:pt>
                <c:pt idx="15">
                  <c:v>1422.4</c:v>
                </c:pt>
                <c:pt idx="16">
                  <c:v>1247.5</c:v>
                </c:pt>
                <c:pt idx="17">
                  <c:v>521.13</c:v>
                </c:pt>
                <c:pt idx="18">
                  <c:v>683.35</c:v>
                </c:pt>
                <c:pt idx="19">
                  <c:v>1329.1</c:v>
                </c:pt>
                <c:pt idx="20">
                  <c:v>1247.4000000000001</c:v>
                </c:pt>
                <c:pt idx="21">
                  <c:v>1278.4000000000001</c:v>
                </c:pt>
                <c:pt idx="22">
                  <c:v>1264.8</c:v>
                </c:pt>
                <c:pt idx="23">
                  <c:v>1248.7</c:v>
                </c:pt>
                <c:pt idx="24">
                  <c:v>1233.3</c:v>
                </c:pt>
                <c:pt idx="25">
                  <c:v>1207.8</c:v>
                </c:pt>
                <c:pt idx="26">
                  <c:v>1186.5</c:v>
                </c:pt>
                <c:pt idx="27">
                  <c:v>1161.3</c:v>
                </c:pt>
                <c:pt idx="28">
                  <c:v>1142</c:v>
                </c:pt>
                <c:pt idx="29">
                  <c:v>1120.5999999999999</c:v>
                </c:pt>
                <c:pt idx="30">
                  <c:v>846.53</c:v>
                </c:pt>
                <c:pt idx="31">
                  <c:v>871.27</c:v>
                </c:pt>
                <c:pt idx="32">
                  <c:v>866.07</c:v>
                </c:pt>
                <c:pt idx="33">
                  <c:v>716.19</c:v>
                </c:pt>
                <c:pt idx="34">
                  <c:v>640.54999999999995</c:v>
                </c:pt>
                <c:pt idx="35">
                  <c:v>819.93</c:v>
                </c:pt>
                <c:pt idx="36">
                  <c:v>722.66</c:v>
                </c:pt>
                <c:pt idx="37">
                  <c:v>513.08000000000004</c:v>
                </c:pt>
                <c:pt idx="38">
                  <c:v>728.39</c:v>
                </c:pt>
                <c:pt idx="39">
                  <c:v>612.75</c:v>
                </c:pt>
                <c:pt idx="40">
                  <c:v>244.71</c:v>
                </c:pt>
                <c:pt idx="41">
                  <c:v>3.2549000000000001</c:v>
                </c:pt>
                <c:pt idx="42">
                  <c:v>-3.2940000000000001E-3</c:v>
                </c:pt>
                <c:pt idx="43">
                  <c:v>-3.1622999999999998E-3</c:v>
                </c:pt>
                <c:pt idx="44">
                  <c:v>-3.0680999999999998E-3</c:v>
                </c:pt>
                <c:pt idx="45">
                  <c:v>-2.9551999999999998E-3</c:v>
                </c:pt>
              </c:numCache>
            </c:numRef>
          </c:yVal>
        </c:ser>
        <c:axId val="91892352"/>
        <c:axId val="91890432"/>
      </c:scatterChart>
      <c:valAx>
        <c:axId val="91881472"/>
        <c:scaling>
          <c:orientation val="minMax"/>
          <c:max val="41467.729999999996"/>
          <c:min val="41467.590499999998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</a:t>
                </a:r>
              </a:p>
            </c:rich>
          </c:tx>
          <c:layout/>
        </c:title>
        <c:numFmt formatCode="h:mm;@" sourceLinked="0"/>
        <c:tickLblPos val="nextTo"/>
        <c:crossAx val="91884160"/>
        <c:crosses val="autoZero"/>
        <c:crossBetween val="midCat"/>
        <c:majorUnit val="2.0800000000000006E-2"/>
      </c:valAx>
      <c:valAx>
        <c:axId val="91884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Fluorescence (fsu)</a:t>
                </a:r>
              </a:p>
            </c:rich>
          </c:tx>
          <c:layout/>
        </c:title>
        <c:numFmt formatCode="General" sourceLinked="1"/>
        <c:tickLblPos val="nextTo"/>
        <c:crossAx val="91881472"/>
        <c:crosses val="autoZero"/>
        <c:crossBetween val="midCat"/>
      </c:valAx>
      <c:valAx>
        <c:axId val="91890432"/>
        <c:scaling>
          <c:orientation val="minMax"/>
          <c:min val="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PAR</a:t>
                </a:r>
                <a:r>
                  <a:rPr lang="en-US" baseline="0"/>
                  <a:t> (umol/m^2/s)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91892352"/>
        <c:crosses val="max"/>
        <c:crossBetween val="midCat"/>
      </c:valAx>
      <c:valAx>
        <c:axId val="91892352"/>
        <c:scaling>
          <c:orientation val="minMax"/>
        </c:scaling>
        <c:delete val="1"/>
        <c:axPos val="b"/>
        <c:numFmt formatCode="h:mm" sourceLinked="1"/>
        <c:tickLblPos val="none"/>
        <c:crossAx val="91890432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459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4599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701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89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82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966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08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82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348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770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977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FC3EF-3741-492A-9A3D-2CDE5B6CA53F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37FB-F5A9-4556-8C79-B627F222AB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12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Solar Quenching: effects on measurements of chlorophyll fluorescence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Ratio of </a:t>
            </a:r>
            <a:r>
              <a:rPr lang="en-US" dirty="0" err="1" smtClean="0"/>
              <a:t>chl:chl</a:t>
            </a:r>
            <a:r>
              <a:rPr lang="en-US" dirty="0" smtClean="0"/>
              <a:t> fluorescence changes with variations in PAR</a:t>
            </a:r>
          </a:p>
          <a:p>
            <a:r>
              <a:rPr lang="en-US" dirty="0" smtClean="0"/>
              <a:t>Increased PAR decreases </a:t>
            </a:r>
            <a:r>
              <a:rPr lang="en-US" dirty="0" err="1" smtClean="0"/>
              <a:t>chl</a:t>
            </a:r>
            <a:r>
              <a:rPr lang="en-US" dirty="0" smtClean="0"/>
              <a:t> fluorescence over sufficiently long exposure periods</a:t>
            </a:r>
            <a:endParaRPr lang="en-US" dirty="0" smtClean="0"/>
          </a:p>
          <a:p>
            <a:r>
              <a:rPr lang="en-US" dirty="0" smtClean="0"/>
              <a:t>There is a delay in acclimatization of the </a:t>
            </a:r>
            <a:r>
              <a:rPr lang="en-US" dirty="0" err="1" smtClean="0"/>
              <a:t>chl</a:t>
            </a:r>
            <a:r>
              <a:rPr lang="en-US" dirty="0" smtClean="0"/>
              <a:t> to the impact of increased PAR</a:t>
            </a:r>
            <a:endParaRPr lang="en-US" dirty="0" smtClean="0"/>
          </a:p>
          <a:p>
            <a:r>
              <a:rPr lang="en-US" dirty="0" smtClean="0"/>
              <a:t>This effect can be seen if a time series seems to have spikes in chlorophyll every night. 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0592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497821"/>
            <a:ext cx="5752381" cy="492023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As temperature goes up, fluorescence goes down (generally)</a:t>
            </a:r>
          </a:p>
          <a:p>
            <a:r>
              <a:rPr lang="en-US" dirty="0" smtClean="0"/>
              <a:t>Exact nature of the dependence is a functional of</a:t>
            </a:r>
          </a:p>
          <a:p>
            <a:pPr lvl="1"/>
            <a:r>
              <a:rPr lang="en-US" dirty="0" smtClean="0"/>
              <a:t>The speed of the change</a:t>
            </a:r>
          </a:p>
          <a:p>
            <a:pPr lvl="1"/>
            <a:r>
              <a:rPr lang="en-US" dirty="0" smtClean="0"/>
              <a:t>The species of the algae</a:t>
            </a:r>
          </a:p>
          <a:p>
            <a:pPr lvl="1"/>
            <a:r>
              <a:rPr lang="en-US" dirty="0" smtClean="0"/>
              <a:t>The temperature at which the algae was grown</a:t>
            </a:r>
          </a:p>
          <a:p>
            <a:pPr lvl="1"/>
            <a:r>
              <a:rPr lang="en-US" dirty="0" smtClean="0"/>
              <a:t>The direction of the change (heating or cooling)</a:t>
            </a:r>
          </a:p>
          <a:p>
            <a:r>
              <a:rPr lang="en-US" dirty="0" smtClean="0"/>
              <a:t>The samples were 6 degrees warmer than the controls at the end of the experiment</a:t>
            </a:r>
          </a:p>
          <a:p>
            <a:pPr lvl="1"/>
            <a:r>
              <a:rPr lang="en-US" dirty="0" smtClean="0"/>
              <a:t>It would be difficult to determine how the fluorescence of the samples is impacted by the changing temperature.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Figure: Murata &amp; Fork (1975)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0144" y="244522"/>
            <a:ext cx="4313207" cy="621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162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Solar Quenching: effects on measurements of chlorophyll fluorescence</vt:lpstr>
      <vt:lpstr>Temperature Effects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Quenching: effects on measurements of chlorophyll fluorescence</dc:title>
  <dc:creator>Elizabeth</dc:creator>
  <cp:lastModifiedBy>Eli</cp:lastModifiedBy>
  <cp:revision>7</cp:revision>
  <dcterms:created xsi:type="dcterms:W3CDTF">2013-07-15T00:24:04Z</dcterms:created>
  <dcterms:modified xsi:type="dcterms:W3CDTF">2013-07-15T02:15:00Z</dcterms:modified>
</cp:coreProperties>
</file>