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59" autoAdjust="0"/>
    <p:restoredTop sz="94660"/>
  </p:normalViewPr>
  <p:slideViewPr>
    <p:cSldViewPr snapToObjects="1" showGuides="1">
      <p:cViewPr varScale="1">
        <p:scale>
          <a:sx n="62" d="100"/>
          <a:sy n="62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B1F9B-6BFD-544E-A67D-19EC20378955}" type="datetimeFigureOut">
              <a:rPr lang="en-US" smtClean="0"/>
              <a:t>7/16/13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A7395-9CF0-2146-A5A2-E7AEB8756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6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possible changes in light during the day will change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k_d</a:t>
            </a:r>
            <a:endParaRPr lang="en-US" baseline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611B9-B839-DA45-B8C2-555739EA4D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5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C2C1-8EAE-2149-81A7-50EC3A158442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4A81-B20B-8D48-BCC3-803961965C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1: E</a:t>
            </a:r>
            <a:r>
              <a:rPr lang="en-US" baseline="-25000" dirty="0" smtClean="0"/>
              <a:t>d</a:t>
            </a:r>
            <a:r>
              <a:rPr lang="en-US" dirty="0" smtClean="0"/>
              <a:t> PAR Values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34532554"/>
              </p:ext>
            </p:extLst>
          </p:nvPr>
        </p:nvGraphicFramePr>
        <p:xfrm>
          <a:off x="609598" y="1676400"/>
          <a:ext cx="7772401" cy="251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083"/>
                <a:gridCol w="2912401"/>
                <a:gridCol w="2040917"/>
              </a:tblGrid>
              <a:tr h="479532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 (W/m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Method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Immersion Method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Away from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338.7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328.6</a:t>
                      </a:r>
                      <a:endParaRPr lang="en-US" dirty="0"/>
                    </a:p>
                  </a:txBody>
                  <a:tcPr/>
                </a:tc>
              </a:tr>
              <a:tr h="42592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Into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371.3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340.0</a:t>
                      </a:r>
                      <a:endParaRPr lang="en-US" dirty="0"/>
                    </a:p>
                  </a:txBody>
                  <a:tcPr/>
                </a:tc>
              </a:tr>
              <a:tr h="7453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Into Sun with Waves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369.7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4495800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Values should be all approximately the same, as orientation of the </a:t>
            </a:r>
            <a:r>
              <a:rPr lang="en-US" dirty="0" err="1" smtClean="0"/>
              <a:t>HyperPro</a:t>
            </a:r>
            <a:r>
              <a:rPr lang="en-US" dirty="0" smtClean="0"/>
              <a:t> should have minimal effect on the E</a:t>
            </a:r>
            <a:r>
              <a:rPr lang="en-US" baseline="-25000" dirty="0" smtClean="0"/>
              <a:t>d</a:t>
            </a:r>
            <a:r>
              <a:rPr lang="en-US" dirty="0" smtClean="0"/>
              <a:t> sensor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drop was observed between Group 1 and Group 2, but it was likely just a function of time of day (next slide) 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If the point was to find ways to occlude the Ed sensor, we did not </a:t>
            </a:r>
            <a:r>
              <a:rPr lang="en-US" smtClean="0"/>
              <a:t>achieve that.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0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2: E</a:t>
            </a:r>
            <a:r>
              <a:rPr lang="en-US" baseline="-25000" dirty="0" smtClean="0"/>
              <a:t>d</a:t>
            </a:r>
            <a:r>
              <a:rPr lang="en-US" dirty="0" smtClean="0"/>
              <a:t> PAR Values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98658591"/>
              </p:ext>
            </p:extLst>
          </p:nvPr>
        </p:nvGraphicFramePr>
        <p:xfrm>
          <a:off x="628852" y="1752600"/>
          <a:ext cx="8077199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010"/>
                <a:gridCol w="1593054"/>
                <a:gridCol w="1593054"/>
                <a:gridCol w="1116361"/>
                <a:gridCol w="1116359"/>
                <a:gridCol w="1116361"/>
              </a:tblGrid>
              <a:tr h="479532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 (W/m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Method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Immersion Method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#1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#2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#1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#2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#3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Rotated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223.0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294.5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297.9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Off dock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198.8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207.0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Upriver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242.7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202.2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  <a:tr h="42592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Downriver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213.6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199.4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  <a:tr h="7453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Into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223.1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325.3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309.5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308.0</a:t>
                      </a:r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</a:t>
            </a:r>
            <a:r>
              <a:rPr lang="en-US" baseline="-25000" dirty="0" err="1" smtClean="0"/>
              <a:t>d</a:t>
            </a:r>
            <a:r>
              <a:rPr lang="en-US" dirty="0" smtClean="0"/>
              <a:t> from </a:t>
            </a:r>
            <a:r>
              <a:rPr lang="en-US" dirty="0" err="1" smtClean="0"/>
              <a:t>Secchi</a:t>
            </a:r>
            <a:r>
              <a:rPr lang="en-US" dirty="0" smtClean="0"/>
              <a:t>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From ACS data, a(530nm)=0.54, c(530nm)=2.51</a:t>
            </a:r>
          </a:p>
          <a:p>
            <a:r>
              <a:rPr lang="en-US" dirty="0" smtClean="0"/>
              <a:t>Poole &amp; Atkins (1929) calculated that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sc</a:t>
            </a:r>
            <a:r>
              <a:rPr lang="en-US" dirty="0"/>
              <a:t> </a:t>
            </a:r>
            <a:r>
              <a:rPr lang="en-US" dirty="0" smtClean="0"/>
              <a:t>agrees well with 1.7/</a:t>
            </a:r>
            <a:r>
              <a:rPr lang="en-US" dirty="0" err="1" smtClean="0"/>
              <a:t>K</a:t>
            </a:r>
            <a:r>
              <a:rPr lang="en-US" baseline="-25000" dirty="0" err="1" smtClean="0"/>
              <a:t>d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="1" dirty="0" smtClean="0"/>
              <a:t>for our case, </a:t>
            </a:r>
            <a:r>
              <a:rPr lang="en-US" b="1" dirty="0" err="1" smtClean="0"/>
              <a:t>Z_sc</a:t>
            </a:r>
            <a:r>
              <a:rPr lang="en-US" b="1" dirty="0" smtClean="0"/>
              <a:t>=2.13m, </a:t>
            </a:r>
            <a:r>
              <a:rPr lang="en-US" b="1" dirty="0" err="1" smtClean="0"/>
              <a:t>K_d</a:t>
            </a:r>
            <a:r>
              <a:rPr lang="en-US" b="1" dirty="0" smtClean="0"/>
              <a:t>=0.8</a:t>
            </a:r>
          </a:p>
          <a:p>
            <a:r>
              <a:rPr lang="en-US" dirty="0" err="1" smtClean="0"/>
              <a:t>Idso</a:t>
            </a:r>
            <a:r>
              <a:rPr lang="en-US" dirty="0" smtClean="0"/>
              <a:t> &amp; Gilbert (1974) did a number of experiments using (then) modern equipment which found that Poole &amp; Atkins was surprisingly accurate.</a:t>
            </a:r>
          </a:p>
          <a:p>
            <a:r>
              <a:rPr lang="en-US" dirty="0" smtClean="0"/>
              <a:t>Other relationships have been suggested, but Poole &amp; Atkins appears to have a solid body of evidence in a number of different waters.</a:t>
            </a:r>
          </a:p>
        </p:txBody>
      </p:sp>
    </p:spTree>
    <p:extLst>
      <p:ext uri="{BB962C8B-B14F-4D97-AF65-F5344CB8AC3E}">
        <p14:creationId xmlns:p14="http://schemas.microsoft.com/office/powerpoint/2010/main" val="1604352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257</Words>
  <Application>Microsoft Macintosh PowerPoint</Application>
  <PresentationFormat>On-screen Show (4:3)</PresentationFormat>
  <Paragraphs>64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Group 1: Ed PAR Values</vt:lpstr>
      <vt:lpstr>Group 2: Ed PAR Values</vt:lpstr>
      <vt:lpstr>Kd from Secchi Disks</vt:lpstr>
    </vt:vector>
  </TitlesOfParts>
  <Company>OSU/COAS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S.M. McKibben</dc:creator>
  <cp:lastModifiedBy>Grace</cp:lastModifiedBy>
  <cp:revision>15</cp:revision>
  <dcterms:created xsi:type="dcterms:W3CDTF">2013-07-16T03:08:00Z</dcterms:created>
  <dcterms:modified xsi:type="dcterms:W3CDTF">2013-07-16T05:06:57Z</dcterms:modified>
</cp:coreProperties>
</file>