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78" r:id="rId3"/>
    <p:sldId id="283" r:id="rId4"/>
    <p:sldId id="284" r:id="rId5"/>
    <p:sldId id="279" r:id="rId6"/>
    <p:sldId id="280" r:id="rId7"/>
    <p:sldId id="281" r:id="rId8"/>
    <p:sldId id="288" r:id="rId9"/>
    <p:sldId id="289" r:id="rId10"/>
    <p:sldId id="285" r:id="rId11"/>
    <p:sldId id="286" r:id="rId12"/>
    <p:sldId id="287" r:id="rId13"/>
    <p:sldId id="266" r:id="rId14"/>
    <p:sldId id="263" r:id="rId15"/>
    <p:sldId id="264" r:id="rId16"/>
    <p:sldId id="267" r:id="rId17"/>
    <p:sldId id="270" r:id="rId18"/>
    <p:sldId id="271" r:id="rId19"/>
    <p:sldId id="272" r:id="rId20"/>
    <p:sldId id="273" r:id="rId21"/>
    <p:sldId id="274" r:id="rId22"/>
    <p:sldId id="290" r:id="rId23"/>
    <p:sldId id="276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C2B5B-5B5C-405D-85D0-B988BE8A7F48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D60D2-8BE1-480F-ABD1-B61740AED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6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possible changes in light during the day will change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k_d</a:t>
            </a:r>
            <a:endParaRPr lang="en-US" baseline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611B9-B839-DA45-B8C2-555739EA4D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56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Solid lines are the ones</a:t>
            </a:r>
            <a:r>
              <a:rPr lang="en-US" baseline="0" dirty="0" smtClean="0"/>
              <a:t> where Lu radiometer is facing the sun and the dashed are the ones where it is not facing </a:t>
            </a:r>
            <a:r>
              <a:rPr lang="en-US" baseline="0" smtClean="0"/>
              <a:t>the sun.</a:t>
            </a:r>
            <a:endParaRPr lang="en-US" smtClean="0"/>
          </a:p>
          <a:p>
            <a:r>
              <a:rPr lang="en-US" dirty="0" smtClean="0"/>
              <a:t>Blue are</a:t>
            </a:r>
            <a:r>
              <a:rPr lang="en-US" baseline="0" dirty="0" smtClean="0"/>
              <a:t> the Lee methods </a:t>
            </a:r>
          </a:p>
          <a:p>
            <a:r>
              <a:rPr lang="en-US" baseline="0" dirty="0" smtClean="0"/>
              <a:t>Red are the Immersed Lu data</a:t>
            </a:r>
          </a:p>
          <a:p>
            <a:r>
              <a:rPr lang="en-US" baseline="0" dirty="0" smtClean="0"/>
              <a:t>Green lines border both- upper is the c and lower is the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424E7-ABAE-4C4B-B63E-A29C6CBA5C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1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took notes with some times</a:t>
            </a:r>
            <a:r>
              <a:rPr lang="en-US" baseline="0" dirty="0" smtClean="0"/>
              <a:t>, angles, and </a:t>
            </a:r>
            <a:r>
              <a:rPr lang="en-US" baseline="0" dirty="0" err="1" smtClean="0"/>
              <a:t>chl</a:t>
            </a:r>
            <a:r>
              <a:rPr lang="en-US" baseline="0" dirty="0" smtClean="0"/>
              <a:t> values but that was not enough to match all of the data, we had about 20 results and could only match 6 of them based on spectra, some of them we could guess at by what the shape/reflectance values looked like but not enough to say anything about definitive 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D60D2-8BE1-480F-ABD1-B61740AED0C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5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WISP data that we could make sure of the angles and measurements</a:t>
            </a:r>
            <a:r>
              <a:rPr lang="en-US" baseline="0" dirty="0" smtClean="0"/>
              <a:t> is on this graph, you can see the dock is super high, the kelp deviates from all the other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D60D2-8BE1-480F-ABD1-B61740AED0C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28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shows the bottom half of the last graph</a:t>
            </a:r>
            <a:r>
              <a:rPr lang="en-US" baseline="0" dirty="0" smtClean="0"/>
              <a:t> in more detail, you can see the variation in the kelp sample versus the rest (interesting shape in the higher wavelengths), most other chlorophyll values are much 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D60D2-8BE1-480F-ABD1-B61740AED0C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2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Highest</a:t>
            </a:r>
            <a:r>
              <a:rPr lang="en-US" baseline="0" dirty="0" smtClean="0"/>
              <a:t> reflectance is at 30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D60D2-8BE1-480F-ABD1-B61740AED0C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8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solid lines are calculated</a:t>
            </a:r>
            <a:r>
              <a:rPr lang="en-US" baseline="0" dirty="0" smtClean="0"/>
              <a:t> from Lu </a:t>
            </a:r>
            <a:r>
              <a:rPr lang="en-US" baseline="0" dirty="0" err="1" smtClean="0"/>
              <a:t>Ld</a:t>
            </a:r>
            <a:r>
              <a:rPr lang="en-US" baseline="0" dirty="0" smtClean="0"/>
              <a:t> Ed given by instrument; dotted lines are Ro value that the machine gives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have to convert the</a:t>
            </a:r>
            <a:r>
              <a:rPr lang="en-US" baseline="0" dirty="0" smtClean="0"/>
              <a:t> values given to get at </a:t>
            </a:r>
            <a:r>
              <a:rPr lang="en-US" baseline="0" dirty="0" err="1" smtClean="0"/>
              <a:t>Rrs</a:t>
            </a:r>
            <a:r>
              <a:rPr lang="en-US" baseline="0" dirty="0" smtClean="0"/>
              <a:t>, there’s some weird conversion. Maybe we can set up the meter to do this for us???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C72-E28C-4FE6-BC73-D01DA717A9CE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346E-AECD-4411-B82D-99B150518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5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C72-E28C-4FE6-BC73-D01DA717A9CE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346E-AECD-4411-B82D-99B150518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4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C72-E28C-4FE6-BC73-D01DA717A9CE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346E-AECD-4411-B82D-99B150518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3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C72-E28C-4FE6-BC73-D01DA717A9CE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346E-AECD-4411-B82D-99B150518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4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C72-E28C-4FE6-BC73-D01DA717A9CE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346E-AECD-4411-B82D-99B150518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7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C72-E28C-4FE6-BC73-D01DA717A9CE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346E-AECD-4411-B82D-99B150518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0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C72-E28C-4FE6-BC73-D01DA717A9CE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346E-AECD-4411-B82D-99B150518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C72-E28C-4FE6-BC73-D01DA717A9CE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346E-AECD-4411-B82D-99B150518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1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C72-E28C-4FE6-BC73-D01DA717A9CE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346E-AECD-4411-B82D-99B150518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6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C72-E28C-4FE6-BC73-D01DA717A9CE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346E-AECD-4411-B82D-99B150518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7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C72-E28C-4FE6-BC73-D01DA717A9CE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346E-AECD-4411-B82D-99B150518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2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4C72-E28C-4FE6-BC73-D01DA717A9CE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346E-AECD-4411-B82D-99B150518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0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6" Type="http://schemas.openxmlformats.org/officeDocument/2006/relationships/image" Target="../media/image6.gif"/><Relationship Id="rId7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869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Sky</a:t>
            </a:r>
            <a:r>
              <a:rPr lang="zh-CN" altLang="en-US" dirty="0" smtClean="0"/>
              <a:t> </a:t>
            </a:r>
            <a:r>
              <a:rPr lang="en-US" dirty="0" smtClean="0"/>
              <a:t>radiance</a:t>
            </a:r>
            <a:r>
              <a:rPr lang="en-CA" dirty="0" smtClean="0"/>
              <a:t> </a:t>
            </a:r>
            <a:r>
              <a:rPr lang="da-DK" dirty="0" smtClean="0"/>
              <a:t>distribution</a:t>
            </a:r>
            <a:endParaRPr lang="en-US" dirty="0"/>
          </a:p>
        </p:txBody>
      </p:sp>
      <p:pic>
        <p:nvPicPr>
          <p:cNvPr id="6" name="Content Placeholder 5" descr="Screen shot 2013-07-15 at 下午08.37.24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r="6292"/>
          <a:stretch/>
        </p:blipFill>
        <p:spPr>
          <a:xfrm>
            <a:off x="2253142" y="1035310"/>
            <a:ext cx="4765260" cy="3861622"/>
          </a:xfrm>
        </p:spPr>
      </p:pic>
      <p:sp>
        <p:nvSpPr>
          <p:cNvPr id="7" name="TextBox 6"/>
          <p:cNvSpPr txBox="1"/>
          <p:nvPr/>
        </p:nvSpPr>
        <p:spPr>
          <a:xfrm>
            <a:off x="457200" y="4896932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Figure give a example of simulated sky radiance distribution with solar zenith angle at 30</a:t>
            </a:r>
            <a:r>
              <a:rPr lang="en-US" baseline="30000" dirty="0" smtClean="0"/>
              <a:t>0</a:t>
            </a:r>
            <a:r>
              <a:rPr lang="en-US" dirty="0" smtClean="0"/>
              <a:t>, in the azimuth planes 0</a:t>
            </a:r>
            <a:r>
              <a:rPr lang="en-US" baseline="30000" dirty="0" smtClean="0"/>
              <a:t>0</a:t>
            </a:r>
            <a:r>
              <a:rPr lang="en-US" dirty="0" smtClean="0"/>
              <a:t>-180</a:t>
            </a:r>
            <a:r>
              <a:rPr lang="en-US" baseline="30000" dirty="0" smtClean="0"/>
              <a:t>0</a:t>
            </a:r>
            <a:r>
              <a:rPr lang="en-US" dirty="0" smtClean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radiance peak occurs in the solar zenith angle and radiance decreased at both directions away the sun.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5980" y="4349526"/>
            <a:ext cx="206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(Liang and Lewis, 1996)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559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2_Ed_Lu_L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9115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5715000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noProof="0" dirty="0" smtClean="0"/>
              <a:t>E</a:t>
            </a:r>
            <a:r>
              <a:rPr lang="en-US" sz="3200" baseline="-25000" noProof="0" dirty="0" smtClean="0"/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looks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like we expected. Rotation didn’t affect it.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L</a:t>
            </a:r>
            <a:r>
              <a:rPr lang="en-US" sz="3200" baseline="-25000" dirty="0" smtClean="0"/>
              <a:t>u</a:t>
            </a:r>
            <a:r>
              <a:rPr lang="en-US" sz="3200" dirty="0" smtClean="0"/>
              <a:t> doesn’t look so great,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have forgotten to turn off “immersion” setting?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2_Ed_Lu_Im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102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5410200"/>
            <a:ext cx="8686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noProof="0" dirty="0" smtClean="0"/>
              <a:t>E</a:t>
            </a:r>
            <a:r>
              <a:rPr lang="en-US" sz="3200" baseline="-25000" noProof="0" dirty="0" smtClean="0"/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3200" noProof="0" dirty="0" smtClean="0"/>
              <a:t>when rotated into the </a:t>
            </a:r>
            <a:r>
              <a:rPr lang="en-US" sz="3200" noProof="0" dirty="0" err="1" smtClean="0"/>
              <a:t>su</a:t>
            </a:r>
            <a:r>
              <a:rPr lang="en-US" sz="3200" dirty="0" err="1" smtClean="0"/>
              <a:t>n</a:t>
            </a:r>
            <a:r>
              <a:rPr lang="en-US" sz="3200" dirty="0" smtClean="0"/>
              <a:t>,</a:t>
            </a:r>
            <a:r>
              <a:rPr lang="en-US" sz="3200" noProof="0" dirty="0" smtClean="0"/>
              <a:t> was lower for two separate trials. </a:t>
            </a:r>
            <a:r>
              <a:rPr lang="en-US" sz="3200" dirty="0" smtClean="0"/>
              <a:t>Would have expected them to be more similar, like last plot. Cloud, perhaps?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L</a:t>
            </a:r>
            <a:r>
              <a:rPr lang="en-US" sz="3200" baseline="-25000" dirty="0" smtClean="0"/>
              <a:t>u</a:t>
            </a:r>
            <a:r>
              <a:rPr lang="en-US" sz="3200" dirty="0" smtClean="0"/>
              <a:t> has replicates that look good, and all look as we’d expect: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All spectra suggest green waters, which is definitely what we see from the dock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L</a:t>
            </a:r>
            <a:r>
              <a:rPr lang="en-US" sz="3200" baseline="-25000" dirty="0" smtClean="0"/>
              <a:t>u</a:t>
            </a:r>
            <a:r>
              <a:rPr lang="en-US" sz="3200" dirty="0" smtClean="0"/>
              <a:t> was lower when E</a:t>
            </a:r>
            <a:r>
              <a:rPr lang="en-US" sz="3200" baseline="-25000" dirty="0" smtClean="0"/>
              <a:t>d </a:t>
            </a:r>
            <a:r>
              <a:rPr lang="en-US" sz="3200" dirty="0" smtClean="0"/>
              <a:t>detector was rotated into the sun (L</a:t>
            </a:r>
            <a:r>
              <a:rPr lang="en-US" sz="3200" baseline="-25000" dirty="0" smtClean="0"/>
              <a:t>u</a:t>
            </a:r>
            <a:r>
              <a:rPr lang="en-US" sz="3200" dirty="0" smtClean="0"/>
              <a:t> detector was in instrument’s shadow)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Remote Sensing Reflectance (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rs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4546" r="7207" b="3892"/>
          <a:stretch/>
        </p:blipFill>
        <p:spPr>
          <a:xfrm>
            <a:off x="975988" y="1564700"/>
            <a:ext cx="7408094" cy="47692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7345" y="286705"/>
            <a:ext cx="5619455" cy="1333414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en-US" sz="2000" dirty="0" err="1" smtClean="0"/>
              <a:t>R</a:t>
            </a:r>
            <a:r>
              <a:rPr lang="en-US" sz="2000" baseline="-25000" dirty="0" err="1" smtClean="0"/>
              <a:t>rs</a:t>
            </a:r>
            <a:r>
              <a:rPr lang="en-US" sz="2000" dirty="0" smtClean="0"/>
              <a:t> higher towards sun than away from sun.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Both Lee and Immersed Lu are comparable to the WISP and </a:t>
            </a:r>
            <a:r>
              <a:rPr lang="en-US" sz="2000" dirty="0" err="1" smtClean="0"/>
              <a:t>HyperSass</a:t>
            </a:r>
            <a:r>
              <a:rPr lang="en-US" sz="2000" dirty="0" smtClean="0"/>
              <a:t> data.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R</a:t>
            </a:r>
            <a:r>
              <a:rPr lang="en-US" sz="2000" baseline="-25000" dirty="0" err="1" smtClean="0"/>
              <a:t>rs</a:t>
            </a:r>
            <a:r>
              <a:rPr lang="en-US" sz="2000" dirty="0"/>
              <a:t> </a:t>
            </a:r>
            <a:r>
              <a:rPr lang="en-US" sz="2000" dirty="0" smtClean="0"/>
              <a:t>will improve with better K measurement.</a:t>
            </a:r>
          </a:p>
        </p:txBody>
      </p:sp>
    </p:spTree>
    <p:extLst>
      <p:ext uri="{BB962C8B-B14F-4D97-AF65-F5344CB8AC3E}">
        <p14:creationId xmlns:p14="http://schemas.microsoft.com/office/powerpoint/2010/main" val="383742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Measures L</a:t>
            </a:r>
            <a:r>
              <a:rPr lang="en-US" baseline="-25000" dirty="0" smtClean="0"/>
              <a:t>t</a:t>
            </a:r>
            <a:r>
              <a:rPr lang="en-US" dirty="0" smtClean="0"/>
              <a:t>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w</a:t>
            </a:r>
            <a:r>
              <a:rPr lang="en-US" dirty="0" smtClean="0"/>
              <a:t> + reflected L</a:t>
            </a:r>
            <a:r>
              <a:rPr lang="en-US" baseline="-25000" dirty="0" smtClean="0"/>
              <a:t>s</a:t>
            </a:r>
            <a:r>
              <a:rPr lang="en-US" dirty="0" smtClean="0"/>
              <a:t>) and L</a:t>
            </a:r>
            <a:r>
              <a:rPr lang="en-US" baseline="-25000" dirty="0" smtClean="0"/>
              <a:t>s</a:t>
            </a:r>
            <a:r>
              <a:rPr lang="en-US" dirty="0" smtClean="0"/>
              <a:t> in a single discreet direction</a:t>
            </a:r>
          </a:p>
          <a:p>
            <a:pPr lvl="1"/>
            <a:r>
              <a:rPr lang="en-US" dirty="0" smtClean="0"/>
              <a:t>Direction and angle between L</a:t>
            </a:r>
            <a:r>
              <a:rPr lang="en-US" baseline="-25000" dirty="0" smtClean="0"/>
              <a:t>t</a:t>
            </a:r>
            <a:r>
              <a:rPr lang="en-US" dirty="0" smtClean="0"/>
              <a:t> and L</a:t>
            </a:r>
            <a:r>
              <a:rPr lang="en-US" baseline="-25000" dirty="0" smtClean="0"/>
              <a:t>s</a:t>
            </a:r>
            <a:r>
              <a:rPr lang="en-US" dirty="0" smtClean="0"/>
              <a:t> measurements can be varied</a:t>
            </a:r>
          </a:p>
          <a:p>
            <a:r>
              <a:rPr lang="en-US" dirty="0" smtClean="0"/>
              <a:t>Also measures E</a:t>
            </a:r>
            <a:r>
              <a:rPr lang="en-US" baseline="-25000" dirty="0" smtClean="0"/>
              <a:t>d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RS</a:t>
            </a:r>
            <a:r>
              <a:rPr lang="en-US" dirty="0" smtClean="0"/>
              <a:t> can be calculated as R</a:t>
            </a:r>
            <a:r>
              <a:rPr lang="en-US" baseline="-25000" dirty="0" smtClean="0"/>
              <a:t>RS</a:t>
            </a:r>
            <a:r>
              <a:rPr lang="en-US" dirty="0" smtClean="0"/>
              <a:t>=(L</a:t>
            </a:r>
            <a:r>
              <a:rPr lang="en-US" baseline="-25000" dirty="0" smtClean="0"/>
              <a:t>t</a:t>
            </a:r>
            <a:r>
              <a:rPr lang="en-US" dirty="0" smtClean="0"/>
              <a:t>-</a:t>
            </a:r>
            <a:r>
              <a:rPr lang="el-GR" dirty="0" smtClean="0"/>
              <a:t>ρ</a:t>
            </a:r>
            <a:r>
              <a:rPr lang="en-US" smtClean="0"/>
              <a:t>L</a:t>
            </a:r>
            <a:r>
              <a:rPr lang="en-US" baseline="-25000" smtClean="0"/>
              <a:t>s</a:t>
            </a:r>
            <a:r>
              <a:rPr lang="en-US" smtClean="0"/>
              <a:t>)/E</a:t>
            </a:r>
            <a:r>
              <a:rPr lang="en-US" baseline="-25000" smtClean="0"/>
              <a:t>d</a:t>
            </a:r>
            <a:r>
              <a:rPr lang="en-US" smtClean="0"/>
              <a:t> </a:t>
            </a:r>
            <a:r>
              <a:rPr lang="en-US" dirty="0" smtClean="0"/>
              <a:t>where </a:t>
            </a:r>
            <a:r>
              <a:rPr lang="el-GR" dirty="0" smtClean="0"/>
              <a:t>ρ</a:t>
            </a:r>
            <a:r>
              <a:rPr lang="en-US" dirty="0" smtClean="0"/>
              <a:t> can be estimated.</a:t>
            </a:r>
          </a:p>
          <a:p>
            <a:pPr lvl="1"/>
            <a:r>
              <a:rPr lang="en-US" dirty="0" smtClean="0"/>
              <a:t>ρ  estimated as 0.28 in this case</a:t>
            </a:r>
          </a:p>
        </p:txBody>
      </p:sp>
      <p:pic>
        <p:nvPicPr>
          <p:cNvPr id="2050" name="Picture 2" descr="Hypersepctral SAS system deployed on the equatorial pacif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7153"/>
            <a:ext cx="4038600" cy="3032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418" y="0"/>
            <a:ext cx="7772400" cy="1470025"/>
          </a:xfrm>
        </p:spPr>
        <p:txBody>
          <a:bodyPr/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rs</a:t>
            </a:r>
            <a:r>
              <a:rPr lang="en-US" dirty="0" smtClean="0"/>
              <a:t> Sensitivity to Azimuth Angle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2709" y="5795237"/>
            <a:ext cx="774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Rrs</a:t>
            </a:r>
            <a:r>
              <a:rPr lang="en-US" dirty="0" smtClean="0"/>
              <a:t> measured at the theoretical optimum angle of 35˚, 135˚ falls in between measurements made at other zenith angles</a:t>
            </a:r>
            <a:endParaRPr lang="en-US" dirty="0"/>
          </a:p>
        </p:txBody>
      </p:sp>
      <p:pic>
        <p:nvPicPr>
          <p:cNvPr id="3" name="Picture 2" descr="Comp_Azimuth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r="6381"/>
          <a:stretch/>
        </p:blipFill>
        <p:spPr>
          <a:xfrm>
            <a:off x="691327" y="1261337"/>
            <a:ext cx="7620671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0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4418" y="-19290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R</a:t>
            </a:r>
            <a:r>
              <a:rPr lang="en-US" baseline="-25000" dirty="0" err="1" smtClean="0"/>
              <a:t>rs</a:t>
            </a:r>
            <a:r>
              <a:rPr lang="en-US" dirty="0" smtClean="0"/>
              <a:t> Sensitivity to Zenith Angle</a:t>
            </a:r>
            <a:endParaRPr lang="en-US" dirty="0"/>
          </a:p>
        </p:txBody>
      </p:sp>
      <p:pic>
        <p:nvPicPr>
          <p:cNvPr id="5" name="Picture 4" descr="Comp_Zenith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8"/>
          <a:stretch/>
        </p:blipFill>
        <p:spPr>
          <a:xfrm>
            <a:off x="419240" y="891325"/>
            <a:ext cx="8021375" cy="453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239" y="5472071"/>
            <a:ext cx="871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at multiple zenith angles was limited (only two at the same azimuth angle).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Zenith appears to cause a much larger difference at 45˚ degree azimuth then at a 90 ˚ azimuth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7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Seaweed in </a:t>
            </a:r>
            <a:r>
              <a:rPr lang="en-US" dirty="0" err="1" smtClean="0"/>
              <a:t>HyperSAS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Group 2 pulled seaweed in front of the </a:t>
            </a:r>
            <a:r>
              <a:rPr lang="en-US" dirty="0" err="1" smtClean="0"/>
              <a:t>HyperSAS</a:t>
            </a:r>
            <a:r>
              <a:rPr lang="en-US" dirty="0" smtClean="0"/>
              <a:t> to determine its effect on the measurement.</a:t>
            </a:r>
          </a:p>
          <a:p>
            <a:pPr lvl="1"/>
            <a:r>
              <a:rPr lang="en-US" dirty="0" smtClean="0"/>
              <a:t>Intentional contamination showed a clear “red edge” reflectance</a:t>
            </a:r>
          </a:p>
          <a:p>
            <a:r>
              <a:rPr lang="en-US" dirty="0" smtClean="0"/>
              <a:t>Group 1 thought it may have had seaweed contamination on one reading.</a:t>
            </a:r>
          </a:p>
          <a:p>
            <a:pPr lvl="1"/>
            <a:r>
              <a:rPr lang="en-US" dirty="0" smtClean="0"/>
              <a:t>Little effect from accidental contamination in this case</a:t>
            </a:r>
          </a:p>
        </p:txBody>
      </p:sp>
      <p:pic>
        <p:nvPicPr>
          <p:cNvPr id="9" name="Content Placeholder 8" descr="seawe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01608" y="1676400"/>
            <a:ext cx="4775200" cy="3886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 (Water Insight </a:t>
            </a:r>
            <a:r>
              <a:rPr lang="en-US" dirty="0" err="1" smtClean="0"/>
              <a:t>SPectrometer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Hand-held </a:t>
            </a:r>
            <a:r>
              <a:rPr lang="en-US" dirty="0" err="1" smtClean="0"/>
              <a:t>hyperspectral</a:t>
            </a:r>
            <a:r>
              <a:rPr lang="en-US" dirty="0" smtClean="0"/>
              <a:t> spectrometer</a:t>
            </a:r>
          </a:p>
          <a:p>
            <a:r>
              <a:rPr lang="en-US" dirty="0" smtClean="0"/>
              <a:t>Provides R</a:t>
            </a:r>
            <a:r>
              <a:rPr lang="en-US" baseline="-25000" dirty="0" smtClean="0"/>
              <a:t>o (reflectance)</a:t>
            </a:r>
            <a:r>
              <a:rPr lang="en-US" dirty="0" smtClean="0"/>
              <a:t>, L</a:t>
            </a:r>
            <a:r>
              <a:rPr lang="en-US" baseline="-25000" dirty="0" smtClean="0"/>
              <a:t>u</a:t>
            </a:r>
            <a:r>
              <a:rPr lang="en-US" dirty="0" smtClean="0"/>
              <a:t>,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d</a:t>
            </a:r>
            <a:r>
              <a:rPr lang="en-US" dirty="0" smtClean="0"/>
              <a:t>, E</a:t>
            </a:r>
            <a:r>
              <a:rPr lang="en-US" baseline="-25000" dirty="0" smtClean="0"/>
              <a:t>d</a:t>
            </a:r>
          </a:p>
          <a:p>
            <a:r>
              <a:rPr lang="en-US" dirty="0" smtClean="0"/>
              <a:t>One vertical (up) spectrometer, 2 spectrometers at 42 degrees</a:t>
            </a:r>
          </a:p>
          <a:p>
            <a:r>
              <a:rPr lang="en-US" dirty="0" smtClean="0"/>
              <a:t>Measures 400 – 800 nm</a:t>
            </a:r>
            <a:endParaRPr lang="en-US" dirty="0"/>
          </a:p>
        </p:txBody>
      </p:sp>
      <p:pic>
        <p:nvPicPr>
          <p:cNvPr id="3074" name="Picture 2" descr="http://bluelegmonitor.com/wp-content/uploads/2012/11/wisp-03-300x1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03" y="2590800"/>
            <a:ext cx="357939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78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Issues:</a:t>
            </a:r>
          </a:p>
          <a:p>
            <a:r>
              <a:rPr lang="en-US" dirty="0" smtClean="0"/>
              <a:t>Group 2: Not functioning</a:t>
            </a:r>
          </a:p>
          <a:p>
            <a:r>
              <a:rPr lang="en-US" dirty="0" smtClean="0"/>
              <a:t>Group 1: Lacking proper notes for all samples</a:t>
            </a:r>
          </a:p>
          <a:p>
            <a:pPr marL="0" indent="0">
              <a:buNone/>
            </a:pPr>
            <a:r>
              <a:rPr lang="en-US" dirty="0" smtClean="0"/>
              <a:t>Future Suggestions:</a:t>
            </a:r>
          </a:p>
          <a:p>
            <a:r>
              <a:rPr lang="en-US" dirty="0" err="1" smtClean="0"/>
              <a:t>Syncronize</a:t>
            </a:r>
            <a:r>
              <a:rPr lang="en-US" dirty="0" smtClean="0"/>
              <a:t> watch with meter time</a:t>
            </a:r>
          </a:p>
          <a:p>
            <a:r>
              <a:rPr lang="en-US" dirty="0" smtClean="0"/>
              <a:t>Always right down </a:t>
            </a:r>
            <a:r>
              <a:rPr lang="en-US" dirty="0" err="1" smtClean="0"/>
              <a:t>Chl</a:t>
            </a:r>
            <a:r>
              <a:rPr lang="en-US" dirty="0" smtClean="0"/>
              <a:t> and TMS readings when measuring for later file matching</a:t>
            </a:r>
          </a:p>
          <a:p>
            <a:r>
              <a:rPr lang="en-US" dirty="0" smtClean="0"/>
              <a:t>Meter setting for </a:t>
            </a:r>
            <a:r>
              <a:rPr lang="en-US" dirty="0" err="1" smtClean="0"/>
              <a:t>Rrs</a:t>
            </a:r>
            <a:r>
              <a:rPr lang="en-US" dirty="0" smtClean="0"/>
              <a:t> export?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1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638800" cy="1143000"/>
          </a:xfrm>
        </p:spPr>
        <p:txBody>
          <a:bodyPr/>
          <a:lstStyle/>
          <a:p>
            <a:r>
              <a:rPr lang="en-US" dirty="0" smtClean="0"/>
              <a:t>WISP Data*</a:t>
            </a:r>
            <a:endParaRPr lang="en-US" dirty="0"/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257" y="1066800"/>
            <a:ext cx="8166100" cy="433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926771"/>
            <a:ext cx="18786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Upper Dock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199" y="3897868"/>
            <a:ext cx="18786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135E Kelp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638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Dock shows high reflectance, location with kelp shows high reflectance in the 700-800 range, all other samples (including 135E no kelp) show similar trends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" y="2667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1/</a:t>
            </a:r>
            <a:r>
              <a:rPr lang="en-US" sz="1400" dirty="0" err="1" smtClean="0"/>
              <a:t>sr</a:t>
            </a:r>
            <a:endParaRPr lang="en-US" sz="1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253749"/>
              </p:ext>
            </p:extLst>
          </p:nvPr>
        </p:nvGraphicFramePr>
        <p:xfrm>
          <a:off x="6324600" y="153216"/>
          <a:ext cx="2743200" cy="177355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Sample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effectLst/>
                          <a:latin typeface="Arial"/>
                        </a:rPr>
                        <a:t>Chl</a:t>
                      </a:r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 (</a:t>
                      </a:r>
                      <a:r>
                        <a:rPr lang="en-US" sz="1600" b="1" i="0" u="none" strike="noStrike" dirty="0" err="1">
                          <a:effectLst/>
                          <a:latin typeface="Arial"/>
                        </a:rPr>
                        <a:t>ug</a:t>
                      </a:r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/L)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UD-60W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Dock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LD-30E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LD-135E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LD-135E Kelp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167.5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LD-180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24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676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Ocean Optic </a:t>
            </a:r>
            <a:r>
              <a:rPr lang="en-US" dirty="0"/>
              <a:t>Spectrometer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" y="1904894"/>
            <a:ext cx="4189412" cy="3893559"/>
          </a:xfrm>
        </p:spPr>
        <p:txBody>
          <a:bodyPr/>
          <a:lstStyle/>
          <a:p>
            <a:r>
              <a:rPr lang="sv-SE" dirty="0" err="1"/>
              <a:t>Detector</a:t>
            </a:r>
            <a:r>
              <a:rPr lang="sv-SE" dirty="0"/>
              <a:t> </a:t>
            </a:r>
            <a:r>
              <a:rPr lang="sv-SE" dirty="0" err="1"/>
              <a:t>r</a:t>
            </a:r>
            <a:r>
              <a:rPr lang="sv-SE" dirty="0" err="1" smtClean="0"/>
              <a:t>ange</a:t>
            </a:r>
            <a:r>
              <a:rPr lang="sv-SE" dirty="0" smtClean="0"/>
              <a:t>: 200</a:t>
            </a:r>
            <a:r>
              <a:rPr lang="sv-SE" dirty="0"/>
              <a:t>-</a:t>
            </a:r>
            <a:r>
              <a:rPr lang="sv-SE" dirty="0" smtClean="0"/>
              <a:t>1100 </a:t>
            </a:r>
            <a:r>
              <a:rPr lang="sv-SE" dirty="0" err="1" smtClean="0"/>
              <a:t>nm</a:t>
            </a:r>
            <a:r>
              <a:rPr lang="sv-SE" dirty="0"/>
              <a:t>	</a:t>
            </a:r>
          </a:p>
          <a:p>
            <a:r>
              <a:rPr lang="en-US" dirty="0"/>
              <a:t>I</a:t>
            </a:r>
            <a:r>
              <a:rPr lang="en-US" dirty="0" smtClean="0"/>
              <a:t>ntegration </a:t>
            </a:r>
            <a:r>
              <a:rPr lang="en-US" dirty="0"/>
              <a:t>time</a:t>
            </a:r>
            <a:r>
              <a:rPr lang="en-US" dirty="0" smtClean="0"/>
              <a:t>: 3.8 </a:t>
            </a:r>
            <a:r>
              <a:rPr lang="en-US" dirty="0" err="1"/>
              <a:t>ms</a:t>
            </a:r>
            <a:r>
              <a:rPr lang="en-US" dirty="0"/>
              <a:t> - 10 seconds	</a:t>
            </a:r>
          </a:p>
          <a:p>
            <a:endParaRPr lang="en-US" dirty="0" smtClean="0"/>
          </a:p>
          <a:p>
            <a:r>
              <a:rPr lang="en-US" dirty="0"/>
              <a:t>Dark noise:	50 RMS counts	</a:t>
            </a:r>
          </a:p>
        </p:txBody>
      </p:sp>
      <p:pic>
        <p:nvPicPr>
          <p:cNvPr id="11" name="Content Placeholder 10" descr="usb4000pad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75" b="-3575"/>
          <a:stretch>
            <a:fillRect/>
          </a:stretch>
        </p:blipFill>
        <p:spPr>
          <a:xfrm>
            <a:off x="4646612" y="1355602"/>
            <a:ext cx="4040188" cy="3951288"/>
          </a:xfrm>
        </p:spPr>
      </p:pic>
    </p:spTree>
    <p:extLst>
      <p:ext uri="{BB962C8B-B14F-4D97-AF65-F5344CB8AC3E}">
        <p14:creationId xmlns:p14="http://schemas.microsoft.com/office/powerpoint/2010/main" val="3326370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" y="1168400"/>
            <a:ext cx="8420100" cy="4521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7821" y="10886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Lower Reflectance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314" y="575582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UD = upper dock, </a:t>
            </a:r>
            <a:r>
              <a:rPr lang="en-US" dirty="0" err="1" smtClean="0"/>
              <a:t>Ld</a:t>
            </a:r>
            <a:r>
              <a:rPr lang="en-US" dirty="0"/>
              <a:t> </a:t>
            </a:r>
            <a:r>
              <a:rPr lang="en-US" dirty="0" smtClean="0"/>
              <a:t>= lower dock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 angles are from 0 degrees = sun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44821" y="2590800"/>
            <a:ext cx="15085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135E Kelp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2667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1/</a:t>
            </a:r>
            <a:r>
              <a:rPr lang="en-US" sz="1400" dirty="0" err="1" smtClean="0"/>
              <a:t>sr</a:t>
            </a:r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76955"/>
              </p:ext>
            </p:extLst>
          </p:nvPr>
        </p:nvGraphicFramePr>
        <p:xfrm>
          <a:off x="6248400" y="549729"/>
          <a:ext cx="2743200" cy="177355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Sample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effectLst/>
                          <a:latin typeface="Arial"/>
                        </a:rPr>
                        <a:t>Chl</a:t>
                      </a:r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 (</a:t>
                      </a:r>
                      <a:r>
                        <a:rPr lang="en-US" sz="1600" b="1" i="0" u="none" strike="noStrike" dirty="0" err="1">
                          <a:effectLst/>
                          <a:latin typeface="Arial"/>
                        </a:rPr>
                        <a:t>ug</a:t>
                      </a:r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/L)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UD-60W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Dock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LD-30E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LD-135E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LD-135E Kelp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167.5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LD-180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287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Lower Dock Only</a:t>
            </a:r>
            <a:endParaRPr lang="en-US" dirty="0"/>
          </a:p>
        </p:txBody>
      </p:sp>
      <p:pic>
        <p:nvPicPr>
          <p:cNvPr id="4098" name="Picture 2" descr="C:\Users\Erin\AppData\Local\Microsoft\Windows\Temporary Internet Files\Content.Outlook\IEV0A8IP\RrsWaterDet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83421" cy="53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819400" y="266700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76800" y="2486799"/>
            <a:ext cx="0" cy="8142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09800" y="185135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ReflectanceIncreases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32310" y="1840468"/>
            <a:ext cx="148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Angle Increases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77590"/>
              </p:ext>
            </p:extLst>
          </p:nvPr>
        </p:nvGraphicFramePr>
        <p:xfrm>
          <a:off x="6019800" y="304800"/>
          <a:ext cx="2743200" cy="101346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Sample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effectLst/>
                          <a:latin typeface="Arial"/>
                        </a:rPr>
                        <a:t>Chl</a:t>
                      </a:r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 (</a:t>
                      </a:r>
                      <a:r>
                        <a:rPr lang="en-US" sz="1600" b="1" i="0" u="none" strike="noStrike" dirty="0" err="1">
                          <a:effectLst/>
                          <a:latin typeface="Arial"/>
                        </a:rPr>
                        <a:t>ug</a:t>
                      </a:r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/L)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LD-30E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LD-135E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LD-180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843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990600"/>
            <a:ext cx="7772400" cy="16023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" sz="2400" baseline="-25000" dirty="0">
              <a:solidFill>
                <a:srgbClr val="000000"/>
              </a:solidFill>
            </a:endParaRPr>
          </a:p>
          <a:p>
            <a:endParaRPr lang="en" sz="2400" dirty="0">
              <a:solidFill>
                <a:srgbClr val="000000"/>
              </a:solidFill>
            </a:endParaRPr>
          </a:p>
          <a:p>
            <a:endParaRPr lang="en" sz="2400" dirty="0">
              <a:solidFill>
                <a:srgbClr val="000000"/>
              </a:solidFill>
            </a:endParaRPr>
          </a:p>
        </p:txBody>
      </p:sp>
      <p:sp>
        <p:nvSpPr>
          <p:cNvPr id="2" name="AutoShape 2" descr="https://mail-attachment.googleusercontent.com/attachment/?ui=2&amp;ik=0d4b7c1314&amp;view=att&amp;th=13fe554b31ec83e4&amp;attid=0.1&amp;disp=inline&amp;realattid=f_hj6hm56y0&amp;safe=1&amp;zw&amp;saduie=AG9B_P8FIq2z2V7Rll-oSaAdnfle&amp;sadet=1373942143941&amp;sads=1sLK0NF6yP7km1hSUU0zAwWeJ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 descr="C:\Users\Erin\AppData\Local\Temp\fa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846512" cy="28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rin\AppData\Local\Temp\R0negR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407025" cy="40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From R</a:t>
            </a:r>
            <a:r>
              <a:rPr lang="en-US" baseline="-25000" smtClean="0"/>
              <a:t>rs</a:t>
            </a:r>
            <a:r>
              <a:rPr lang="en-US" smtClean="0"/>
              <a:t> to R</a:t>
            </a:r>
            <a:r>
              <a:rPr lang="en-US" baseline="30000" smtClean="0"/>
              <a:t>w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16582999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rs</a:t>
            </a:r>
            <a:r>
              <a:rPr lang="en-US" dirty="0" smtClean="0"/>
              <a:t> to </a:t>
            </a:r>
            <a:r>
              <a:rPr lang="en-US" dirty="0" err="1" smtClean="0"/>
              <a:t>R</a:t>
            </a:r>
            <a:r>
              <a:rPr lang="en-US" baseline="30000" dirty="0" err="1" smtClean="0"/>
              <a:t>w</a:t>
            </a:r>
            <a:endParaRPr lang="en-US" baseline="30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837730"/>
              </p:ext>
            </p:extLst>
          </p:nvPr>
        </p:nvGraphicFramePr>
        <p:xfrm>
          <a:off x="1828800" y="1403350"/>
          <a:ext cx="54864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5476320" imgH="5549400" progId="Word.Document.12">
                  <p:embed/>
                </p:oleObj>
              </mc:Choice>
              <mc:Fallback>
                <p:oleObj name="Document" r:id="rId3" imgW="5476320" imgH="55494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03350"/>
                        <a:ext cx="5486400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415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3313"/>
            <a:ext cx="8229600" cy="1143000"/>
          </a:xfrm>
        </p:spPr>
        <p:txBody>
          <a:bodyPr/>
          <a:lstStyle/>
          <a:p>
            <a:r>
              <a:rPr lang="en-US" dirty="0" err="1" smtClean="0"/>
              <a:t>HyperSAS</a:t>
            </a:r>
            <a:r>
              <a:rPr lang="en-US" dirty="0" smtClean="0"/>
              <a:t> and WISP Comparison</a:t>
            </a:r>
            <a:endParaRPr lang="en-US" dirty="0"/>
          </a:p>
        </p:txBody>
      </p:sp>
      <p:pic>
        <p:nvPicPr>
          <p:cNvPr id="4" name="Picture 3" descr="WispComp_135_35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r="4826"/>
          <a:stretch/>
        </p:blipFill>
        <p:spPr>
          <a:xfrm>
            <a:off x="1" y="678187"/>
            <a:ext cx="5370390" cy="3130605"/>
          </a:xfrm>
          <a:prstGeom prst="rect">
            <a:avLst/>
          </a:prstGeom>
        </p:spPr>
      </p:pic>
      <p:pic>
        <p:nvPicPr>
          <p:cNvPr id="5" name="Picture 4" descr="WispComp_180_35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r="3854"/>
          <a:stretch/>
        </p:blipFill>
        <p:spPr>
          <a:xfrm>
            <a:off x="3870625" y="3792717"/>
            <a:ext cx="5273375" cy="3065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391" y="999687"/>
            <a:ext cx="3477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WISP compares well to </a:t>
            </a:r>
            <a:r>
              <a:rPr lang="en-US" dirty="0" err="1" smtClean="0"/>
              <a:t>HyperSAS</a:t>
            </a:r>
            <a:r>
              <a:rPr lang="en-US" dirty="0" smtClean="0"/>
              <a:t> data for common zenith and azimuth angles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890" y="4504124"/>
            <a:ext cx="347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WISP underestimates </a:t>
            </a:r>
            <a:r>
              <a:rPr lang="en-US" dirty="0" err="1" smtClean="0"/>
              <a:t>Rrs</a:t>
            </a:r>
            <a:r>
              <a:rPr lang="en-US" dirty="0" smtClean="0"/>
              <a:t> for long wavelengths in both cases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4813" y="2109308"/>
            <a:ext cx="130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35˚, 135˚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  <a:endCxn id="4" idx="3"/>
          </p:cNvCxnSpPr>
          <p:nvPr/>
        </p:nvCxnSpPr>
        <p:spPr>
          <a:xfrm flipH="1" flipV="1">
            <a:off x="5370391" y="2243490"/>
            <a:ext cx="1334422" cy="504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12816" y="5520460"/>
            <a:ext cx="130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35˚, 180˚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06135" y="5642328"/>
            <a:ext cx="1559504" cy="1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50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Spec Calibration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2083850"/>
            <a:ext cx="3597900" cy="448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E: Irradiance</a:t>
            </a:r>
          </a:p>
          <a:p>
            <a:pPr lvl="0" rtl="0">
              <a:buNone/>
            </a:pPr>
            <a:r>
              <a:rPr lang="en" sz="2400"/>
              <a:t>L: Radiance</a:t>
            </a:r>
          </a:p>
          <a:p>
            <a:pPr lvl="0" rtl="0">
              <a:buNone/>
            </a:pPr>
            <a:r>
              <a:rPr lang="en" sz="2400"/>
              <a:t>M: Measurement</a:t>
            </a:r>
          </a:p>
          <a:p>
            <a:pPr lvl="0" rtl="0">
              <a:buNone/>
            </a:pPr>
            <a:r>
              <a:rPr lang="en" sz="2400"/>
              <a:t>D: Dark</a:t>
            </a:r>
          </a:p>
          <a:p>
            <a:pPr lvl="0" rtl="0">
              <a:buNone/>
            </a:pPr>
            <a:r>
              <a:rPr lang="en" sz="2400"/>
              <a:t>B: Bulb measurement</a:t>
            </a:r>
          </a:p>
          <a:p>
            <a:pPr lvl="0" rtl="0">
              <a:buNone/>
            </a:pPr>
            <a:r>
              <a:rPr lang="en" sz="2400"/>
              <a:t>T: Integration time</a:t>
            </a:r>
          </a:p>
          <a:p>
            <a:endParaRPr/>
          </a:p>
          <a:p>
            <a:pPr lvl="0" rtl="0">
              <a:buNone/>
            </a:pPr>
            <a:r>
              <a:rPr lang="en" sz="2400"/>
              <a:t>We normalized measurements by integration time.</a:t>
            </a:r>
          </a:p>
          <a:p>
            <a:endParaRPr/>
          </a:p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5034912" y="2083837"/>
            <a:ext cx="3152775" cy="371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  <p:sp>
        <p:nvSpPr>
          <p:cNvPr id="26" name="Shape 26"/>
          <p:cNvSpPr/>
          <p:nvPr/>
        </p:nvSpPr>
        <p:spPr>
          <a:xfrm>
            <a:off x="5073012" y="4345437"/>
            <a:ext cx="3076575" cy="371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592125" y="5815412"/>
            <a:ext cx="1847850" cy="752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</p:sp>
      <p:sp>
        <p:nvSpPr>
          <p:cNvPr id="28" name="Shape 28"/>
          <p:cNvSpPr/>
          <p:nvPr/>
        </p:nvSpPr>
        <p:spPr>
          <a:xfrm>
            <a:off x="5039687" y="4894700"/>
            <a:ext cx="2952750" cy="742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</p:sp>
      <p:sp>
        <p:nvSpPr>
          <p:cNvPr id="29" name="Shape 29"/>
          <p:cNvSpPr/>
          <p:nvPr/>
        </p:nvSpPr>
        <p:spPr>
          <a:xfrm>
            <a:off x="5106362" y="2638150"/>
            <a:ext cx="3009900" cy="742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Practical Aspects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951725"/>
            <a:ext cx="3696600" cy="461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Difficult to get full coverage quickly.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Very sensitive to noise.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Must normalize to integration time.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Need horizon views.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Must fully understand azimuth and zenith angle definitions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Arm gets tired</a:t>
            </a:r>
          </a:p>
          <a:p>
            <a:endParaRPr/>
          </a:p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4990200" y="1417650"/>
            <a:ext cx="3696599" cy="5045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21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Calibration results </a:t>
            </a:r>
            <a:endParaRPr lang="en-US" dirty="0"/>
          </a:p>
        </p:txBody>
      </p:sp>
      <p:pic>
        <p:nvPicPr>
          <p:cNvPr id="4" name="Content Placeholder 3" descr="calibration_g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r="5596" b="2756"/>
          <a:stretch/>
        </p:blipFill>
        <p:spPr>
          <a:xfrm>
            <a:off x="1844675" y="914855"/>
            <a:ext cx="5884285" cy="5238373"/>
          </a:xfrm>
        </p:spPr>
      </p:pic>
      <p:sp>
        <p:nvSpPr>
          <p:cNvPr id="5" name="TextBox 4"/>
          <p:cNvSpPr txBox="1"/>
          <p:nvPr/>
        </p:nvSpPr>
        <p:spPr>
          <a:xfrm>
            <a:off x="1447473" y="6276313"/>
            <a:ext cx="6281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Radiance</a:t>
            </a:r>
            <a:r>
              <a:rPr lang="en-US" sz="2000" b="1" dirty="0"/>
              <a:t> </a:t>
            </a:r>
            <a:r>
              <a:rPr lang="en-US" sz="2000" b="1" dirty="0" smtClean="0"/>
              <a:t>=</a:t>
            </a:r>
            <a:r>
              <a:rPr lang="es-ES_tradnl" sz="2000" b="1" dirty="0"/>
              <a:t> </a:t>
            </a:r>
            <a:r>
              <a:rPr lang="es-ES_tradnl" sz="2000" b="1" dirty="0" err="1" smtClean="0"/>
              <a:t>Irradiance</a:t>
            </a:r>
            <a:r>
              <a:rPr lang="es-ES_tradnl" sz="2000" b="1" dirty="0"/>
              <a:t> </a:t>
            </a:r>
            <a:r>
              <a:rPr lang="en-US" sz="2000" b="1" dirty="0" smtClean="0"/>
              <a:t>*</a:t>
            </a:r>
            <a:r>
              <a:rPr lang="en-US" sz="2000" b="1" dirty="0"/>
              <a:t>R/PI	</a:t>
            </a:r>
          </a:p>
        </p:txBody>
      </p:sp>
    </p:spTree>
    <p:extLst>
      <p:ext uri="{BB962C8B-B14F-4D97-AF65-F5344CB8AC3E}">
        <p14:creationId xmlns:p14="http://schemas.microsoft.com/office/powerpoint/2010/main" val="177525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1: E</a:t>
            </a:r>
            <a:r>
              <a:rPr lang="en-US" baseline="-25000" dirty="0" smtClean="0"/>
              <a:t>d</a:t>
            </a:r>
            <a:r>
              <a:rPr lang="en-US" dirty="0" smtClean="0"/>
              <a:t> PAR Values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4532554"/>
              </p:ext>
            </p:extLst>
          </p:nvPr>
        </p:nvGraphicFramePr>
        <p:xfrm>
          <a:off x="609598" y="1676400"/>
          <a:ext cx="7772401" cy="2514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083"/>
                <a:gridCol w="2912401"/>
                <a:gridCol w="2040917"/>
              </a:tblGrid>
              <a:tr h="479532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 (W/m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1837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Lee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Method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Immersion Method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318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Away from 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338.7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328.6</a:t>
                      </a:r>
                      <a:endParaRPr lang="en-US" dirty="0"/>
                    </a:p>
                  </a:txBody>
                  <a:tcPr/>
                </a:tc>
              </a:tr>
              <a:tr h="42592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Into 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340.0</a:t>
                      </a:r>
                      <a:endParaRPr lang="en-US" dirty="0"/>
                    </a:p>
                  </a:txBody>
                  <a:tcPr/>
                </a:tc>
              </a:tr>
              <a:tr h="74536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Into Sun with Waves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369.7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44958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Values should be all approximately the same, as orientation of the </a:t>
            </a:r>
            <a:r>
              <a:rPr lang="en-US" dirty="0" err="1" smtClean="0"/>
              <a:t>HyperPro</a:t>
            </a:r>
            <a:r>
              <a:rPr lang="en-US" dirty="0" smtClean="0"/>
              <a:t> should have minimal effect on the E</a:t>
            </a:r>
            <a:r>
              <a:rPr lang="en-US" baseline="-25000" dirty="0" smtClean="0"/>
              <a:t>d</a:t>
            </a:r>
            <a:r>
              <a:rPr lang="en-US" dirty="0" smtClean="0"/>
              <a:t> sensor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drop was observed between Group 1 and Group 2, but it was likely just a function of time of day (next slide) 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the point was to find ways to occlude the Ed sensor, we did not </a:t>
            </a:r>
            <a:r>
              <a:rPr lang="en-US" smtClean="0"/>
              <a:t>achieve that.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0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2: E</a:t>
            </a:r>
            <a:r>
              <a:rPr lang="en-US" baseline="-25000" dirty="0" smtClean="0"/>
              <a:t>d</a:t>
            </a:r>
            <a:r>
              <a:rPr lang="en-US" dirty="0" smtClean="0"/>
              <a:t> PAR Values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8658591"/>
              </p:ext>
            </p:extLst>
          </p:nvPr>
        </p:nvGraphicFramePr>
        <p:xfrm>
          <a:off x="628852" y="1752600"/>
          <a:ext cx="8077199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010"/>
                <a:gridCol w="1593054"/>
                <a:gridCol w="1593054"/>
                <a:gridCol w="1116361"/>
                <a:gridCol w="1116359"/>
                <a:gridCol w="1116361"/>
              </a:tblGrid>
              <a:tr h="479532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 (W/m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837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Lee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Method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Immersion Method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837"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Trial #1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Trial #2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Trial #1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Trial #2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Trial #3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4318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Rotated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223.0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294.5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297.9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318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Off dock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318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Upriver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242.7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292.4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202.2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42592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Downriver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213.6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74536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Into 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223.1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325.3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309.5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308.0</a:t>
                      </a:r>
                      <a:endParaRPr lang="en-US" dirty="0" smtClean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Secchi</a:t>
            </a:r>
            <a:r>
              <a:rPr lang="en-US" dirty="0" smtClean="0"/>
              <a:t>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Invented in 1865 by </a:t>
            </a:r>
            <a:r>
              <a:rPr lang="en-US" dirty="0" err="1" smtClean="0"/>
              <a:t>Pietro</a:t>
            </a:r>
            <a:r>
              <a:rPr lang="en-US" dirty="0" smtClean="0"/>
              <a:t> Angelo </a:t>
            </a:r>
            <a:r>
              <a:rPr lang="en-US" dirty="0" err="1" smtClean="0"/>
              <a:t>Secchi</a:t>
            </a:r>
            <a:endParaRPr lang="en-US" dirty="0" smtClean="0"/>
          </a:p>
          <a:p>
            <a:r>
              <a:rPr lang="en-US" dirty="0" smtClean="0"/>
              <a:t>One of the few human-eye measurements still made today.</a:t>
            </a:r>
          </a:p>
          <a:p>
            <a:r>
              <a:rPr lang="en-US" dirty="0" smtClean="0"/>
              <a:t>Surprisingly consistent among operators</a:t>
            </a:r>
          </a:p>
          <a:p>
            <a:r>
              <a:rPr lang="en-US" dirty="0" smtClean="0"/>
              <a:t>AOP related to </a:t>
            </a:r>
            <a:r>
              <a:rPr lang="en-US" dirty="0" err="1" smtClean="0"/>
              <a:t>Kd</a:t>
            </a:r>
            <a:r>
              <a:rPr lang="en-US" smtClean="0"/>
              <a:t> and 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secchidipin.org/images/Secchi%20Dis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580" y="2058765"/>
            <a:ext cx="2529840" cy="3608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845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 from </a:t>
            </a:r>
            <a:r>
              <a:rPr lang="en-US" dirty="0" err="1" smtClean="0"/>
              <a:t>Secchi</a:t>
            </a:r>
            <a:r>
              <a:rPr lang="en-US" dirty="0" smtClean="0"/>
              <a:t>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From ACS data, a(530nm)=0.54, c(530nm)=2.51</a:t>
            </a:r>
          </a:p>
          <a:p>
            <a:r>
              <a:rPr lang="en-US" dirty="0" smtClean="0"/>
              <a:t>Poole &amp; Atkins (1929) calculated that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sc</a:t>
            </a:r>
            <a:r>
              <a:rPr lang="en-US" dirty="0"/>
              <a:t> </a:t>
            </a:r>
            <a:r>
              <a:rPr lang="en-US" dirty="0" smtClean="0"/>
              <a:t>agrees well with 1.7/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for our case, </a:t>
            </a:r>
            <a:r>
              <a:rPr lang="en-US" b="1" dirty="0" err="1" smtClean="0"/>
              <a:t>Z_sc</a:t>
            </a:r>
            <a:r>
              <a:rPr lang="en-US" b="1" dirty="0" smtClean="0"/>
              <a:t>=2.13m, </a:t>
            </a:r>
            <a:r>
              <a:rPr lang="en-US" b="1" dirty="0" err="1" smtClean="0"/>
              <a:t>K_d</a:t>
            </a:r>
            <a:r>
              <a:rPr lang="en-US" b="1" dirty="0" smtClean="0"/>
              <a:t>=0.8</a:t>
            </a:r>
          </a:p>
          <a:p>
            <a:r>
              <a:rPr lang="en-US" dirty="0" err="1" smtClean="0"/>
              <a:t>Idso</a:t>
            </a:r>
            <a:r>
              <a:rPr lang="en-US" dirty="0" smtClean="0"/>
              <a:t> &amp; Gilbert (1974) did a number of experiments using (then) modern equipment which found that Poole &amp; Atkins was surprisingly accurate.</a:t>
            </a:r>
          </a:p>
          <a:p>
            <a:r>
              <a:rPr lang="en-US" dirty="0" smtClean="0"/>
              <a:t>Other relationships have been suggested, but Poole &amp; Atkins appears to have a solid body of evidence in a number of different waters.</a:t>
            </a:r>
          </a:p>
        </p:txBody>
      </p:sp>
    </p:spTree>
    <p:extLst>
      <p:ext uri="{BB962C8B-B14F-4D97-AF65-F5344CB8AC3E}">
        <p14:creationId xmlns:p14="http://schemas.microsoft.com/office/powerpoint/2010/main" val="3630991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1271</Words>
  <Application>Microsoft Macintosh PowerPoint</Application>
  <PresentationFormat>On-screen Show (4:3)</PresentationFormat>
  <Paragraphs>209</Paragraphs>
  <Slides>24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Document</vt:lpstr>
      <vt:lpstr>Sky radiance distribution</vt:lpstr>
      <vt:lpstr>Ocean Optic Spectrometer</vt:lpstr>
      <vt:lpstr>Spec Calibration</vt:lpstr>
      <vt:lpstr>Practical Aspects</vt:lpstr>
      <vt:lpstr>Calibration results </vt:lpstr>
      <vt:lpstr>Group 1: Ed PAR Values</vt:lpstr>
      <vt:lpstr>Group 2: Ed PAR Values</vt:lpstr>
      <vt:lpstr>Secchi Disks</vt:lpstr>
      <vt:lpstr>Kd from Secchi Disks</vt:lpstr>
      <vt:lpstr>PowerPoint Presentation</vt:lpstr>
      <vt:lpstr>PowerPoint Presentation</vt:lpstr>
      <vt:lpstr>Remote Sensing Reflectance (Rrs)</vt:lpstr>
      <vt:lpstr>HyperSAS</vt:lpstr>
      <vt:lpstr>Rrs Sensitivity to Azimuth Angle</vt:lpstr>
      <vt:lpstr>PowerPoint Presentation</vt:lpstr>
      <vt:lpstr>Seaweed in HyperSAS</vt:lpstr>
      <vt:lpstr>WISP (Water Insight SPectrometer)</vt:lpstr>
      <vt:lpstr>WISP</vt:lpstr>
      <vt:lpstr>WISP Data*</vt:lpstr>
      <vt:lpstr>PowerPoint Presentation</vt:lpstr>
      <vt:lpstr>Lower Dock Only</vt:lpstr>
      <vt:lpstr>PowerPoint Presentation</vt:lpstr>
      <vt:lpstr>From Rrs to Rw</vt:lpstr>
      <vt:lpstr>HyperSAS and WISP Comparison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WISP (Water Insight SPectrometer)</dc:title>
  <dc:creator>Erin</dc:creator>
  <cp:lastModifiedBy>Grace</cp:lastModifiedBy>
  <cp:revision>22</cp:revision>
  <dcterms:created xsi:type="dcterms:W3CDTF">2013-07-16T00:34:13Z</dcterms:created>
  <dcterms:modified xsi:type="dcterms:W3CDTF">2013-07-16T05:35:11Z</dcterms:modified>
</cp:coreProperties>
</file>