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70" r:id="rId2"/>
    <p:sldId id="272" r:id="rId3"/>
    <p:sldId id="269" r:id="rId4"/>
    <p:sldId id="266" r:id="rId5"/>
    <p:sldId id="271"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1C2B5B-5B5C-405D-85D0-B988BE8A7F48}" type="datetimeFigureOut">
              <a:rPr lang="en-US" smtClean="0"/>
              <a:pPr/>
              <a:t>7/16/2013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4D60D2-8BE1-480F-ABD1-B61740AED0C3}" type="slidenum">
              <a:rPr lang="en-US" smtClean="0"/>
              <a:pPr/>
              <a:t>‹#›</a:t>
            </a:fld>
            <a:endParaRPr lang="en-US"/>
          </a:p>
        </p:txBody>
      </p:sp>
    </p:spTree>
    <p:extLst>
      <p:ext uri="{BB962C8B-B14F-4D97-AF65-F5344CB8AC3E}">
        <p14:creationId xmlns:p14="http://schemas.microsoft.com/office/powerpoint/2010/main" xmlns="" val="2076268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184C72-E28C-4FE6-BC73-D01DA717A9CE}" type="datetimeFigureOut">
              <a:rPr lang="en-US" smtClean="0"/>
              <a:pPr/>
              <a:t>7/16/2013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0346E-AECD-4411-B82D-99B150518C00}" type="slidenum">
              <a:rPr lang="en-US" smtClean="0"/>
              <a:pPr/>
              <a:t>‹#›</a:t>
            </a:fld>
            <a:endParaRPr lang="en-US"/>
          </a:p>
        </p:txBody>
      </p:sp>
    </p:spTree>
    <p:extLst>
      <p:ext uri="{BB962C8B-B14F-4D97-AF65-F5344CB8AC3E}">
        <p14:creationId xmlns:p14="http://schemas.microsoft.com/office/powerpoint/2010/main" xmlns="" val="4007953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84C72-E28C-4FE6-BC73-D01DA717A9CE}" type="datetimeFigureOut">
              <a:rPr lang="en-US" smtClean="0"/>
              <a:pPr/>
              <a:t>7/16/2013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0346E-AECD-4411-B82D-99B150518C00}" type="slidenum">
              <a:rPr lang="en-US" smtClean="0"/>
              <a:pPr/>
              <a:t>‹#›</a:t>
            </a:fld>
            <a:endParaRPr lang="en-US"/>
          </a:p>
        </p:txBody>
      </p:sp>
    </p:spTree>
    <p:extLst>
      <p:ext uri="{BB962C8B-B14F-4D97-AF65-F5344CB8AC3E}">
        <p14:creationId xmlns:p14="http://schemas.microsoft.com/office/powerpoint/2010/main" xmlns="" val="2745440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84C72-E28C-4FE6-BC73-D01DA717A9CE}" type="datetimeFigureOut">
              <a:rPr lang="en-US" smtClean="0"/>
              <a:pPr/>
              <a:t>7/16/2013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0346E-AECD-4411-B82D-99B150518C00}" type="slidenum">
              <a:rPr lang="en-US" smtClean="0"/>
              <a:pPr/>
              <a:t>‹#›</a:t>
            </a:fld>
            <a:endParaRPr lang="en-US"/>
          </a:p>
        </p:txBody>
      </p:sp>
    </p:spTree>
    <p:extLst>
      <p:ext uri="{BB962C8B-B14F-4D97-AF65-F5344CB8AC3E}">
        <p14:creationId xmlns:p14="http://schemas.microsoft.com/office/powerpoint/2010/main" xmlns="" val="2140238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84C72-E28C-4FE6-BC73-D01DA717A9CE}" type="datetimeFigureOut">
              <a:rPr lang="en-US" smtClean="0"/>
              <a:pPr/>
              <a:t>7/16/2013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0346E-AECD-4411-B82D-99B150518C00}" type="slidenum">
              <a:rPr lang="en-US" smtClean="0"/>
              <a:pPr/>
              <a:t>‹#›</a:t>
            </a:fld>
            <a:endParaRPr lang="en-US"/>
          </a:p>
        </p:txBody>
      </p:sp>
    </p:spTree>
    <p:extLst>
      <p:ext uri="{BB962C8B-B14F-4D97-AF65-F5344CB8AC3E}">
        <p14:creationId xmlns:p14="http://schemas.microsoft.com/office/powerpoint/2010/main" xmlns="" val="443940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184C72-E28C-4FE6-BC73-D01DA717A9CE}" type="datetimeFigureOut">
              <a:rPr lang="en-US" smtClean="0"/>
              <a:pPr/>
              <a:t>7/16/2013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0346E-AECD-4411-B82D-99B150518C00}" type="slidenum">
              <a:rPr lang="en-US" smtClean="0"/>
              <a:pPr/>
              <a:t>‹#›</a:t>
            </a:fld>
            <a:endParaRPr lang="en-US"/>
          </a:p>
        </p:txBody>
      </p:sp>
    </p:spTree>
    <p:extLst>
      <p:ext uri="{BB962C8B-B14F-4D97-AF65-F5344CB8AC3E}">
        <p14:creationId xmlns:p14="http://schemas.microsoft.com/office/powerpoint/2010/main" xmlns="" val="4073776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184C72-E28C-4FE6-BC73-D01DA717A9CE}" type="datetimeFigureOut">
              <a:rPr lang="en-US" smtClean="0"/>
              <a:pPr/>
              <a:t>7/16/2013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0346E-AECD-4411-B82D-99B150518C00}" type="slidenum">
              <a:rPr lang="en-US" smtClean="0"/>
              <a:pPr/>
              <a:t>‹#›</a:t>
            </a:fld>
            <a:endParaRPr lang="en-US"/>
          </a:p>
        </p:txBody>
      </p:sp>
    </p:spTree>
    <p:extLst>
      <p:ext uri="{BB962C8B-B14F-4D97-AF65-F5344CB8AC3E}">
        <p14:creationId xmlns:p14="http://schemas.microsoft.com/office/powerpoint/2010/main" xmlns="" val="508401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184C72-E28C-4FE6-BC73-D01DA717A9CE}" type="datetimeFigureOut">
              <a:rPr lang="en-US" smtClean="0"/>
              <a:pPr/>
              <a:t>7/16/2013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D0346E-AECD-4411-B82D-99B150518C00}" type="slidenum">
              <a:rPr lang="en-US" smtClean="0"/>
              <a:pPr/>
              <a:t>‹#›</a:t>
            </a:fld>
            <a:endParaRPr lang="en-US"/>
          </a:p>
        </p:txBody>
      </p:sp>
    </p:spTree>
    <p:extLst>
      <p:ext uri="{BB962C8B-B14F-4D97-AF65-F5344CB8AC3E}">
        <p14:creationId xmlns:p14="http://schemas.microsoft.com/office/powerpoint/2010/main" xmlns="" val="1499684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184C72-E28C-4FE6-BC73-D01DA717A9CE}" type="datetimeFigureOut">
              <a:rPr lang="en-US" smtClean="0"/>
              <a:pPr/>
              <a:t>7/16/2013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D0346E-AECD-4411-B82D-99B150518C00}" type="slidenum">
              <a:rPr lang="en-US" smtClean="0"/>
              <a:pPr/>
              <a:t>‹#›</a:t>
            </a:fld>
            <a:endParaRPr lang="en-US"/>
          </a:p>
        </p:txBody>
      </p:sp>
    </p:spTree>
    <p:extLst>
      <p:ext uri="{BB962C8B-B14F-4D97-AF65-F5344CB8AC3E}">
        <p14:creationId xmlns:p14="http://schemas.microsoft.com/office/powerpoint/2010/main" xmlns="" val="3039813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84C72-E28C-4FE6-BC73-D01DA717A9CE}" type="datetimeFigureOut">
              <a:rPr lang="en-US" smtClean="0"/>
              <a:pPr/>
              <a:t>7/16/2013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D0346E-AECD-4411-B82D-99B150518C00}" type="slidenum">
              <a:rPr lang="en-US" smtClean="0"/>
              <a:pPr/>
              <a:t>‹#›</a:t>
            </a:fld>
            <a:endParaRPr lang="en-US"/>
          </a:p>
        </p:txBody>
      </p:sp>
    </p:spTree>
    <p:extLst>
      <p:ext uri="{BB962C8B-B14F-4D97-AF65-F5344CB8AC3E}">
        <p14:creationId xmlns:p14="http://schemas.microsoft.com/office/powerpoint/2010/main" xmlns="" val="3087562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84C72-E28C-4FE6-BC73-D01DA717A9CE}" type="datetimeFigureOut">
              <a:rPr lang="en-US" smtClean="0"/>
              <a:pPr/>
              <a:t>7/16/2013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0346E-AECD-4411-B82D-99B150518C00}" type="slidenum">
              <a:rPr lang="en-US" smtClean="0"/>
              <a:pPr/>
              <a:t>‹#›</a:t>
            </a:fld>
            <a:endParaRPr lang="en-US"/>
          </a:p>
        </p:txBody>
      </p:sp>
    </p:spTree>
    <p:extLst>
      <p:ext uri="{BB962C8B-B14F-4D97-AF65-F5344CB8AC3E}">
        <p14:creationId xmlns:p14="http://schemas.microsoft.com/office/powerpoint/2010/main" xmlns="" val="2950173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84C72-E28C-4FE6-BC73-D01DA717A9CE}" type="datetimeFigureOut">
              <a:rPr lang="en-US" smtClean="0"/>
              <a:pPr/>
              <a:t>7/16/2013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0346E-AECD-4411-B82D-99B150518C00}" type="slidenum">
              <a:rPr lang="en-US" smtClean="0"/>
              <a:pPr/>
              <a:t>‹#›</a:t>
            </a:fld>
            <a:endParaRPr lang="en-US"/>
          </a:p>
        </p:txBody>
      </p:sp>
    </p:spTree>
    <p:extLst>
      <p:ext uri="{BB962C8B-B14F-4D97-AF65-F5344CB8AC3E}">
        <p14:creationId xmlns:p14="http://schemas.microsoft.com/office/powerpoint/2010/main" xmlns="" val="2661527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184C72-E28C-4FE6-BC73-D01DA717A9CE}" type="datetimeFigureOut">
              <a:rPr lang="en-US" smtClean="0"/>
              <a:pPr/>
              <a:t>7/16/2013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0346E-AECD-4411-B82D-99B150518C00}" type="slidenum">
              <a:rPr lang="en-US" smtClean="0"/>
              <a:pPr/>
              <a:t>‹#›</a:t>
            </a:fld>
            <a:endParaRPr lang="en-US"/>
          </a:p>
        </p:txBody>
      </p:sp>
    </p:spTree>
    <p:extLst>
      <p:ext uri="{BB962C8B-B14F-4D97-AF65-F5344CB8AC3E}">
        <p14:creationId xmlns:p14="http://schemas.microsoft.com/office/powerpoint/2010/main" xmlns="" val="3826708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496431"/>
            <a:ext cx="7391400" cy="2246769"/>
          </a:xfrm>
          <a:prstGeom prst="rect">
            <a:avLst/>
          </a:prstGeom>
        </p:spPr>
        <p:txBody>
          <a:bodyPr wrap="square">
            <a:spAutoFit/>
          </a:bodyPr>
          <a:lstStyle/>
          <a:p>
            <a:pPr algn="ctr"/>
            <a:r>
              <a:rPr lang="en-ZW" sz="2000" b="1" dirty="0" smtClean="0">
                <a:solidFill>
                  <a:srgbClr val="0070C0"/>
                </a:solidFill>
              </a:rPr>
              <a:t>"It is not our fault that nature has made sea surfaces so complicated” (p. 147, Light and Water). Curt Mobley </a:t>
            </a:r>
          </a:p>
          <a:p>
            <a:pPr algn="ctr"/>
            <a:endParaRPr lang="en-ZW" sz="2000" b="1" dirty="0" smtClean="0">
              <a:solidFill>
                <a:srgbClr val="0070C0"/>
              </a:solidFill>
            </a:endParaRPr>
          </a:p>
          <a:p>
            <a:pPr algn="ctr"/>
            <a:r>
              <a:rPr lang="en-ZW" sz="2000" b="1" dirty="0" smtClean="0">
                <a:solidFill>
                  <a:srgbClr val="00B050"/>
                </a:solidFill>
              </a:rPr>
              <a:t>There is probably no more challenging measurement to make in ocean optics than to accurately measure remote sensing reflectance. It cannot be measured directly, but must be estimated from either underwater or above water sensors. </a:t>
            </a:r>
            <a:endParaRPr lang="en-ZW" sz="2000" b="1" dirty="0">
              <a:solidFill>
                <a:srgbClr val="00B050"/>
              </a:solidFill>
            </a:endParaRPr>
          </a:p>
        </p:txBody>
      </p:sp>
      <p:pic>
        <p:nvPicPr>
          <p:cNvPr id="4098" name="Picture 2"/>
          <p:cNvPicPr>
            <a:picLocks noChangeAspect="1" noChangeArrowheads="1"/>
          </p:cNvPicPr>
          <p:nvPr/>
        </p:nvPicPr>
        <p:blipFill>
          <a:blip r:embed="rId2" cstate="print"/>
          <a:srcRect/>
          <a:stretch>
            <a:fillRect/>
          </a:stretch>
        </p:blipFill>
        <p:spPr bwMode="auto">
          <a:xfrm>
            <a:off x="76200" y="2743200"/>
            <a:ext cx="8991600" cy="3264466"/>
          </a:xfrm>
          <a:prstGeom prst="rect">
            <a:avLst/>
          </a:prstGeom>
          <a:noFill/>
          <a:ln w="9525">
            <a:noFill/>
            <a:miter lim="800000"/>
            <a:headEnd/>
            <a:tailEnd/>
          </a:ln>
          <a:effectLst/>
        </p:spPr>
      </p:pic>
      <p:sp>
        <p:nvSpPr>
          <p:cNvPr id="7" name="Rectangle 6"/>
          <p:cNvSpPr/>
          <p:nvPr/>
        </p:nvSpPr>
        <p:spPr>
          <a:xfrm>
            <a:off x="609600" y="76200"/>
            <a:ext cx="8229600" cy="400110"/>
          </a:xfrm>
          <a:prstGeom prst="rect">
            <a:avLst/>
          </a:prstGeom>
        </p:spPr>
        <p:txBody>
          <a:bodyPr wrap="square">
            <a:spAutoFit/>
          </a:bodyPr>
          <a:lstStyle/>
          <a:p>
            <a:r>
              <a:rPr lang="en-ZW" sz="2000" b="1" dirty="0" smtClean="0">
                <a:solidFill>
                  <a:srgbClr val="FF0000"/>
                </a:solidFill>
              </a:rPr>
              <a:t>‘But beware Mobley’s Law of Conservation of Misery’ Merry Jane Perry</a:t>
            </a:r>
            <a:endParaRPr lang="en-ZW" sz="2000" b="1" dirty="0">
              <a:solidFill>
                <a:srgbClr val="FF0000"/>
              </a:solidFill>
            </a:endParaRPr>
          </a:p>
        </p:txBody>
      </p:sp>
      <p:sp>
        <p:nvSpPr>
          <p:cNvPr id="8" name="Rectangle 7"/>
          <p:cNvSpPr/>
          <p:nvPr/>
        </p:nvSpPr>
        <p:spPr>
          <a:xfrm>
            <a:off x="381000" y="6076890"/>
            <a:ext cx="8229600" cy="400110"/>
          </a:xfrm>
          <a:prstGeom prst="rect">
            <a:avLst/>
          </a:prstGeom>
        </p:spPr>
        <p:txBody>
          <a:bodyPr wrap="square">
            <a:spAutoFit/>
          </a:bodyPr>
          <a:lstStyle/>
          <a:p>
            <a:r>
              <a:rPr lang="en-ZW" sz="2000" b="1" dirty="0" smtClean="0">
                <a:solidFill>
                  <a:srgbClr val="FF0000"/>
                </a:solidFill>
              </a:rPr>
              <a:t>Group Presentation		Maine 			16.07.2013</a:t>
            </a:r>
            <a:endParaRPr lang="en-ZW" sz="2000"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Secchi</a:t>
            </a:r>
            <a:r>
              <a:rPr lang="en-US" dirty="0" smtClean="0"/>
              <a:t> Disks</a:t>
            </a:r>
            <a:endParaRPr lang="en-US" dirty="0"/>
          </a:p>
        </p:txBody>
      </p:sp>
      <p:sp>
        <p:nvSpPr>
          <p:cNvPr id="5" name="Content Placeholder 4"/>
          <p:cNvSpPr>
            <a:spLocks noGrp="1"/>
          </p:cNvSpPr>
          <p:nvPr>
            <p:ph sz="half" idx="2"/>
          </p:nvPr>
        </p:nvSpPr>
        <p:spPr/>
        <p:txBody>
          <a:bodyPr/>
          <a:lstStyle/>
          <a:p>
            <a:endParaRPr lang="en-ZW"/>
          </a:p>
        </p:txBody>
      </p:sp>
      <p:pic>
        <p:nvPicPr>
          <p:cNvPr id="4" name="Picture 2"/>
          <p:cNvPicPr>
            <a:picLocks noChangeAspect="1" noChangeArrowheads="1"/>
          </p:cNvPicPr>
          <p:nvPr/>
        </p:nvPicPr>
        <p:blipFill>
          <a:blip r:embed="rId2" cstate="print"/>
          <a:srcRect/>
          <a:stretch>
            <a:fillRect/>
          </a:stretch>
        </p:blipFill>
        <p:spPr bwMode="auto">
          <a:xfrm>
            <a:off x="4267200" y="3406109"/>
            <a:ext cx="4876800" cy="3451891"/>
          </a:xfrm>
          <a:prstGeom prst="rect">
            <a:avLst/>
          </a:prstGeom>
          <a:noFill/>
          <a:ln w="9525">
            <a:noFill/>
            <a:miter lim="800000"/>
            <a:headEnd/>
            <a:tailEnd/>
          </a:ln>
        </p:spPr>
      </p:pic>
      <p:sp>
        <p:nvSpPr>
          <p:cNvPr id="7" name="TextBox 6"/>
          <p:cNvSpPr txBox="1"/>
          <p:nvPr/>
        </p:nvSpPr>
        <p:spPr>
          <a:xfrm>
            <a:off x="381000" y="6412468"/>
            <a:ext cx="3810000" cy="369332"/>
          </a:xfrm>
          <a:prstGeom prst="rect">
            <a:avLst/>
          </a:prstGeom>
          <a:noFill/>
        </p:spPr>
        <p:txBody>
          <a:bodyPr wrap="square" rtlCol="0">
            <a:spAutoFit/>
          </a:bodyPr>
          <a:lstStyle/>
          <a:p>
            <a:r>
              <a:rPr lang="de-DE" dirty="0" smtClean="0"/>
              <a:t>Image Source : Wernand Thesis, 2011</a:t>
            </a:r>
            <a:endParaRPr lang="en-ZW" dirty="0"/>
          </a:p>
        </p:txBody>
      </p:sp>
      <p:pic>
        <p:nvPicPr>
          <p:cNvPr id="1027" name="Picture 3"/>
          <p:cNvPicPr>
            <a:picLocks noChangeAspect="1" noChangeArrowheads="1"/>
          </p:cNvPicPr>
          <p:nvPr/>
        </p:nvPicPr>
        <p:blipFill>
          <a:blip r:embed="rId3" cstate="print"/>
          <a:srcRect/>
          <a:stretch>
            <a:fillRect/>
          </a:stretch>
        </p:blipFill>
        <p:spPr bwMode="auto">
          <a:xfrm>
            <a:off x="228600" y="121754"/>
            <a:ext cx="2819400" cy="2497621"/>
          </a:xfrm>
          <a:prstGeom prst="rect">
            <a:avLst/>
          </a:prstGeom>
          <a:noFill/>
          <a:ln w="9525">
            <a:noFill/>
            <a:miter lim="800000"/>
            <a:headEnd/>
            <a:tailEnd/>
          </a:ln>
        </p:spPr>
      </p:pic>
      <p:sp>
        <p:nvSpPr>
          <p:cNvPr id="9" name="Content Placeholder 2"/>
          <p:cNvSpPr txBox="1">
            <a:spLocks/>
          </p:cNvSpPr>
          <p:nvPr/>
        </p:nvSpPr>
        <p:spPr>
          <a:xfrm>
            <a:off x="0" y="2971800"/>
            <a:ext cx="6172200" cy="2620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Named after Padre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Pietro</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Angelo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Secchi</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 </a:t>
            </a:r>
            <a:r>
              <a:rPr kumimoji="0" lang="en-US" sz="2800" b="0" i="0" u="sng" strike="noStrike" kern="1200" cap="none" spc="0" normalizeH="0" baseline="0" noProof="0" dirty="0" smtClean="0">
                <a:ln>
                  <a:noFill/>
                </a:ln>
                <a:solidFill>
                  <a:schemeClr val="tx1"/>
                </a:solidFill>
                <a:effectLst/>
                <a:uLnTx/>
                <a:uFillTx/>
                <a:latin typeface="+mn-lt"/>
                <a:ea typeface="+mn-ea"/>
                <a:cs typeface="+mn-cs"/>
              </a:rPr>
              <a:t>longstanding</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optical proxy of sea clarity</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t>Measurements date </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457200" y="5715000"/>
          <a:ext cx="4480802" cy="839788"/>
        </p:xfrm>
        <a:graphic>
          <a:graphicData uri="http://schemas.openxmlformats.org/presentationml/2006/ole">
            <p:oleObj spid="_x0000_s2050" name="Equation" r:id="rId3" imgW="1689100" imgH="330200" progId="Equation.DSMT4">
              <p:embed/>
            </p:oleObj>
          </a:graphicData>
        </a:graphic>
      </p:graphicFrame>
      <p:graphicFrame>
        <p:nvGraphicFramePr>
          <p:cNvPr id="2051" name="Object 3"/>
          <p:cNvGraphicFramePr>
            <a:graphicFrameLocks noChangeAspect="1"/>
          </p:cNvGraphicFramePr>
          <p:nvPr/>
        </p:nvGraphicFramePr>
        <p:xfrm>
          <a:off x="6324600" y="5486400"/>
          <a:ext cx="2173288" cy="1357312"/>
        </p:xfrm>
        <a:graphic>
          <a:graphicData uri="http://schemas.openxmlformats.org/presentationml/2006/ole">
            <p:oleObj spid="_x0000_s2051" name="Equation" r:id="rId4" imgW="736560" imgH="469800" progId="Equation.DSMT4">
              <p:embed/>
            </p:oleObj>
          </a:graphicData>
        </a:graphic>
      </p:graphicFrame>
      <p:cxnSp>
        <p:nvCxnSpPr>
          <p:cNvPr id="8" name="Straight Arrow Connector 7"/>
          <p:cNvCxnSpPr/>
          <p:nvPr/>
        </p:nvCxnSpPr>
        <p:spPr>
          <a:xfrm>
            <a:off x="5029200" y="6096000"/>
            <a:ext cx="6096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half" idx="2"/>
          </p:nvPr>
        </p:nvSpPr>
        <p:spPr>
          <a:xfrm>
            <a:off x="4191000" y="5227637"/>
            <a:ext cx="4038600" cy="715963"/>
          </a:xfrm>
        </p:spPr>
        <p:txBody>
          <a:bodyPr/>
          <a:lstStyle/>
          <a:p>
            <a:r>
              <a:rPr lang="de-DE" dirty="0" smtClean="0"/>
              <a:t>Re-emission also </a:t>
            </a:r>
            <a:endParaRPr lang="en-ZW" dirty="0"/>
          </a:p>
        </p:txBody>
      </p:sp>
      <p:pic>
        <p:nvPicPr>
          <p:cNvPr id="2053" name="Picture 5"/>
          <p:cNvPicPr>
            <a:picLocks noChangeAspect="1" noChangeArrowheads="1"/>
          </p:cNvPicPr>
          <p:nvPr/>
        </p:nvPicPr>
        <p:blipFill>
          <a:blip r:embed="rId5" cstate="print"/>
          <a:srcRect/>
          <a:stretch>
            <a:fillRect/>
          </a:stretch>
        </p:blipFill>
        <p:spPr bwMode="auto">
          <a:xfrm>
            <a:off x="4114800" y="609600"/>
            <a:ext cx="4797425" cy="4660900"/>
          </a:xfrm>
          <a:prstGeom prst="rect">
            <a:avLst/>
          </a:prstGeom>
          <a:noFill/>
          <a:ln w="9525">
            <a:noFill/>
            <a:miter lim="800000"/>
            <a:headEnd/>
            <a:tailEnd/>
          </a:ln>
        </p:spPr>
      </p:pic>
      <p:pic>
        <p:nvPicPr>
          <p:cNvPr id="13" name="Picture 2"/>
          <p:cNvPicPr>
            <a:picLocks noChangeAspect="1" noChangeArrowheads="1"/>
          </p:cNvPicPr>
          <p:nvPr/>
        </p:nvPicPr>
        <p:blipFill>
          <a:blip r:embed="rId6" cstate="print"/>
          <a:srcRect/>
          <a:stretch>
            <a:fillRect/>
          </a:stretch>
        </p:blipFill>
        <p:spPr bwMode="auto">
          <a:xfrm>
            <a:off x="0" y="2362200"/>
            <a:ext cx="3886200" cy="2914650"/>
          </a:xfrm>
          <a:prstGeom prst="rect">
            <a:avLst/>
          </a:prstGeom>
          <a:noFill/>
          <a:ln w="9525">
            <a:noFill/>
            <a:miter lim="800000"/>
            <a:headEnd/>
            <a:tailEnd/>
          </a:ln>
          <a:effectLst/>
        </p:spPr>
      </p:pic>
      <p:sp>
        <p:nvSpPr>
          <p:cNvPr id="14" name="TextBox 13"/>
          <p:cNvSpPr txBox="1"/>
          <p:nvPr/>
        </p:nvSpPr>
        <p:spPr>
          <a:xfrm>
            <a:off x="533400" y="5345668"/>
            <a:ext cx="2819400" cy="369332"/>
          </a:xfrm>
          <a:prstGeom prst="rect">
            <a:avLst/>
          </a:prstGeom>
          <a:noFill/>
        </p:spPr>
        <p:txBody>
          <a:bodyPr wrap="square" rtlCol="0">
            <a:spAutoFit/>
          </a:bodyPr>
          <a:lstStyle/>
          <a:p>
            <a:r>
              <a:rPr lang="de-DE" dirty="0" smtClean="0"/>
              <a:t>L_sky = L_T</a:t>
            </a:r>
            <a:endParaRPr lang="en-ZW" dirty="0"/>
          </a:p>
        </p:txBody>
      </p:sp>
      <p:pic>
        <p:nvPicPr>
          <p:cNvPr id="2054" name="Picture 6"/>
          <p:cNvPicPr>
            <a:picLocks noChangeAspect="1" noChangeArrowheads="1"/>
          </p:cNvPicPr>
          <p:nvPr/>
        </p:nvPicPr>
        <p:blipFill>
          <a:blip r:embed="rId7" cstate="print"/>
          <a:srcRect/>
          <a:stretch>
            <a:fillRect/>
          </a:stretch>
        </p:blipFill>
        <p:spPr bwMode="auto">
          <a:xfrm>
            <a:off x="0" y="152400"/>
            <a:ext cx="2946400" cy="2209800"/>
          </a:xfrm>
          <a:prstGeom prst="rect">
            <a:avLst/>
          </a:prstGeom>
          <a:noFill/>
          <a:ln w="9525">
            <a:noFill/>
            <a:miter lim="800000"/>
            <a:headEnd/>
            <a:tailEnd/>
          </a:ln>
          <a:effectLst/>
        </p:spPr>
      </p:pic>
      <p:sp>
        <p:nvSpPr>
          <p:cNvPr id="17"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HyperSAS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W" dirty="0"/>
          </a:p>
        </p:txBody>
      </p:sp>
      <p:sp>
        <p:nvSpPr>
          <p:cNvPr id="3" name="Content Placeholder 2"/>
          <p:cNvSpPr>
            <a:spLocks noGrp="1"/>
          </p:cNvSpPr>
          <p:nvPr>
            <p:ph sz="half" idx="1"/>
          </p:nvPr>
        </p:nvSpPr>
        <p:spPr/>
        <p:txBody>
          <a:bodyPr/>
          <a:lstStyle/>
          <a:p>
            <a:endParaRPr lang="en-ZW"/>
          </a:p>
        </p:txBody>
      </p:sp>
      <p:sp>
        <p:nvSpPr>
          <p:cNvPr id="4" name="Content Placeholder 3"/>
          <p:cNvSpPr>
            <a:spLocks noGrp="1"/>
          </p:cNvSpPr>
          <p:nvPr>
            <p:ph sz="half" idx="2"/>
          </p:nvPr>
        </p:nvSpPr>
        <p:spPr/>
        <p:txBody>
          <a:bodyPr/>
          <a:lstStyle/>
          <a:p>
            <a:endParaRPr lang="en-ZW"/>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110</Words>
  <Application>Microsoft Office PowerPoint</Application>
  <PresentationFormat>On-screen Show (4:3)</PresentationFormat>
  <Paragraphs>13</Paragraphs>
  <Slides>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7" baseType="lpstr">
      <vt:lpstr>Office Theme</vt:lpstr>
      <vt:lpstr>Equation</vt:lpstr>
      <vt:lpstr>Slide 1</vt:lpstr>
      <vt:lpstr>Slide 2</vt:lpstr>
      <vt:lpstr>Secchi Disks</vt:lpstr>
      <vt:lpstr>Slide 4</vt:lpstr>
      <vt:lpstr>Slide 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WISP (Water Insight SPectrometer)</dc:title>
  <dc:creator>Erin</dc:creator>
  <cp:lastModifiedBy>imare</cp:lastModifiedBy>
  <cp:revision>22</cp:revision>
  <dcterms:created xsi:type="dcterms:W3CDTF">2013-07-16T00:34:13Z</dcterms:created>
  <dcterms:modified xsi:type="dcterms:W3CDTF">2013-07-16T05:40:05Z</dcterms:modified>
</cp:coreProperties>
</file>