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70" r:id="rId2"/>
    <p:sldId id="269" r:id="rId3"/>
    <p:sldId id="266"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84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C2B5B-5B5C-405D-85D0-B988BE8A7F48}" type="datetimeFigureOut">
              <a:rPr lang="en-US" smtClean="0"/>
              <a:pPr/>
              <a:t>7/16/13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D60D2-8BE1-480F-ABD1-B61740AED0C3}" type="slidenum">
              <a:rPr lang="en-US" smtClean="0"/>
              <a:pPr/>
              <a:t>‹#›</a:t>
            </a:fld>
            <a:endParaRPr lang="en-US"/>
          </a:p>
        </p:txBody>
      </p:sp>
    </p:spTree>
    <p:extLst>
      <p:ext uri="{BB962C8B-B14F-4D97-AF65-F5344CB8AC3E}">
        <p14:creationId xmlns:p14="http://schemas.microsoft.com/office/powerpoint/2010/main" val="207626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84C72-E28C-4FE6-BC73-D01DA717A9CE}"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400795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84C72-E28C-4FE6-BC73-D01DA717A9CE}"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274544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84C72-E28C-4FE6-BC73-D01DA717A9CE}"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214023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84C72-E28C-4FE6-BC73-D01DA717A9CE}"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44394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184C72-E28C-4FE6-BC73-D01DA717A9CE}" type="datetimeFigureOut">
              <a:rPr lang="en-US" smtClean="0"/>
              <a:pPr/>
              <a:t>7/16/13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407377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84C72-E28C-4FE6-BC73-D01DA717A9CE}" type="datetimeFigureOut">
              <a:rPr lang="en-US" smtClean="0"/>
              <a:pPr/>
              <a:t>7/16/13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50840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84C72-E28C-4FE6-BC73-D01DA717A9CE}" type="datetimeFigureOut">
              <a:rPr lang="en-US" smtClean="0"/>
              <a:pPr/>
              <a:t>7/16/13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149968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84C72-E28C-4FE6-BC73-D01DA717A9CE}" type="datetimeFigureOut">
              <a:rPr lang="en-US" smtClean="0"/>
              <a:pPr/>
              <a:t>7/16/13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303981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84C72-E28C-4FE6-BC73-D01DA717A9CE}" type="datetimeFigureOut">
              <a:rPr lang="en-US" smtClean="0"/>
              <a:pPr/>
              <a:t>7/16/13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308756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84C72-E28C-4FE6-BC73-D01DA717A9CE}" type="datetimeFigureOut">
              <a:rPr lang="en-US" smtClean="0"/>
              <a:pPr/>
              <a:t>7/16/13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295017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84C72-E28C-4FE6-BC73-D01DA717A9CE}" type="datetimeFigureOut">
              <a:rPr lang="en-US" smtClean="0"/>
              <a:pPr/>
              <a:t>7/16/13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0346E-AECD-4411-B82D-99B150518C00}" type="slidenum">
              <a:rPr lang="en-US" smtClean="0"/>
              <a:pPr/>
              <a:t>‹#›</a:t>
            </a:fld>
            <a:endParaRPr lang="en-US"/>
          </a:p>
        </p:txBody>
      </p:sp>
    </p:spTree>
    <p:extLst>
      <p:ext uri="{BB962C8B-B14F-4D97-AF65-F5344CB8AC3E}">
        <p14:creationId xmlns:p14="http://schemas.microsoft.com/office/powerpoint/2010/main" val="26615277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84C72-E28C-4FE6-BC73-D01DA717A9CE}" type="datetimeFigureOut">
              <a:rPr lang="en-US" smtClean="0"/>
              <a:pPr/>
              <a:t>7/16/13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0346E-AECD-4411-B82D-99B150518C00}" type="slidenum">
              <a:rPr lang="en-US" smtClean="0"/>
              <a:pPr/>
              <a:t>‹#›</a:t>
            </a:fld>
            <a:endParaRPr lang="en-US"/>
          </a:p>
        </p:txBody>
      </p:sp>
    </p:spTree>
    <p:extLst>
      <p:ext uri="{BB962C8B-B14F-4D97-AF65-F5344CB8AC3E}">
        <p14:creationId xmlns:p14="http://schemas.microsoft.com/office/powerpoint/2010/main" val="382670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wmf"/><Relationship Id="rId5" Type="http://schemas.openxmlformats.org/officeDocument/2006/relationships/oleObject" Target="../embeddings/oleObject2.bin"/><Relationship Id="rId6" Type="http://schemas.openxmlformats.org/officeDocument/2006/relationships/image" Target="../media/image5.wmf"/><Relationship Id="rId7" Type="http://schemas.openxmlformats.org/officeDocument/2006/relationships/image" Target="../media/image6.pn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838200"/>
            <a:ext cx="7391400" cy="2246769"/>
          </a:xfrm>
          <a:prstGeom prst="rect">
            <a:avLst/>
          </a:prstGeom>
        </p:spPr>
        <p:txBody>
          <a:bodyPr wrap="square">
            <a:spAutoFit/>
          </a:bodyPr>
          <a:lstStyle/>
          <a:p>
            <a:pPr algn="ctr"/>
            <a:r>
              <a:rPr lang="en-ZW" sz="2000" b="1" dirty="0" smtClean="0">
                <a:solidFill>
                  <a:srgbClr val="0070C0"/>
                </a:solidFill>
              </a:rPr>
              <a:t>"It is not our fault that nature has made sea surfaces so complicated” (p. 147, Light and Water). Curt Mobley </a:t>
            </a:r>
          </a:p>
          <a:p>
            <a:pPr algn="ctr"/>
            <a:endParaRPr lang="en-ZW" sz="2000" b="1" dirty="0" smtClean="0">
              <a:solidFill>
                <a:srgbClr val="0070C0"/>
              </a:solidFill>
            </a:endParaRPr>
          </a:p>
          <a:p>
            <a:pPr algn="ctr"/>
            <a:r>
              <a:rPr lang="en-ZW" sz="2000" b="1" dirty="0" smtClean="0">
                <a:solidFill>
                  <a:srgbClr val="00B050"/>
                </a:solidFill>
              </a:rPr>
              <a:t>There is probably no more challenging measurement to make in ocean optics than to accurately measure remote sensing reflectance. It cannot be measured directly, but must be estimated from either underwater or above water sensors. </a:t>
            </a:r>
            <a:endParaRPr lang="en-ZW" sz="2000" b="1" dirty="0">
              <a:solidFill>
                <a:srgbClr val="00B050"/>
              </a:solidFill>
            </a:endParaRPr>
          </a:p>
        </p:txBody>
      </p:sp>
      <p:pic>
        <p:nvPicPr>
          <p:cNvPr id="4098" name="Picture 2"/>
          <p:cNvPicPr>
            <a:picLocks noChangeAspect="1" noChangeArrowheads="1"/>
          </p:cNvPicPr>
          <p:nvPr/>
        </p:nvPicPr>
        <p:blipFill>
          <a:blip r:embed="rId2" cstate="print"/>
          <a:srcRect/>
          <a:stretch>
            <a:fillRect/>
          </a:stretch>
        </p:blipFill>
        <p:spPr bwMode="auto">
          <a:xfrm>
            <a:off x="76200" y="3593534"/>
            <a:ext cx="8991600" cy="3264466"/>
          </a:xfrm>
          <a:prstGeom prst="rect">
            <a:avLst/>
          </a:prstGeom>
          <a:noFill/>
          <a:ln w="9525">
            <a:noFill/>
            <a:miter lim="800000"/>
            <a:headEnd/>
            <a:tailEnd/>
          </a:ln>
          <a:effectLst/>
        </p:spPr>
      </p:pic>
      <p:sp>
        <p:nvSpPr>
          <p:cNvPr id="7" name="Rectangle 6"/>
          <p:cNvSpPr/>
          <p:nvPr/>
        </p:nvSpPr>
        <p:spPr>
          <a:xfrm>
            <a:off x="609600" y="76200"/>
            <a:ext cx="8229600" cy="400110"/>
          </a:xfrm>
          <a:prstGeom prst="rect">
            <a:avLst/>
          </a:prstGeom>
        </p:spPr>
        <p:txBody>
          <a:bodyPr wrap="square">
            <a:spAutoFit/>
          </a:bodyPr>
          <a:lstStyle/>
          <a:p>
            <a:r>
              <a:rPr lang="en-ZW" sz="2000" b="1" dirty="0" smtClean="0">
                <a:solidFill>
                  <a:srgbClr val="FF0000"/>
                </a:solidFill>
              </a:rPr>
              <a:t>‘But beware Mobley’s Law of Conservation of Misery’ Merry Jane Perry</a:t>
            </a:r>
            <a:endParaRPr lang="en-ZW" sz="20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Secchi</a:t>
            </a:r>
            <a:r>
              <a:rPr lang="en-US" dirty="0" smtClean="0"/>
              <a:t> Disks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267200" y="3406109"/>
            <a:ext cx="4876800" cy="3451891"/>
          </a:xfrm>
          <a:prstGeom prst="rect">
            <a:avLst/>
          </a:prstGeom>
          <a:noFill/>
          <a:ln w="9525">
            <a:noFill/>
            <a:miter lim="800000"/>
            <a:headEnd/>
            <a:tailEnd/>
          </a:ln>
        </p:spPr>
      </p:pic>
      <p:sp>
        <p:nvSpPr>
          <p:cNvPr id="7" name="TextBox 6"/>
          <p:cNvSpPr txBox="1"/>
          <p:nvPr/>
        </p:nvSpPr>
        <p:spPr>
          <a:xfrm>
            <a:off x="381000" y="6412468"/>
            <a:ext cx="3810000" cy="369332"/>
          </a:xfrm>
          <a:prstGeom prst="rect">
            <a:avLst/>
          </a:prstGeom>
          <a:noFill/>
        </p:spPr>
        <p:txBody>
          <a:bodyPr wrap="square" rtlCol="0">
            <a:spAutoFit/>
          </a:bodyPr>
          <a:lstStyle/>
          <a:p>
            <a:r>
              <a:rPr lang="de-DE" dirty="0" smtClean="0"/>
              <a:t>Image Source : Wernand Thesis, 2011</a:t>
            </a:r>
            <a:endParaRPr lang="en-ZW" dirty="0"/>
          </a:p>
        </p:txBody>
      </p:sp>
      <p:pic>
        <p:nvPicPr>
          <p:cNvPr id="1027" name="Picture 3"/>
          <p:cNvPicPr>
            <a:picLocks noChangeAspect="1" noChangeArrowheads="1"/>
          </p:cNvPicPr>
          <p:nvPr/>
        </p:nvPicPr>
        <p:blipFill>
          <a:blip r:embed="rId3" cstate="print"/>
          <a:srcRect/>
          <a:stretch>
            <a:fillRect/>
          </a:stretch>
        </p:blipFill>
        <p:spPr bwMode="auto">
          <a:xfrm>
            <a:off x="228600" y="121754"/>
            <a:ext cx="2819400" cy="2497621"/>
          </a:xfrm>
          <a:prstGeom prst="rect">
            <a:avLst/>
          </a:prstGeom>
          <a:noFill/>
          <a:ln w="9525">
            <a:noFill/>
            <a:miter lim="800000"/>
            <a:headEnd/>
            <a:tailEnd/>
          </a:ln>
        </p:spPr>
      </p:pic>
      <p:sp>
        <p:nvSpPr>
          <p:cNvPr id="9" name="Content Placeholder 2"/>
          <p:cNvSpPr txBox="1">
            <a:spLocks/>
          </p:cNvSpPr>
          <p:nvPr/>
        </p:nvSpPr>
        <p:spPr>
          <a:xfrm>
            <a:off x="0" y="2971800"/>
            <a:ext cx="6172200" cy="2620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Named after Padre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Pietro</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Angelo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Secchi</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longstanding optical proxy of sea clarity.</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457200" y="5715000"/>
          <a:ext cx="4480802" cy="839788"/>
        </p:xfrm>
        <a:graphic>
          <a:graphicData uri="http://schemas.openxmlformats.org/presentationml/2006/ole">
            <mc:AlternateContent xmlns:mc="http://schemas.openxmlformats.org/markup-compatibility/2006">
              <mc:Choice xmlns:v="urn:schemas-microsoft-com:vml" Requires="v">
                <p:oleObj spid="_x0000_s2053" name="Equation" r:id="rId3" imgW="1689100" imgH="330200" progId="Equation.DSMT4">
                  <p:embed/>
                </p:oleObj>
              </mc:Choice>
              <mc:Fallback>
                <p:oleObj name="Equation" r:id="rId3" imgW="1689100" imgH="330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715000"/>
                        <a:ext cx="4480802"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6324600" y="5486400"/>
          <a:ext cx="2173288" cy="1357312"/>
        </p:xfrm>
        <a:graphic>
          <a:graphicData uri="http://schemas.openxmlformats.org/presentationml/2006/ole">
            <mc:AlternateContent xmlns:mc="http://schemas.openxmlformats.org/markup-compatibility/2006">
              <mc:Choice xmlns:v="urn:schemas-microsoft-com:vml" Requires="v">
                <p:oleObj spid="_x0000_s2054" name="Equation" r:id="rId5" imgW="736560" imgH="469800" progId="Equation.DSMT4">
                  <p:embed/>
                </p:oleObj>
              </mc:Choice>
              <mc:Fallback>
                <p:oleObj name="Equation" r:id="rId5" imgW="7365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486400"/>
                        <a:ext cx="2173288" cy="135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Straight Arrow Connector 7"/>
          <p:cNvCxnSpPr/>
          <p:nvPr/>
        </p:nvCxnSpPr>
        <p:spPr>
          <a:xfrm>
            <a:off x="5029200" y="6096000"/>
            <a:ext cx="6096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half" idx="2"/>
          </p:nvPr>
        </p:nvSpPr>
        <p:spPr>
          <a:xfrm>
            <a:off x="4191000" y="5227637"/>
            <a:ext cx="4038600" cy="715963"/>
          </a:xfrm>
        </p:spPr>
        <p:txBody>
          <a:bodyPr/>
          <a:lstStyle/>
          <a:p>
            <a:r>
              <a:rPr lang="de-DE" dirty="0" smtClean="0"/>
              <a:t>Re-emission also </a:t>
            </a:r>
            <a:endParaRPr lang="en-ZW" dirty="0"/>
          </a:p>
        </p:txBody>
      </p:sp>
      <p:pic>
        <p:nvPicPr>
          <p:cNvPr id="2053" name="Picture 5"/>
          <p:cNvPicPr>
            <a:picLocks noChangeAspect="1" noChangeArrowheads="1"/>
          </p:cNvPicPr>
          <p:nvPr/>
        </p:nvPicPr>
        <p:blipFill>
          <a:blip r:embed="rId7" cstate="print"/>
          <a:srcRect/>
          <a:stretch>
            <a:fillRect/>
          </a:stretch>
        </p:blipFill>
        <p:spPr bwMode="auto">
          <a:xfrm>
            <a:off x="4114800" y="609600"/>
            <a:ext cx="4797425" cy="4660900"/>
          </a:xfrm>
          <a:prstGeom prst="rect">
            <a:avLst/>
          </a:prstGeom>
          <a:noFill/>
          <a:ln w="9525">
            <a:noFill/>
            <a:miter lim="800000"/>
            <a:headEnd/>
            <a:tailEnd/>
          </a:ln>
        </p:spPr>
      </p:pic>
      <p:pic>
        <p:nvPicPr>
          <p:cNvPr id="13" name="Picture 2"/>
          <p:cNvPicPr>
            <a:picLocks noChangeAspect="1" noChangeArrowheads="1"/>
          </p:cNvPicPr>
          <p:nvPr/>
        </p:nvPicPr>
        <p:blipFill>
          <a:blip r:embed="rId8" cstate="print"/>
          <a:srcRect/>
          <a:stretch>
            <a:fillRect/>
          </a:stretch>
        </p:blipFill>
        <p:spPr bwMode="auto">
          <a:xfrm>
            <a:off x="0" y="2362200"/>
            <a:ext cx="3886200" cy="2914650"/>
          </a:xfrm>
          <a:prstGeom prst="rect">
            <a:avLst/>
          </a:prstGeom>
          <a:noFill/>
          <a:ln w="9525">
            <a:noFill/>
            <a:miter lim="800000"/>
            <a:headEnd/>
            <a:tailEnd/>
          </a:ln>
          <a:effectLst/>
        </p:spPr>
      </p:pic>
      <p:sp>
        <p:nvSpPr>
          <p:cNvPr id="14" name="TextBox 13"/>
          <p:cNvSpPr txBox="1"/>
          <p:nvPr/>
        </p:nvSpPr>
        <p:spPr>
          <a:xfrm>
            <a:off x="533400" y="5345668"/>
            <a:ext cx="2819400" cy="369332"/>
          </a:xfrm>
          <a:prstGeom prst="rect">
            <a:avLst/>
          </a:prstGeom>
          <a:noFill/>
        </p:spPr>
        <p:txBody>
          <a:bodyPr wrap="square" rtlCol="0">
            <a:spAutoFit/>
          </a:bodyPr>
          <a:lstStyle/>
          <a:p>
            <a:r>
              <a:rPr lang="de-DE" dirty="0" smtClean="0"/>
              <a:t>L_sky = L_T</a:t>
            </a:r>
            <a:endParaRPr lang="en-ZW" dirty="0"/>
          </a:p>
        </p:txBody>
      </p:sp>
      <p:pic>
        <p:nvPicPr>
          <p:cNvPr id="2054" name="Picture 6"/>
          <p:cNvPicPr>
            <a:picLocks noChangeAspect="1" noChangeArrowheads="1"/>
          </p:cNvPicPr>
          <p:nvPr/>
        </p:nvPicPr>
        <p:blipFill>
          <a:blip r:embed="rId9" cstate="print"/>
          <a:srcRect/>
          <a:stretch>
            <a:fillRect/>
          </a:stretch>
        </p:blipFill>
        <p:spPr bwMode="auto">
          <a:xfrm>
            <a:off x="0" y="152400"/>
            <a:ext cx="2946400" cy="2209800"/>
          </a:xfrm>
          <a:prstGeom prst="rect">
            <a:avLst/>
          </a:prstGeom>
          <a:noFill/>
          <a:ln w="9525">
            <a:noFill/>
            <a:miter lim="800000"/>
            <a:headEnd/>
            <a:tailEnd/>
          </a:ln>
          <a:effectLst/>
        </p:spPr>
      </p:pic>
      <p:sp>
        <p:nvSpPr>
          <p:cNvPr id="17"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HyperSAS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109</Words>
  <Application>Microsoft Macintosh PowerPoint</Application>
  <PresentationFormat>On-screen Show (4:3)</PresentationFormat>
  <Paragraphs>11</Paragraphs>
  <Slides>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5" baseType="lpstr">
      <vt:lpstr>Office Theme</vt:lpstr>
      <vt:lpstr>Equation</vt:lpstr>
      <vt:lpstr>PowerPoint Presentation</vt:lpstr>
      <vt:lpstr>Secchi Disks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WISP (Water Insight SPectrometer)</dc:title>
  <dc:creator>Erin</dc:creator>
  <cp:lastModifiedBy>Grace</cp:lastModifiedBy>
  <cp:revision>21</cp:revision>
  <dcterms:created xsi:type="dcterms:W3CDTF">2013-07-16T00:34:13Z</dcterms:created>
  <dcterms:modified xsi:type="dcterms:W3CDTF">2013-07-16T05:18:03Z</dcterms:modified>
</cp:coreProperties>
</file>