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1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0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6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2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2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3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0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0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8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6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DA2E-8823-A84D-B169-962E2E96C08A}" type="datetimeFigureOut">
              <a:rPr lang="en-US" smtClean="0"/>
              <a:t>13-7-15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D1DF5-D647-8F46-BE56-67C6E4CFA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4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869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Sky</a:t>
            </a:r>
            <a:r>
              <a:rPr lang="zh-CN" altLang="en-US" dirty="0" smtClean="0"/>
              <a:t> </a:t>
            </a:r>
            <a:r>
              <a:rPr lang="en-US" dirty="0" smtClean="0"/>
              <a:t>radiance</a:t>
            </a:r>
            <a:r>
              <a:rPr lang="en-CA" dirty="0" smtClean="0"/>
              <a:t> </a:t>
            </a:r>
            <a:r>
              <a:rPr lang="da-DK" dirty="0" smtClean="0"/>
              <a:t>distribution</a:t>
            </a:r>
            <a:endParaRPr lang="en-US" dirty="0"/>
          </a:p>
        </p:txBody>
      </p:sp>
      <p:pic>
        <p:nvPicPr>
          <p:cNvPr id="6" name="Content Placeholder 5" descr="Screen shot 2013-07-15 at 下午08.37.24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" r="6292"/>
          <a:stretch/>
        </p:blipFill>
        <p:spPr>
          <a:xfrm>
            <a:off x="2253142" y="1035310"/>
            <a:ext cx="4765260" cy="3861622"/>
          </a:xfrm>
        </p:spPr>
      </p:pic>
      <p:sp>
        <p:nvSpPr>
          <p:cNvPr id="7" name="TextBox 6"/>
          <p:cNvSpPr txBox="1"/>
          <p:nvPr/>
        </p:nvSpPr>
        <p:spPr>
          <a:xfrm>
            <a:off x="457200" y="4896932"/>
            <a:ext cx="822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Figure give a example of simulated sky radiance distribution with solar zenith angle at 30</a:t>
            </a:r>
            <a:r>
              <a:rPr lang="en-US" baseline="30000" dirty="0" smtClean="0"/>
              <a:t>0</a:t>
            </a:r>
            <a:r>
              <a:rPr lang="en-US" dirty="0" smtClean="0"/>
              <a:t>, in the azimuth planes 0</a:t>
            </a:r>
            <a:r>
              <a:rPr lang="en-US" baseline="30000" dirty="0" smtClean="0"/>
              <a:t>0</a:t>
            </a:r>
            <a:r>
              <a:rPr lang="en-US" dirty="0" smtClean="0"/>
              <a:t>-180</a:t>
            </a:r>
            <a:r>
              <a:rPr lang="en-US" baseline="30000" dirty="0" smtClean="0"/>
              <a:t>0</a:t>
            </a:r>
            <a:r>
              <a:rPr lang="en-US" dirty="0" smtClean="0"/>
              <a:t>.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radiance peak occurs in the solar zenith angle and radiance decreased at both directions away the sun.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95980" y="4349526"/>
            <a:ext cx="2061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(Liang and Lewis, 1996)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2559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676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Ocean Optic </a:t>
            </a:r>
            <a:r>
              <a:rPr lang="en-US" dirty="0"/>
              <a:t>Spectrometer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" y="1904894"/>
            <a:ext cx="4189412" cy="3893559"/>
          </a:xfrm>
        </p:spPr>
        <p:txBody>
          <a:bodyPr/>
          <a:lstStyle/>
          <a:p>
            <a:r>
              <a:rPr lang="sv-SE" dirty="0" err="1"/>
              <a:t>Detector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 smtClean="0"/>
              <a:t>ange</a:t>
            </a:r>
            <a:r>
              <a:rPr lang="sv-SE" dirty="0" smtClean="0"/>
              <a:t>: 200</a:t>
            </a:r>
            <a:r>
              <a:rPr lang="sv-SE" dirty="0"/>
              <a:t>-</a:t>
            </a:r>
            <a:r>
              <a:rPr lang="sv-SE" dirty="0" smtClean="0"/>
              <a:t>1100 </a:t>
            </a:r>
            <a:r>
              <a:rPr lang="sv-SE" dirty="0" err="1" smtClean="0"/>
              <a:t>nm</a:t>
            </a:r>
            <a:r>
              <a:rPr lang="sv-SE" dirty="0"/>
              <a:t>	</a:t>
            </a:r>
          </a:p>
          <a:p>
            <a:r>
              <a:rPr lang="en-US" dirty="0"/>
              <a:t>I</a:t>
            </a:r>
            <a:r>
              <a:rPr lang="en-US" dirty="0" smtClean="0"/>
              <a:t>ntegration </a:t>
            </a:r>
            <a:r>
              <a:rPr lang="en-US" dirty="0"/>
              <a:t>time</a:t>
            </a:r>
            <a:r>
              <a:rPr lang="en-US" dirty="0" smtClean="0"/>
              <a:t>: 3.8 </a:t>
            </a:r>
            <a:r>
              <a:rPr lang="en-US" dirty="0" err="1"/>
              <a:t>ms</a:t>
            </a:r>
            <a:r>
              <a:rPr lang="en-US" dirty="0"/>
              <a:t> - 10 seconds	</a:t>
            </a:r>
          </a:p>
          <a:p>
            <a:endParaRPr lang="en-US" dirty="0" smtClean="0"/>
          </a:p>
          <a:p>
            <a:r>
              <a:rPr lang="en-US" dirty="0"/>
              <a:t>Dark noise:	50 RMS counts	</a:t>
            </a:r>
          </a:p>
        </p:txBody>
      </p:sp>
      <p:pic>
        <p:nvPicPr>
          <p:cNvPr id="11" name="Content Placeholder 10" descr="usb4000pad1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75" b="-3575"/>
          <a:stretch>
            <a:fillRect/>
          </a:stretch>
        </p:blipFill>
        <p:spPr>
          <a:xfrm>
            <a:off x="4646612" y="1355602"/>
            <a:ext cx="4040188" cy="3951288"/>
          </a:xfrm>
        </p:spPr>
      </p:pic>
    </p:spTree>
    <p:extLst>
      <p:ext uri="{BB962C8B-B14F-4D97-AF65-F5344CB8AC3E}">
        <p14:creationId xmlns:p14="http://schemas.microsoft.com/office/powerpoint/2010/main" val="3326370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0217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Calibration results </a:t>
            </a:r>
            <a:endParaRPr lang="en-US" dirty="0"/>
          </a:p>
        </p:txBody>
      </p:sp>
      <p:pic>
        <p:nvPicPr>
          <p:cNvPr id="4" name="Content Placeholder 3" descr="calibration_g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5" r="5596" b="2756"/>
          <a:stretch/>
        </p:blipFill>
        <p:spPr>
          <a:xfrm>
            <a:off x="1844675" y="914855"/>
            <a:ext cx="5884285" cy="5238373"/>
          </a:xfrm>
        </p:spPr>
      </p:pic>
      <p:sp>
        <p:nvSpPr>
          <p:cNvPr id="5" name="TextBox 4"/>
          <p:cNvSpPr txBox="1"/>
          <p:nvPr/>
        </p:nvSpPr>
        <p:spPr>
          <a:xfrm>
            <a:off x="1447473" y="6276313"/>
            <a:ext cx="6281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Radiance</a:t>
            </a:r>
            <a:r>
              <a:rPr lang="en-US" sz="2000" b="1" dirty="0"/>
              <a:t> </a:t>
            </a:r>
            <a:r>
              <a:rPr lang="en-US" sz="2000" b="1" dirty="0" smtClean="0"/>
              <a:t>=</a:t>
            </a:r>
            <a:r>
              <a:rPr lang="es-ES_tradnl" sz="2000" b="1" dirty="0"/>
              <a:t> </a:t>
            </a:r>
            <a:r>
              <a:rPr lang="es-ES_tradnl" sz="2000" b="1" dirty="0" err="1" smtClean="0"/>
              <a:t>Irradiance</a:t>
            </a:r>
            <a:r>
              <a:rPr lang="es-ES_tradnl" sz="2000" b="1" dirty="0"/>
              <a:t> </a:t>
            </a:r>
            <a:r>
              <a:rPr lang="en-US" sz="2000" b="1" dirty="0" smtClean="0"/>
              <a:t>*</a:t>
            </a:r>
            <a:r>
              <a:rPr lang="en-US" sz="2000" b="1" dirty="0"/>
              <a:t>R/PI	</a:t>
            </a:r>
          </a:p>
        </p:txBody>
      </p:sp>
    </p:spTree>
    <p:extLst>
      <p:ext uri="{BB962C8B-B14F-4D97-AF65-F5344CB8AC3E}">
        <p14:creationId xmlns:p14="http://schemas.microsoft.com/office/powerpoint/2010/main" val="1775252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66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Sky radiance distribution</vt:lpstr>
      <vt:lpstr>Ocean Optic Spectrometer</vt:lpstr>
      <vt:lpstr>Calibration results </vt:lpstr>
    </vt:vector>
  </TitlesOfParts>
  <Company>Dalhouise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tao</dc:creator>
  <cp:lastModifiedBy>jing tao</cp:lastModifiedBy>
  <cp:revision>13</cp:revision>
  <dcterms:created xsi:type="dcterms:W3CDTF">2013-07-16T00:02:18Z</dcterms:created>
  <dcterms:modified xsi:type="dcterms:W3CDTF">2013-07-16T03:16:44Z</dcterms:modified>
</cp:coreProperties>
</file>