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009D7-9F98-479B-B990-6CFB1C5C415B}" type="datetimeFigureOut">
              <a:rPr lang="en-US" smtClean="0"/>
              <a:pPr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89BEA-9839-437E-B0FE-A4ABE76A0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Measures L</a:t>
            </a:r>
            <a:r>
              <a:rPr lang="en-US" baseline="-25000" dirty="0" smtClean="0"/>
              <a:t>t</a:t>
            </a:r>
            <a:r>
              <a:rPr lang="en-US" dirty="0" smtClean="0"/>
              <a:t> (</a:t>
            </a:r>
            <a:r>
              <a:rPr lang="en-US" dirty="0" err="1" smtClean="0"/>
              <a:t>L</a:t>
            </a:r>
            <a:r>
              <a:rPr lang="en-US" baseline="-25000" dirty="0" err="1" smtClean="0"/>
              <a:t>w</a:t>
            </a:r>
            <a:r>
              <a:rPr lang="en-US" dirty="0" smtClean="0"/>
              <a:t> + reflected L</a:t>
            </a:r>
            <a:r>
              <a:rPr lang="en-US" baseline="-25000" dirty="0" smtClean="0"/>
              <a:t>s</a:t>
            </a:r>
            <a:r>
              <a:rPr lang="en-US" dirty="0" smtClean="0"/>
              <a:t>) and L</a:t>
            </a:r>
            <a:r>
              <a:rPr lang="en-US" baseline="-25000" dirty="0" smtClean="0"/>
              <a:t>s</a:t>
            </a:r>
            <a:r>
              <a:rPr lang="en-US" dirty="0" smtClean="0"/>
              <a:t> in a single discreet direction</a:t>
            </a:r>
          </a:p>
          <a:p>
            <a:pPr lvl="1"/>
            <a:r>
              <a:rPr lang="en-US" dirty="0" smtClean="0"/>
              <a:t>Direction and angle between L</a:t>
            </a:r>
            <a:r>
              <a:rPr lang="en-US" baseline="-25000" dirty="0" smtClean="0"/>
              <a:t>t</a:t>
            </a:r>
            <a:r>
              <a:rPr lang="en-US" dirty="0" smtClean="0"/>
              <a:t> and L</a:t>
            </a:r>
            <a:r>
              <a:rPr lang="en-US" baseline="-25000" dirty="0" smtClean="0"/>
              <a:t>s</a:t>
            </a:r>
            <a:r>
              <a:rPr lang="en-US" dirty="0" smtClean="0"/>
              <a:t> measurements can be varied</a:t>
            </a:r>
          </a:p>
          <a:p>
            <a:r>
              <a:rPr lang="en-US" dirty="0" smtClean="0"/>
              <a:t>Also measures E</a:t>
            </a:r>
            <a:r>
              <a:rPr lang="en-US" baseline="-25000" dirty="0" smtClean="0"/>
              <a:t>d</a:t>
            </a:r>
          </a:p>
          <a:p>
            <a:r>
              <a:rPr lang="en-US" dirty="0" smtClean="0"/>
              <a:t>R</a:t>
            </a:r>
            <a:r>
              <a:rPr lang="en-US" baseline="-25000" dirty="0" smtClean="0"/>
              <a:t>RS</a:t>
            </a:r>
            <a:r>
              <a:rPr lang="en-US" dirty="0" smtClean="0"/>
              <a:t> can be calculated as R</a:t>
            </a:r>
            <a:r>
              <a:rPr lang="en-US" baseline="-25000" dirty="0" smtClean="0"/>
              <a:t>RS</a:t>
            </a:r>
            <a:r>
              <a:rPr lang="en-US" dirty="0" smtClean="0"/>
              <a:t>=(L</a:t>
            </a:r>
            <a:r>
              <a:rPr lang="en-US" baseline="-25000" dirty="0" smtClean="0"/>
              <a:t>t</a:t>
            </a:r>
            <a:r>
              <a:rPr lang="en-US" dirty="0" smtClean="0"/>
              <a:t>-</a:t>
            </a:r>
            <a:r>
              <a:rPr lang="el-GR" dirty="0" smtClean="0"/>
              <a:t>ρ</a:t>
            </a:r>
            <a:r>
              <a:rPr lang="en-US" smtClean="0"/>
              <a:t>L</a:t>
            </a:r>
            <a:r>
              <a:rPr lang="en-US" baseline="-25000" smtClean="0"/>
              <a:t>s</a:t>
            </a:r>
            <a:r>
              <a:rPr lang="en-US" smtClean="0"/>
              <a:t>)/E</a:t>
            </a:r>
            <a:r>
              <a:rPr lang="en-US" baseline="-25000" smtClean="0"/>
              <a:t>d</a:t>
            </a:r>
            <a:r>
              <a:rPr lang="en-US" smtClean="0"/>
              <a:t> </a:t>
            </a:r>
            <a:r>
              <a:rPr lang="en-US" dirty="0" smtClean="0"/>
              <a:t>where </a:t>
            </a:r>
            <a:r>
              <a:rPr lang="el-GR" dirty="0" smtClean="0"/>
              <a:t>ρ</a:t>
            </a:r>
            <a:r>
              <a:rPr lang="en-US" dirty="0" smtClean="0"/>
              <a:t> can be estimated.</a:t>
            </a:r>
          </a:p>
          <a:p>
            <a:pPr lvl="1"/>
            <a:r>
              <a:rPr lang="en-US" dirty="0" smtClean="0"/>
              <a:t>ρ  estimated as 0.28 in this case</a:t>
            </a:r>
          </a:p>
        </p:txBody>
      </p:sp>
      <p:pic>
        <p:nvPicPr>
          <p:cNvPr id="2050" name="Picture 2" descr="Hypersepctral SAS system deployed on the equatorial pacific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347153"/>
            <a:ext cx="4038600" cy="30320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Seaweed in </a:t>
            </a:r>
            <a:r>
              <a:rPr lang="en-US" dirty="0" err="1" smtClean="0"/>
              <a:t>HyperSAS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Group 2 pulled seaweed in front of the </a:t>
            </a:r>
            <a:r>
              <a:rPr lang="en-US" dirty="0" err="1" smtClean="0"/>
              <a:t>HyperSAS</a:t>
            </a:r>
            <a:r>
              <a:rPr lang="en-US" dirty="0" smtClean="0"/>
              <a:t> to determine its effect on the measurement.</a:t>
            </a:r>
          </a:p>
          <a:p>
            <a:pPr lvl="1"/>
            <a:r>
              <a:rPr lang="en-US" dirty="0" smtClean="0"/>
              <a:t>Intentional contamination showed a clear “red edge” reflectance</a:t>
            </a:r>
          </a:p>
          <a:p>
            <a:r>
              <a:rPr lang="en-US" dirty="0" smtClean="0"/>
              <a:t>Group 1 thought it may have had seaweed contamination on one reading.</a:t>
            </a:r>
          </a:p>
          <a:p>
            <a:pPr lvl="1"/>
            <a:r>
              <a:rPr lang="en-US" dirty="0" smtClean="0"/>
              <a:t>Little effect from accidental contamination in this case</a:t>
            </a:r>
          </a:p>
        </p:txBody>
      </p:sp>
      <p:pic>
        <p:nvPicPr>
          <p:cNvPr id="9" name="Content Placeholder 8" descr="seawee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01608" y="1676400"/>
            <a:ext cx="4775200" cy="38862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106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HyperSAS</vt:lpstr>
      <vt:lpstr>Seaweed in HyperSAS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Seaweed in HyperSAS</dc:title>
  <dc:creator>Eli</dc:creator>
  <cp:lastModifiedBy>Eli</cp:lastModifiedBy>
  <cp:revision>3</cp:revision>
  <dcterms:created xsi:type="dcterms:W3CDTF">2013-07-16T02:28:24Z</dcterms:created>
  <dcterms:modified xsi:type="dcterms:W3CDTF">2013-07-16T02:52:21Z</dcterms:modified>
</cp:coreProperties>
</file>