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65" r:id="rId3"/>
    <p:sldId id="257" r:id="rId4"/>
    <p:sldId id="258" r:id="rId5"/>
    <p:sldId id="259" r:id="rId6"/>
    <p:sldId id="261" r:id="rId7"/>
    <p:sldId id="264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1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C2B5B-5B5C-405D-85D0-B988BE8A7F48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D60D2-8BE1-480F-ABD1-B61740AED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6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Little information about</a:t>
            </a:r>
            <a:r>
              <a:rPr lang="en-US" baseline="0" dirty="0" smtClean="0"/>
              <a:t> reading. Future slides are our best guess at the conditions.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smtClean="0"/>
              <a:t>took notes with some times</a:t>
            </a:r>
            <a:r>
              <a:rPr lang="en-US" baseline="0" dirty="0" smtClean="0"/>
              <a:t>, angles, and </a:t>
            </a:r>
            <a:r>
              <a:rPr lang="en-US" baseline="0" dirty="0" err="1" smtClean="0"/>
              <a:t>chl</a:t>
            </a:r>
            <a:r>
              <a:rPr lang="en-US" baseline="0" dirty="0" smtClean="0"/>
              <a:t> values but that was not enough to match all of the data, we had about 20 results and could only match 6 of them based on spectra, some of them we could guess at by what the shape/reflectance values looked like but not enough to say anything about definitive 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5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WISP data that we could make sure of the angles and measurements</a:t>
            </a:r>
            <a:r>
              <a:rPr lang="en-US" baseline="0" dirty="0" smtClean="0"/>
              <a:t> is on this graph, you can see the dock is super high, the kelp deviates from all the other samples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shows the bottom half of the last graph</a:t>
            </a:r>
            <a:r>
              <a:rPr lang="en-US" baseline="0" dirty="0" smtClean="0"/>
              <a:t> in more detail, you can see the variation in the kelp sample versus the rest (interesting shape in the higher wavelengths), most other chlorophyll values are much lower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8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Highest</a:t>
            </a:r>
            <a:r>
              <a:rPr lang="en-US" baseline="0" dirty="0" smtClean="0"/>
              <a:t> reflectance is at 30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8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solid lines are calculated</a:t>
            </a:r>
            <a:r>
              <a:rPr lang="en-US" baseline="0" dirty="0" smtClean="0"/>
              <a:t> from Lu </a:t>
            </a:r>
            <a:r>
              <a:rPr lang="en-US" baseline="0" dirty="0" err="1" smtClean="0"/>
              <a:t>Ld</a:t>
            </a:r>
            <a:r>
              <a:rPr lang="en-US" baseline="0" dirty="0" smtClean="0"/>
              <a:t> Ed given by instrument; dotted lines are Ro value that the machine gives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have to convert the</a:t>
            </a:r>
            <a:r>
              <a:rPr lang="en-US" baseline="0" dirty="0" smtClean="0"/>
              <a:t> values given to get at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, there’s some weird conversion. Maybe we can set up the meter to do this for us???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the correct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50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correct curves without Dock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5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5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3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0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8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1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6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7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4C72-E28C-4FE6-BC73-D01DA717A9CE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 (Water Insight </a:t>
            </a:r>
            <a:r>
              <a:rPr lang="en-US" dirty="0" err="1" smtClean="0"/>
              <a:t>SPectrometer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Hand-held </a:t>
            </a:r>
            <a:r>
              <a:rPr lang="en-US" dirty="0" err="1" smtClean="0"/>
              <a:t>hyperspectral</a:t>
            </a:r>
            <a:r>
              <a:rPr lang="en-US" dirty="0" smtClean="0"/>
              <a:t> spectrometer</a:t>
            </a:r>
          </a:p>
          <a:p>
            <a:r>
              <a:rPr lang="en-US" dirty="0" smtClean="0"/>
              <a:t>Provides R</a:t>
            </a:r>
            <a:r>
              <a:rPr lang="en-US" baseline="-25000" dirty="0" smtClean="0"/>
              <a:t>o (reflectance)</a:t>
            </a:r>
            <a:r>
              <a:rPr lang="en-US" dirty="0" smtClean="0"/>
              <a:t>, L</a:t>
            </a:r>
            <a:r>
              <a:rPr lang="en-US" baseline="-25000" dirty="0" smtClean="0"/>
              <a:t>u</a:t>
            </a:r>
            <a:r>
              <a:rPr lang="en-US" dirty="0" smtClean="0"/>
              <a:t>,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d</a:t>
            </a:r>
            <a:r>
              <a:rPr lang="en-US" dirty="0" smtClean="0"/>
              <a:t>, E</a:t>
            </a:r>
            <a:r>
              <a:rPr lang="en-US" baseline="-25000" dirty="0" smtClean="0"/>
              <a:t>d</a:t>
            </a:r>
          </a:p>
          <a:p>
            <a:r>
              <a:rPr lang="en-US" dirty="0" smtClean="0"/>
              <a:t>One vertical (up) spectrometer, 2 spectrometers at 42 degrees</a:t>
            </a:r>
          </a:p>
          <a:p>
            <a:r>
              <a:rPr lang="en-US" dirty="0" smtClean="0"/>
              <a:t>Measures 400 – 800 nm</a:t>
            </a:r>
            <a:endParaRPr lang="en-US" dirty="0"/>
          </a:p>
        </p:txBody>
      </p:sp>
      <p:pic>
        <p:nvPicPr>
          <p:cNvPr id="3074" name="Picture 2" descr="http://bluelegmonitor.com/wp-content/uploads/2012/11/wisp-03-300x19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03" y="2590800"/>
            <a:ext cx="3579395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77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D_135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306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D_18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9910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D_135EKelp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93193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</a:t>
            </a:r>
            <a:endParaRPr lang="en-US" dirty="0"/>
          </a:p>
        </p:txBody>
      </p:sp>
      <p:pic>
        <p:nvPicPr>
          <p:cNvPr id="4" name="Content Placeholder 3" descr="All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" b="607"/>
          <a:stretch>
            <a:fillRect/>
          </a:stretch>
        </p:blipFill>
        <p:spPr>
          <a:xfrm>
            <a:off x="-838200" y="1295400"/>
            <a:ext cx="9975971" cy="5486400"/>
          </a:xfrm>
        </p:spPr>
      </p:pic>
    </p:spTree>
    <p:extLst>
      <p:ext uri="{BB962C8B-B14F-4D97-AF65-F5344CB8AC3E}">
        <p14:creationId xmlns:p14="http://schemas.microsoft.com/office/powerpoint/2010/main" val="29930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</a:t>
            </a:r>
            <a:endParaRPr lang="en-US" dirty="0"/>
          </a:p>
        </p:txBody>
      </p:sp>
      <p:pic>
        <p:nvPicPr>
          <p:cNvPr id="4" name="Content Placeholder 3" descr="AllNoDock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" b="607"/>
          <a:stretch>
            <a:fillRect/>
          </a:stretch>
        </p:blipFill>
        <p:spPr>
          <a:xfrm>
            <a:off x="-609600" y="1219200"/>
            <a:ext cx="10210800" cy="5615547"/>
          </a:xfrm>
        </p:spPr>
      </p:pic>
    </p:spTree>
    <p:extLst>
      <p:ext uri="{BB962C8B-B14F-4D97-AF65-F5344CB8AC3E}">
        <p14:creationId xmlns:p14="http://schemas.microsoft.com/office/powerpoint/2010/main" val="220495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WISP -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978792"/>
              </p:ext>
            </p:extLst>
          </p:nvPr>
        </p:nvGraphicFramePr>
        <p:xfrm>
          <a:off x="1828800" y="2990850"/>
          <a:ext cx="5486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5486400" imgH="876300" progId="Word.Document.12">
                  <p:embed/>
                </p:oleObj>
              </mc:Choice>
              <mc:Fallback>
                <p:oleObj name="Document" r:id="rId3" imgW="5486400" imgH="876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990850"/>
                        <a:ext cx="54864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37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Issues:</a:t>
            </a:r>
          </a:p>
          <a:p>
            <a:r>
              <a:rPr lang="en-US" dirty="0" smtClean="0"/>
              <a:t>Group 2: Not functioning</a:t>
            </a:r>
          </a:p>
          <a:p>
            <a:r>
              <a:rPr lang="en-US" dirty="0" smtClean="0"/>
              <a:t>Group 1: Lacking proper notes for all samples</a:t>
            </a:r>
          </a:p>
          <a:p>
            <a:pPr marL="0" indent="0">
              <a:buNone/>
            </a:pPr>
            <a:r>
              <a:rPr lang="en-US" dirty="0" smtClean="0"/>
              <a:t>Future Suggestions:</a:t>
            </a:r>
          </a:p>
          <a:p>
            <a:r>
              <a:rPr lang="en-US" dirty="0" smtClean="0"/>
              <a:t>Synchronize </a:t>
            </a:r>
            <a:r>
              <a:rPr lang="en-US" dirty="0" smtClean="0"/>
              <a:t>watch with meter time</a:t>
            </a:r>
          </a:p>
          <a:p>
            <a:r>
              <a:rPr lang="en-US" dirty="0" smtClean="0"/>
              <a:t>Always right down </a:t>
            </a:r>
            <a:r>
              <a:rPr lang="en-US" dirty="0" err="1" smtClean="0"/>
              <a:t>Chl</a:t>
            </a:r>
            <a:r>
              <a:rPr lang="en-US" dirty="0" smtClean="0"/>
              <a:t> and </a:t>
            </a:r>
            <a:r>
              <a:rPr lang="en-US" dirty="0" smtClean="0"/>
              <a:t>TSM </a:t>
            </a:r>
            <a:r>
              <a:rPr lang="en-US" dirty="0" smtClean="0"/>
              <a:t>readings when measuring for later file matching</a:t>
            </a:r>
          </a:p>
          <a:p>
            <a:r>
              <a:rPr lang="en-US" dirty="0" smtClean="0"/>
              <a:t>Meter setting for </a:t>
            </a:r>
            <a:r>
              <a:rPr lang="en-US" dirty="0" err="1" smtClean="0"/>
              <a:t>Rrs</a:t>
            </a:r>
            <a:r>
              <a:rPr lang="en-US" dirty="0" smtClean="0"/>
              <a:t> export?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3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638800" cy="1143000"/>
          </a:xfrm>
        </p:spPr>
        <p:txBody>
          <a:bodyPr/>
          <a:lstStyle/>
          <a:p>
            <a:r>
              <a:rPr lang="en-US" dirty="0" smtClean="0"/>
              <a:t>WISP Data*</a:t>
            </a:r>
            <a:endParaRPr lang="en-US" dirty="0"/>
          </a:p>
        </p:txBody>
      </p:sp>
      <p:pic>
        <p:nvPicPr>
          <p:cNvPr id="6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257" y="1066800"/>
            <a:ext cx="8166100" cy="4330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1926771"/>
            <a:ext cx="18786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Upper Dock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199" y="3897868"/>
            <a:ext cx="18786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135E Kelp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Dock shows high reflectance, location with kelp shows high reflectance in the 700-800 range, all other samples (including 135E no kelp) show similar trends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" y="2667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1/</a:t>
            </a:r>
            <a:r>
              <a:rPr lang="en-US" sz="1400" dirty="0" err="1" smtClean="0"/>
              <a:t>sr</a:t>
            </a:r>
            <a:endParaRPr lang="en-US" sz="1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61999"/>
              </p:ext>
            </p:extLst>
          </p:nvPr>
        </p:nvGraphicFramePr>
        <p:xfrm>
          <a:off x="6324600" y="153216"/>
          <a:ext cx="2743200" cy="177355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46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1270000"/>
            <a:ext cx="8420100" cy="45212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821" y="10886"/>
            <a:ext cx="647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Reflectance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314" y="5755821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UD = upper dock, </a:t>
            </a:r>
            <a:r>
              <a:rPr lang="en-US" dirty="0" err="1" smtClean="0"/>
              <a:t>Ld</a:t>
            </a:r>
            <a:r>
              <a:rPr lang="en-US" dirty="0"/>
              <a:t> </a:t>
            </a:r>
            <a:r>
              <a:rPr lang="en-US" dirty="0" smtClean="0"/>
              <a:t>= lower dock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 angles are from 0 degrees = sun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4821" y="2590800"/>
            <a:ext cx="15085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135E Kelp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" y="2667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1/</a:t>
            </a:r>
            <a:r>
              <a:rPr lang="en-US" sz="1400" dirty="0" err="1" smtClean="0"/>
              <a:t>sr</a:t>
            </a:r>
            <a:endParaRPr lang="en-US" sz="1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2406"/>
              </p:ext>
            </p:extLst>
          </p:nvPr>
        </p:nvGraphicFramePr>
        <p:xfrm>
          <a:off x="6248400" y="549729"/>
          <a:ext cx="2743200" cy="177355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885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Lower Dock Only</a:t>
            </a:r>
            <a:endParaRPr lang="en-US" dirty="0"/>
          </a:p>
        </p:txBody>
      </p:sp>
      <p:pic>
        <p:nvPicPr>
          <p:cNvPr id="4098" name="Picture 2" descr="C:\Users\Erin\AppData\Local\Microsoft\Windows\Temporary Internet Files\Content.Outlook\IEV0A8IP\RrsWater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7083421" cy="530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819400" y="2667000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486799"/>
            <a:ext cx="0" cy="814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09800" y="185135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ReflectanceIncreases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32310" y="1840468"/>
            <a:ext cx="1487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Angle Increases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48061"/>
              </p:ext>
            </p:extLst>
          </p:nvPr>
        </p:nvGraphicFramePr>
        <p:xfrm>
          <a:off x="6019800" y="304800"/>
          <a:ext cx="2743200" cy="101346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3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990600"/>
            <a:ext cx="7772400" cy="160232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" sz="2400" baseline="-250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</p:txBody>
      </p:sp>
      <p:sp>
        <p:nvSpPr>
          <p:cNvPr id="2" name="AutoShape 2" descr="https://mail-attachment.googleusercontent.com/attachment/?ui=2&amp;ik=0d4b7c1314&amp;view=att&amp;th=13fe554b31ec83e4&amp;attid=0.1&amp;disp=inline&amp;realattid=f_hj6hm56y0&amp;safe=1&amp;zw&amp;saduie=AG9B_P8FIq2z2V7Rll-oSaAdnfle&amp;sadet=1373942143941&amp;sads=1sLK0NF6yP7km1hSUU0zAwWeJE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 descr="C:\Users\Erin\AppData\Local\Temp\fac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846512" cy="288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rin\AppData\Local\Temp\R0negR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407025" cy="40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From R</a:t>
            </a:r>
            <a:r>
              <a:rPr lang="en-US" baseline="-25000" smtClean="0"/>
              <a:t>rs</a:t>
            </a:r>
            <a:r>
              <a:rPr lang="en-US" smtClean="0"/>
              <a:t> to R</a:t>
            </a:r>
            <a:r>
              <a:rPr lang="en-US" baseline="30000" smtClean="0"/>
              <a:t>w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98934438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to </a:t>
            </a:r>
            <a:r>
              <a:rPr lang="en-US" dirty="0" err="1" smtClean="0"/>
              <a:t>R</a:t>
            </a:r>
            <a:r>
              <a:rPr lang="en-US" baseline="30000" dirty="0" err="1" smtClean="0"/>
              <a:t>w</a:t>
            </a:r>
            <a:endParaRPr lang="en-US" baseline="30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145467"/>
              </p:ext>
            </p:extLst>
          </p:nvPr>
        </p:nvGraphicFramePr>
        <p:xfrm>
          <a:off x="1828800" y="1003300"/>
          <a:ext cx="5486400" cy="636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5486400" imgH="6362700" progId="Word.Document.12">
                  <p:embed/>
                </p:oleObj>
              </mc:Choice>
              <mc:Fallback>
                <p:oleObj name="Document" r:id="rId3" imgW="5486400" imgH="6362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1003300"/>
                        <a:ext cx="5486400" cy="636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41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D_Doc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6" r="-18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682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8306</TotalTime>
  <Words>474</Words>
  <Application>Microsoft Macintosh PowerPoint</Application>
  <PresentationFormat>On-screen Show (4:3)</PresentationFormat>
  <Paragraphs>85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Word Document</vt:lpstr>
      <vt:lpstr>WISP (Water Insight SPectrometer)</vt:lpstr>
      <vt:lpstr>WISP - Calculation</vt:lpstr>
      <vt:lpstr>WISP</vt:lpstr>
      <vt:lpstr>WISP Data*</vt:lpstr>
      <vt:lpstr>PowerPoint Presentation</vt:lpstr>
      <vt:lpstr>Lower Dock Only</vt:lpstr>
      <vt:lpstr>PowerPoint Presentation</vt:lpstr>
      <vt:lpstr>From Rrs to Rw</vt:lpstr>
      <vt:lpstr>PowerPoint Presentation</vt:lpstr>
      <vt:lpstr>PowerPoint Presentation</vt:lpstr>
      <vt:lpstr>PowerPoint Presentation</vt:lpstr>
      <vt:lpstr>PowerPoint Presentation</vt:lpstr>
      <vt:lpstr>WISP</vt:lpstr>
      <vt:lpstr>WISP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WISP (Water Insight SPectrometer)</dc:title>
  <dc:creator>Erin</dc:creator>
  <cp:lastModifiedBy>Javier Concha</cp:lastModifiedBy>
  <cp:revision>23</cp:revision>
  <dcterms:created xsi:type="dcterms:W3CDTF">2013-07-16T00:34:13Z</dcterms:created>
  <dcterms:modified xsi:type="dcterms:W3CDTF">2013-07-21T20:06:14Z</dcterms:modified>
</cp:coreProperties>
</file>