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01.gif" Type="http://schemas.openxmlformats.org/officeDocument/2006/relationships/image" Id="rId3"/><Relationship Target="../media/image04.gif" Type="http://schemas.openxmlformats.org/officeDocument/2006/relationships/image" Id="rId6"/><Relationship Target="../media/image02.gif" Type="http://schemas.openxmlformats.org/officeDocument/2006/relationships/image" Id="rId5"/><Relationship Target="../media/image03.gif" Type="http://schemas.openxmlformats.org/officeDocument/2006/relationships/image" Id="rId7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Spec Calibration</a:t>
            </a:r>
          </a:p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2083850" x="457200"/>
            <a:ext cy="4484099" cx="3597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E: Irradiance</a:t>
            </a:r>
          </a:p>
          <a:p>
            <a:pPr rtl="0" lvl="0">
              <a:buNone/>
            </a:pPr>
            <a:r>
              <a:rPr sz="2400" lang="en"/>
              <a:t>L: Radiance</a:t>
            </a:r>
          </a:p>
          <a:p>
            <a:pPr rtl="0" lvl="0">
              <a:buNone/>
            </a:pPr>
            <a:r>
              <a:rPr sz="2400" lang="en"/>
              <a:t>M: Measurement</a:t>
            </a:r>
          </a:p>
          <a:p>
            <a:pPr rtl="0" lvl="0">
              <a:buNone/>
            </a:pPr>
            <a:r>
              <a:rPr sz="2400" lang="en"/>
              <a:t>D: Dark</a:t>
            </a:r>
          </a:p>
          <a:p>
            <a:pPr rtl="0" lvl="0">
              <a:buNone/>
            </a:pPr>
            <a:r>
              <a:rPr sz="2400" lang="en"/>
              <a:t>B: Bulb measurement</a:t>
            </a:r>
          </a:p>
          <a:p>
            <a:pPr rtl="0" lvl="0">
              <a:buNone/>
            </a:pPr>
            <a:r>
              <a:rPr sz="2400" lang="en"/>
              <a:t>T: Integration time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We normalized measurements by integration time.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5" name="Shape 25"/>
          <p:cNvSpPr/>
          <p:nvPr/>
        </p:nvSpPr>
        <p:spPr>
          <a:xfrm>
            <a:off y="2083837" x="5034912"/>
            <a:ext cy="371475" cx="31527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6" name="Shape 26"/>
          <p:cNvSpPr/>
          <p:nvPr/>
        </p:nvSpPr>
        <p:spPr>
          <a:xfrm>
            <a:off y="4345437" x="5073012"/>
            <a:ext cy="371475" cx="30765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7" name="Shape 27"/>
          <p:cNvSpPr/>
          <p:nvPr/>
        </p:nvSpPr>
        <p:spPr>
          <a:xfrm>
            <a:off y="5815412" x="5592125"/>
            <a:ext cy="752475" cx="18478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28" name="Shape 28"/>
          <p:cNvSpPr/>
          <p:nvPr/>
        </p:nvSpPr>
        <p:spPr>
          <a:xfrm>
            <a:off y="4894700" x="5039687"/>
            <a:ext cy="742950" cx="295275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29" name="Shape 29"/>
          <p:cNvSpPr/>
          <p:nvPr/>
        </p:nvSpPr>
        <p:spPr>
          <a:xfrm>
            <a:off y="2638150" x="5106362"/>
            <a:ext cy="742950" cx="300990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Practical Aspects</a:t>
            </a:r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1951725" x="457200"/>
            <a:ext cy="4616099" cx="3696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en"/>
              <a:t>Difficult to get full coverage quickly.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en"/>
              <a:t>Very sensitive to noise.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en"/>
              <a:t>Must normalize to integration time.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en"/>
              <a:t>Need horizon views.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en"/>
              <a:t>Must fully understand azimuth and zenith angle definitions</a:t>
            </a:r>
          </a:p>
          <a:p>
            <a:pPr rtl="0" lvl="0" indent="-3810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2400" lang="en"/>
              <a:t>Arm gets tired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36" name="Shape 36"/>
          <p:cNvSpPr/>
          <p:nvPr/>
        </p:nvSpPr>
        <p:spPr>
          <a:xfrm>
            <a:off y="1417650" x="4990200"/>
            <a:ext cy="5045675" cx="36965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