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5" r:id="rId2"/>
    <p:sldId id="270" r:id="rId3"/>
    <p:sldId id="267" r:id="rId4"/>
    <p:sldId id="268" r:id="rId5"/>
    <p:sldId id="269" r:id="rId6"/>
    <p:sldId id="271" r:id="rId7"/>
    <p:sldId id="256" r:id="rId8"/>
    <p:sldId id="257" r:id="rId9"/>
    <p:sldId id="272" r:id="rId10"/>
    <p:sldId id="259" r:id="rId11"/>
    <p:sldId id="260" r:id="rId12"/>
    <p:sldId id="258" r:id="rId13"/>
    <p:sldId id="273" r:id="rId14"/>
    <p:sldId id="266" r:id="rId15"/>
    <p:sldId id="261" r:id="rId16"/>
    <p:sldId id="274" r:id="rId17"/>
    <p:sldId id="263" r:id="rId18"/>
    <p:sldId id="262" r:id="rId19"/>
    <p:sldId id="264" r:id="rId20"/>
    <p:sldId id="276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05" autoAdjust="0"/>
    <p:restoredTop sz="98273" autoAdjust="0"/>
  </p:normalViewPr>
  <p:slideViewPr>
    <p:cSldViewPr>
      <p:cViewPr varScale="1">
        <p:scale>
          <a:sx n="72" d="100"/>
          <a:sy n="72" d="100"/>
        </p:scale>
        <p:origin x="-4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nhaili\Desktop\PA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nhaili\Desktop\PAR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javier:Desktop:Javier:PHD_RIT:DMCcourse:Lab5:chl_cal_10AU_2013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42638343425745"/>
          <c:y val="4.4605336374522291E-2"/>
          <c:w val="0.74985548182398576"/>
          <c:h val="0.76227958690586994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Zenith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7"/>
            <c:spPr>
              <a:noFill/>
              <a:ln w="22225">
                <a:solidFill>
                  <a:schemeClr val="tx1"/>
                </a:solidFill>
              </a:ln>
            </c:spPr>
          </c:marker>
          <c:xVal>
            <c:numRef>
              <c:f>Sheet1!$A$2:$A$13</c:f>
              <c:numCache>
                <c:formatCode>h:mm:ss</c:formatCode>
                <c:ptCount val="12"/>
                <c:pt idx="1">
                  <c:v>0.87800925925925932</c:v>
                </c:pt>
                <c:pt idx="2">
                  <c:v>0.87437500000000001</c:v>
                </c:pt>
                <c:pt idx="3">
                  <c:v>0.87583333333333335</c:v>
                </c:pt>
                <c:pt idx="4">
                  <c:v>0.87368055555555557</c:v>
                </c:pt>
                <c:pt idx="6">
                  <c:v>0.8399537037037037</c:v>
                </c:pt>
                <c:pt idx="8">
                  <c:v>0.84100694444444446</c:v>
                </c:pt>
                <c:pt idx="9">
                  <c:v>0.84391203703703699</c:v>
                </c:pt>
                <c:pt idx="10">
                  <c:v>0.83667824074074071</c:v>
                </c:pt>
              </c:numCache>
            </c:numRef>
          </c:xVal>
          <c:yVal>
            <c:numRef>
              <c:f>Sheet1!$B$2:$B$13</c:f>
              <c:numCache>
                <c:formatCode>General</c:formatCode>
                <c:ptCount val="12"/>
                <c:pt idx="1">
                  <c:v>57.540999999999997</c:v>
                </c:pt>
                <c:pt idx="2">
                  <c:v>56.599600000000002</c:v>
                </c:pt>
                <c:pt idx="3">
                  <c:v>56.9773</c:v>
                </c:pt>
                <c:pt idx="4">
                  <c:v>56.419699999999999</c:v>
                </c:pt>
                <c:pt idx="6">
                  <c:v>47.682400000000001</c:v>
                </c:pt>
                <c:pt idx="8">
                  <c:v>48.009399999999999</c:v>
                </c:pt>
                <c:pt idx="9">
                  <c:v>48.750300000000003</c:v>
                </c:pt>
                <c:pt idx="10">
                  <c:v>46.909300000000002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0924800"/>
        <c:axId val="102188928"/>
      </c:scatterChart>
      <c:valAx>
        <c:axId val="1009248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200">
                    <a:latin typeface="Times New Roman" pitchFamily="18" charset="0"/>
                    <a:cs typeface="Times New Roman" pitchFamily="18" charset="0"/>
                  </a:rPr>
                  <a:t>Time of Measurement</a:t>
                </a:r>
              </a:p>
            </c:rich>
          </c:tx>
          <c:layout>
            <c:manualLayout>
              <c:xMode val="edge"/>
              <c:yMode val="edge"/>
              <c:x val="0.34338524637737239"/>
              <c:y val="0.9324283452577119"/>
            </c:manualLayout>
          </c:layout>
          <c:overlay val="0"/>
        </c:title>
        <c:numFmt formatCode="h:mm:ss;@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02188928"/>
        <c:crosses val="autoZero"/>
        <c:crossBetween val="midCat"/>
      </c:valAx>
      <c:valAx>
        <c:axId val="102188928"/>
        <c:scaling>
          <c:orientation val="minMax"/>
          <c:max val="65"/>
          <c:min val="4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3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300">
                    <a:latin typeface="Times New Roman" pitchFamily="18" charset="0"/>
                    <a:cs typeface="Times New Roman" pitchFamily="18" charset="0"/>
                  </a:rPr>
                  <a:t>Sun Zenith Angle (degree)</a:t>
                </a:r>
              </a:p>
            </c:rich>
          </c:tx>
          <c:layout>
            <c:manualLayout>
              <c:xMode val="edge"/>
              <c:yMode val="edge"/>
              <c:x val="0"/>
              <c:y val="0.1214715773718566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00924800"/>
        <c:crosses val="autoZero"/>
        <c:crossBetween val="midCat"/>
      </c:valAx>
      <c:spPr>
        <a:noFill/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713884046936881"/>
          <c:y val="4.4605336374522291E-2"/>
          <c:w val="0.70914307467291782"/>
          <c:h val="0.80250080996675577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Zenith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7"/>
            <c:spPr>
              <a:noFill/>
              <a:ln w="22225">
                <a:solidFill>
                  <a:schemeClr val="tx1"/>
                </a:solidFill>
              </a:ln>
            </c:spPr>
          </c:marker>
          <c:xVal>
            <c:numRef>
              <c:f>Sheet1!$B$2:$B$13</c:f>
              <c:numCache>
                <c:formatCode>General</c:formatCode>
                <c:ptCount val="12"/>
                <c:pt idx="1">
                  <c:v>57.540999999999997</c:v>
                </c:pt>
                <c:pt idx="2">
                  <c:v>56.599600000000002</c:v>
                </c:pt>
                <c:pt idx="3">
                  <c:v>56.9773</c:v>
                </c:pt>
                <c:pt idx="4">
                  <c:v>56.419699999999999</c:v>
                </c:pt>
                <c:pt idx="6">
                  <c:v>47.682400000000001</c:v>
                </c:pt>
                <c:pt idx="8">
                  <c:v>48.009399999999999</c:v>
                </c:pt>
                <c:pt idx="9">
                  <c:v>48.750300000000003</c:v>
                </c:pt>
                <c:pt idx="10">
                  <c:v>46.909300000000002</c:v>
                </c:pt>
              </c:numCache>
            </c:numRef>
          </c:xVal>
          <c:yVal>
            <c:numRef>
              <c:f>Sheet1!$C$2:$C$13</c:f>
              <c:numCache>
                <c:formatCode>General</c:formatCode>
                <c:ptCount val="12"/>
                <c:pt idx="0">
                  <c:v>984.88</c:v>
                </c:pt>
                <c:pt idx="1">
                  <c:v>876.07</c:v>
                </c:pt>
                <c:pt idx="2">
                  <c:v>1072.3</c:v>
                </c:pt>
                <c:pt idx="3">
                  <c:v>942.99</c:v>
                </c:pt>
                <c:pt idx="4">
                  <c:v>985.57</c:v>
                </c:pt>
                <c:pt idx="6">
                  <c:v>1298.4000000000001</c:v>
                </c:pt>
                <c:pt idx="8">
                  <c:v>1290.0999999999999</c:v>
                </c:pt>
                <c:pt idx="9">
                  <c:v>873.82</c:v>
                </c:pt>
                <c:pt idx="10">
                  <c:v>1437.6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2204544"/>
        <c:axId val="102206848"/>
      </c:scatterChart>
      <c:valAx>
        <c:axId val="102204544"/>
        <c:scaling>
          <c:orientation val="minMax"/>
          <c:max val="60"/>
          <c:min val="40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200">
                    <a:latin typeface="Times New Roman" pitchFamily="18" charset="0"/>
                    <a:cs typeface="Times New Roman" pitchFamily="18" charset="0"/>
                  </a:rPr>
                  <a:t>Sun Zenith Angle (degree)</a:t>
                </a:r>
              </a:p>
            </c:rich>
          </c:tx>
          <c:layout>
            <c:manualLayout>
              <c:xMode val="edge"/>
              <c:yMode val="edge"/>
              <c:x val="0.34338524637737239"/>
              <c:y val="0.9324283452577119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02206848"/>
        <c:crosses val="autoZero"/>
        <c:crossBetween val="midCat"/>
      </c:valAx>
      <c:valAx>
        <c:axId val="102206848"/>
        <c:scaling>
          <c:orientation val="minMax"/>
          <c:max val="1600"/>
          <c:min val="6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3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300">
                    <a:latin typeface="Times New Roman" pitchFamily="18" charset="0"/>
                    <a:cs typeface="Times New Roman" pitchFamily="18" charset="0"/>
                  </a:rPr>
                  <a:t>PAR (µmol photons/m</a:t>
                </a:r>
                <a:r>
                  <a:rPr lang="en-US" sz="1300" baseline="3000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1300">
                    <a:latin typeface="Times New Roman" pitchFamily="18" charset="0"/>
                    <a:cs typeface="Times New Roman" pitchFamily="18" charset="0"/>
                  </a:rPr>
                  <a:t>/s)</a:t>
                </a:r>
              </a:p>
            </c:rich>
          </c:tx>
          <c:layout>
            <c:manualLayout>
              <c:xMode val="edge"/>
              <c:yMode val="edge"/>
              <c:x val="0"/>
              <c:y val="0.1214715773718566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02204544"/>
        <c:crosses val="autoZero"/>
        <c:crossBetween val="midCat"/>
        <c:majorUnit val="200"/>
      </c:valAx>
      <c:spPr>
        <a:noFill/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  <c:txPr>
        <a:bodyPr/>
        <a:lstStyle/>
        <a:p>
          <a:pPr>
            <a:defRPr sz="2000"/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Chl Concentration</c:v>
          </c:tx>
          <c:spPr>
            <a:ln w="28575">
              <a:noFill/>
            </a:ln>
          </c:spPr>
          <c:xVal>
            <c:numRef>
              <c:f>Sheet1!$E$11:$E$70</c:f>
              <c:numCache>
                <c:formatCode>General</c:formatCode>
                <c:ptCount val="6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</c:numCache>
            </c:numRef>
          </c:xVal>
          <c:yVal>
            <c:numRef>
              <c:f>Sheet1!$J$11:$J$70</c:f>
              <c:numCache>
                <c:formatCode>General</c:formatCode>
                <c:ptCount val="60"/>
                <c:pt idx="0">
                  <c:v>4.1659304545454532</c:v>
                </c:pt>
                <c:pt idx="1">
                  <c:v>2.4460509090909079</c:v>
                </c:pt>
                <c:pt idx="2">
                  <c:v>2.4460509090909079</c:v>
                </c:pt>
                <c:pt idx="3">
                  <c:v>2.591285181818181</c:v>
                </c:pt>
                <c:pt idx="4">
                  <c:v>2.2931727272727271</c:v>
                </c:pt>
                <c:pt idx="5">
                  <c:v>2.1785140909090912</c:v>
                </c:pt>
                <c:pt idx="6">
                  <c:v>2.0256359090909091</c:v>
                </c:pt>
                <c:pt idx="7">
                  <c:v>2.3772557272727282</c:v>
                </c:pt>
                <c:pt idx="8">
                  <c:v>2.13647259090909</c:v>
                </c:pt>
                <c:pt idx="9">
                  <c:v>1.9224431363636361</c:v>
                </c:pt>
                <c:pt idx="10">
                  <c:v>1.826894272727273</c:v>
                </c:pt>
                <c:pt idx="11">
                  <c:v>1.8880455454545459</c:v>
                </c:pt>
                <c:pt idx="12">
                  <c:v>2.3696118181818182</c:v>
                </c:pt>
                <c:pt idx="13">
                  <c:v>2.3313922727272729</c:v>
                </c:pt>
                <c:pt idx="14">
                  <c:v>2.3313922727272729</c:v>
                </c:pt>
                <c:pt idx="15">
                  <c:v>2.2549531818181809</c:v>
                </c:pt>
                <c:pt idx="16">
                  <c:v>2.216733636363637</c:v>
                </c:pt>
                <c:pt idx="17">
                  <c:v>2.2549531818181809</c:v>
                </c:pt>
                <c:pt idx="18">
                  <c:v>2.1785140909090912</c:v>
                </c:pt>
                <c:pt idx="19">
                  <c:v>2.3161044545454552</c:v>
                </c:pt>
                <c:pt idx="20">
                  <c:v>2.1058969545454551</c:v>
                </c:pt>
                <c:pt idx="21">
                  <c:v>2.1938019090909102</c:v>
                </c:pt>
                <c:pt idx="22">
                  <c:v>2.2052677727272729</c:v>
                </c:pt>
                <c:pt idx="23">
                  <c:v>2.216733636363637</c:v>
                </c:pt>
                <c:pt idx="24">
                  <c:v>2.1402945454545459</c:v>
                </c:pt>
                <c:pt idx="25">
                  <c:v>2.277884909090909</c:v>
                </c:pt>
                <c:pt idx="26">
                  <c:v>2.1211847727272719</c:v>
                </c:pt>
                <c:pt idx="27">
                  <c:v>2.0944310909090911</c:v>
                </c:pt>
                <c:pt idx="28">
                  <c:v>2.1402945454545459</c:v>
                </c:pt>
                <c:pt idx="29">
                  <c:v>2.1976238636363639</c:v>
                </c:pt>
                <c:pt idx="30">
                  <c:v>2.3313922727272729</c:v>
                </c:pt>
                <c:pt idx="31">
                  <c:v>3.0193440909090912</c:v>
                </c:pt>
                <c:pt idx="32">
                  <c:v>2.0256359090909091</c:v>
                </c:pt>
                <c:pt idx="33">
                  <c:v>1.987416363636364</c:v>
                </c:pt>
                <c:pt idx="34">
                  <c:v>2.2931727272727271</c:v>
                </c:pt>
                <c:pt idx="35">
                  <c:v>2.0638554545454548</c:v>
                </c:pt>
                <c:pt idx="36">
                  <c:v>3.9920315227272729</c:v>
                </c:pt>
                <c:pt idx="37">
                  <c:v>4.8194846818181816</c:v>
                </c:pt>
                <c:pt idx="38">
                  <c:v>5.1112909113636382</c:v>
                </c:pt>
                <c:pt idx="39">
                  <c:v>5.6477404513636351</c:v>
                </c:pt>
                <c:pt idx="40">
                  <c:v>3.2787783654545448</c:v>
                </c:pt>
                <c:pt idx="41">
                  <c:v>1.5322215772727279</c:v>
                </c:pt>
                <c:pt idx="42">
                  <c:v>2.216733636363637</c:v>
                </c:pt>
                <c:pt idx="43">
                  <c:v>2.2549531818181809</c:v>
                </c:pt>
                <c:pt idx="44">
                  <c:v>2.216733636363637</c:v>
                </c:pt>
                <c:pt idx="45">
                  <c:v>2.216733636363637</c:v>
                </c:pt>
                <c:pt idx="46">
                  <c:v>2.2931727272727271</c:v>
                </c:pt>
                <c:pt idx="47">
                  <c:v>2.4460509090909079</c:v>
                </c:pt>
                <c:pt idx="48">
                  <c:v>2.1785140909090912</c:v>
                </c:pt>
                <c:pt idx="49">
                  <c:v>2.3313922727272729</c:v>
                </c:pt>
                <c:pt idx="50">
                  <c:v>2.2549531818181809</c:v>
                </c:pt>
                <c:pt idx="51">
                  <c:v>2.1402945454545459</c:v>
                </c:pt>
                <c:pt idx="52">
                  <c:v>2.2549531818181809</c:v>
                </c:pt>
                <c:pt idx="53">
                  <c:v>2.2549531818181809</c:v>
                </c:pt>
                <c:pt idx="54">
                  <c:v>2.6753681818181811</c:v>
                </c:pt>
                <c:pt idx="55">
                  <c:v>2.2549531818181809</c:v>
                </c:pt>
                <c:pt idx="56">
                  <c:v>1.8651138181818181</c:v>
                </c:pt>
                <c:pt idx="57">
                  <c:v>2.1402945454545459</c:v>
                </c:pt>
                <c:pt idx="58">
                  <c:v>2.1632262727272731</c:v>
                </c:pt>
                <c:pt idx="59">
                  <c:v>3.8219545454545402E-2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3302272"/>
        <c:axId val="103304192"/>
      </c:scatterChart>
      <c:valAx>
        <c:axId val="1033022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Sample Number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3304192"/>
        <c:crosses val="autoZero"/>
        <c:crossBetween val="midCat"/>
      </c:valAx>
      <c:valAx>
        <c:axId val="10330419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Concentration[ug/L]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3302272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2C616-A30A-4722-8D9F-5AFF255CE051}" type="datetimeFigureOut">
              <a:rPr lang="en-US" smtClean="0"/>
              <a:t>7/17/2013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7BBFCD-4693-45DE-9074-FEC842D0C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801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D1807-0B59-4FF2-93AF-5D5053C3807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471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calculated </a:t>
            </a:r>
            <a:r>
              <a:rPr lang="en-US" baseline="0" dirty="0" smtClean="0"/>
              <a:t>K by setting the </a:t>
            </a:r>
            <a:r>
              <a:rPr lang="en-US" baseline="0" dirty="0" err="1" smtClean="0"/>
              <a:t>Rrs</a:t>
            </a:r>
            <a:r>
              <a:rPr lang="en-US" baseline="0" dirty="0" smtClean="0"/>
              <a:t>(Lee) = </a:t>
            </a:r>
            <a:r>
              <a:rPr lang="en-US" baseline="0" dirty="0" err="1" smtClean="0"/>
              <a:t>Rrs</a:t>
            </a:r>
            <a:r>
              <a:rPr lang="en-US" baseline="0" dirty="0" smtClean="0"/>
              <a:t>(Immersion)</a:t>
            </a:r>
          </a:p>
          <a:p>
            <a:endParaRPr lang="en-US" baseline="0" dirty="0" smtClean="0"/>
          </a:p>
          <a:p>
            <a:r>
              <a:rPr lang="en-US" baseline="0" dirty="0" smtClean="0"/>
              <a:t>K has less spectral variation than c and a – which implies its proportionality to b (scatter), which mechanistically makes sense for upwelling light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calculated</a:t>
            </a:r>
            <a:r>
              <a:rPr lang="en-US" baseline="0" dirty="0" smtClean="0"/>
              <a:t> K is out of the original bounds that we had assigned to its estimation, since it is higher than the measured values of c.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However, this could be explained by variation in the local water content with tidal cycle, since it is an estuary and is inherently ephemeral.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Or – the use of the Lee method to estimate K could be invalid.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Or…. (next slide)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D1807-0B59-4FF2-93AF-5D5053C3807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38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Calculation</a:t>
            </a:r>
            <a:r>
              <a:rPr lang="en-US" baseline="0" dirty="0" smtClean="0"/>
              <a:t> of k is very sensitive to the measured depth of the sensor.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the sensor was slightly heavy and was 15cm deep instead of 10cm, K would fall near the measured c from last week.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error would not affect the calculated </a:t>
            </a:r>
            <a:r>
              <a:rPr lang="en-US" baseline="0" dirty="0" err="1" smtClean="0"/>
              <a:t>Rrs</a:t>
            </a:r>
            <a:r>
              <a:rPr lang="en-US" baseline="0" dirty="0" smtClean="0"/>
              <a:t> measurement, however, since the K is being calculated to make the </a:t>
            </a:r>
            <a:r>
              <a:rPr lang="en-US" baseline="0" dirty="0" err="1" smtClean="0"/>
              <a:t>Rrs</a:t>
            </a:r>
            <a:r>
              <a:rPr lang="en-US" baseline="0" dirty="0" smtClean="0"/>
              <a:t> curves agree.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D1807-0B59-4FF2-93AF-5D5053C3807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289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the correct curves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D60D2-8BE1-480F-ABD1-B61740AED0C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950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correct curves without Dock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D60D2-8BE1-480F-ABD1-B61740AED0C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1532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Comparing</a:t>
            </a:r>
            <a:r>
              <a:rPr lang="en-US" baseline="0" dirty="0" smtClean="0"/>
              <a:t> what we saw with the </a:t>
            </a:r>
            <a:r>
              <a:rPr lang="en-US" baseline="0" dirty="0" err="1" smtClean="0"/>
              <a:t>flourometer</a:t>
            </a:r>
            <a:r>
              <a:rPr lang="en-US" baseline="0" dirty="0" smtClean="0"/>
              <a:t> data on one day and the WISP on another.  Not directly comparable because the days were different (could have different conditions).  </a:t>
            </a:r>
            <a:r>
              <a:rPr lang="en-US" baseline="0" smtClean="0"/>
              <a:t>WISP values look a little low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873DA-A40C-4C29-8A15-5BAE56A9EE6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2289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Model lines</a:t>
            </a:r>
            <a:r>
              <a:rPr lang="en-US" baseline="0" dirty="0" smtClean="0"/>
              <a:t> are dashed black and represent (from the top) 1-4pm every hour.</a:t>
            </a:r>
          </a:p>
          <a:p>
            <a:r>
              <a:rPr lang="en-US" baseline="0" dirty="0" smtClean="0"/>
              <a:t>Measured one’s low and flat because of the buildings and trees of the surroundings. </a:t>
            </a:r>
            <a:r>
              <a:rPr lang="en-US" baseline="0" smtClean="0"/>
              <a:t>radiometer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3BB091-0F85-2D42-B1E9-F7453B7D2BC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8940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05520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Document2.docx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11" Type="http://schemas.openxmlformats.org/officeDocument/2006/relationships/package" Target="../embeddings/Microsoft_Word_Document3.docx"/><Relationship Id="rId5" Type="http://schemas.openxmlformats.org/officeDocument/2006/relationships/package" Target="../embeddings/Microsoft_Word_Document1.docx"/><Relationship Id="rId10" Type="http://schemas.openxmlformats.org/officeDocument/2006/relationships/oleObject" Target="../embeddings/oleObject3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7772400" cy="1470025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Radiometry Lab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6670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Continued analysis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541020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Group Presentation, July 17, 2013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350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WISP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All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7" b="607"/>
          <a:stretch>
            <a:fillRect/>
          </a:stretch>
        </p:blipFill>
        <p:spPr>
          <a:xfrm>
            <a:off x="-838200" y="1295400"/>
            <a:ext cx="9975971" cy="5486400"/>
          </a:xfrm>
        </p:spPr>
      </p:pic>
    </p:spTree>
    <p:extLst>
      <p:ext uri="{BB962C8B-B14F-4D97-AF65-F5344CB8AC3E}">
        <p14:creationId xmlns:p14="http://schemas.microsoft.com/office/powerpoint/2010/main" val="57260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WISP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AllNoDock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7" b="607"/>
          <a:stretch>
            <a:fillRect/>
          </a:stretch>
        </p:blipFill>
        <p:spPr>
          <a:xfrm>
            <a:off x="-609600" y="1219200"/>
            <a:ext cx="10210800" cy="5615547"/>
          </a:xfrm>
        </p:spPr>
      </p:pic>
    </p:spTree>
    <p:extLst>
      <p:ext uri="{BB962C8B-B14F-4D97-AF65-F5344CB8AC3E}">
        <p14:creationId xmlns:p14="http://schemas.microsoft.com/office/powerpoint/2010/main" val="60084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762000"/>
            <a:ext cx="4229687" cy="2655937"/>
          </a:xfrm>
          <a:prstGeom prst="rect">
            <a:avLst/>
          </a:prstGeom>
        </p:spPr>
      </p:pic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2945545"/>
              </p:ext>
            </p:extLst>
          </p:nvPr>
        </p:nvGraphicFramePr>
        <p:xfrm>
          <a:off x="4343400" y="533400"/>
          <a:ext cx="4577655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1524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Previous </a:t>
            </a:r>
            <a:r>
              <a:rPr lang="en-US" sz="2400" dirty="0" err="1" smtClean="0"/>
              <a:t>Fluourometer</a:t>
            </a:r>
            <a:r>
              <a:rPr lang="en-US" sz="2400" dirty="0"/>
              <a:t> </a:t>
            </a:r>
            <a:r>
              <a:rPr lang="en-US" sz="2400" dirty="0" smtClean="0"/>
              <a:t>Data </a:t>
            </a:r>
            <a:r>
              <a:rPr lang="en-US" dirty="0" smtClean="0"/>
              <a:t>(Samples Taken Off Side of Lower Dock, Friday)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33878" y="34290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WISP Data (Monday)</a:t>
            </a:r>
            <a:endParaRPr lang="en-US" sz="2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439800"/>
              </p:ext>
            </p:extLst>
          </p:nvPr>
        </p:nvGraphicFramePr>
        <p:xfrm>
          <a:off x="2057400" y="3890665"/>
          <a:ext cx="5105400" cy="1773555"/>
        </p:xfrm>
        <a:graphic>
          <a:graphicData uri="http://schemas.openxmlformats.org/drawingml/2006/table">
            <a:tbl>
              <a:tblPr/>
              <a:tblGrid>
                <a:gridCol w="1701800"/>
                <a:gridCol w="1270000"/>
                <a:gridCol w="2133600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Sample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effectLst/>
                          <a:latin typeface="Arial"/>
                        </a:rPr>
                        <a:t>Chl</a:t>
                      </a:r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 (</a:t>
                      </a:r>
                      <a:r>
                        <a:rPr lang="en-US" sz="1600" b="1" i="0" u="none" strike="noStrike" dirty="0" err="1">
                          <a:effectLst/>
                          <a:latin typeface="Arial"/>
                        </a:rPr>
                        <a:t>ug</a:t>
                      </a:r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/L)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Arial"/>
                        </a:rPr>
                        <a:t>Estimated </a:t>
                      </a:r>
                      <a:r>
                        <a:rPr lang="en-US" sz="1600" b="1" i="0" u="none" strike="noStrike" dirty="0" err="1" smtClean="0">
                          <a:effectLst/>
                          <a:latin typeface="Arial"/>
                        </a:rPr>
                        <a:t>Chl</a:t>
                      </a:r>
                      <a:r>
                        <a:rPr lang="en-US" sz="1600" b="1" i="0" u="none" strike="noStrike" dirty="0" smtClean="0">
                          <a:effectLst/>
                          <a:latin typeface="Arial"/>
                        </a:rPr>
                        <a:t> (</a:t>
                      </a:r>
                      <a:r>
                        <a:rPr lang="en-US" sz="1600" b="1" i="0" u="none" strike="noStrike" dirty="0" err="1" smtClean="0">
                          <a:effectLst/>
                          <a:latin typeface="Arial"/>
                        </a:rPr>
                        <a:t>ug</a:t>
                      </a:r>
                      <a:r>
                        <a:rPr lang="en-US" sz="1600" b="1" i="0" u="none" strike="noStrike" dirty="0" smtClean="0">
                          <a:effectLst/>
                          <a:latin typeface="Arial"/>
                        </a:rPr>
                        <a:t>/L)*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UD-60W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effectLst/>
                          <a:latin typeface="Arial"/>
                        </a:rPr>
                        <a:t>1.54</a:t>
                      </a:r>
                      <a:endParaRPr lang="en-US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Dock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effectLst/>
                          <a:latin typeface="Arial"/>
                        </a:rPr>
                        <a:t>-</a:t>
                      </a:r>
                      <a:endParaRPr lang="en-US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LD-30E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0.1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effectLst/>
                          <a:latin typeface="Arial"/>
                        </a:rPr>
                        <a:t>1.39</a:t>
                      </a:r>
                      <a:endParaRPr lang="en-US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LD-135E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1.3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effectLst/>
                          <a:latin typeface="Arial"/>
                        </a:rPr>
                        <a:t>2.91</a:t>
                      </a:r>
                      <a:endParaRPr lang="en-US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LD-135E Kelp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167.5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effectLst/>
                          <a:latin typeface="Arial"/>
                        </a:rPr>
                        <a:t>-</a:t>
                      </a:r>
                      <a:endParaRPr lang="en-US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LD-180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0.6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effectLst/>
                          <a:latin typeface="Arial"/>
                        </a:rPr>
                        <a:t>2.27</a:t>
                      </a:r>
                      <a:endParaRPr lang="en-US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57200" y="5660825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Estimated </a:t>
            </a:r>
            <a:r>
              <a:rPr lang="en-US" dirty="0" err="1" smtClean="0"/>
              <a:t>Chl</a:t>
            </a:r>
            <a:r>
              <a:rPr lang="en-US" dirty="0" smtClean="0"/>
              <a:t> from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rs</a:t>
            </a:r>
            <a:r>
              <a:rPr lang="en-US" dirty="0" smtClean="0"/>
              <a:t>(</a:t>
            </a:r>
            <a:r>
              <a:rPr lang="el-GR" dirty="0" smtClean="0">
                <a:latin typeface="Times New Roman"/>
                <a:cs typeface="Times New Roman"/>
              </a:rPr>
              <a:t>λ</a:t>
            </a:r>
            <a:r>
              <a:rPr lang="en-US" dirty="0" smtClean="0"/>
              <a:t>) using model developed for lakes by </a:t>
            </a:r>
            <a:r>
              <a:rPr lang="en-US" dirty="0" err="1" smtClean="0"/>
              <a:t>Linhai</a:t>
            </a:r>
            <a:r>
              <a:rPr lang="en-US" dirty="0" smtClean="0"/>
              <a:t> Li et al. (RSE, 2013). The estimated values fit our lab measurements much better. </a:t>
            </a:r>
          </a:p>
          <a:p>
            <a:r>
              <a:rPr lang="en-US" b="1" dirty="0" err="1" smtClean="0"/>
              <a:t>Chl</a:t>
            </a:r>
            <a:r>
              <a:rPr lang="en-US" b="1" dirty="0" smtClean="0"/>
              <a:t> estimation may subject to errors due to different measurement geometries.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2974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95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Cross-instrument Comparison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880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Cross-instrument comparison for E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Content Placeholder 4" descr="all_ed.png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2" t="3925" r="7347" b="3281"/>
          <a:stretch/>
        </p:blipFill>
        <p:spPr>
          <a:xfrm>
            <a:off x="590352" y="1267438"/>
            <a:ext cx="7929736" cy="4877112"/>
          </a:xfrm>
        </p:spPr>
      </p:pic>
      <p:sp>
        <p:nvSpPr>
          <p:cNvPr id="3" name="TextBox 2"/>
          <p:cNvSpPr txBox="1"/>
          <p:nvPr/>
        </p:nvSpPr>
        <p:spPr>
          <a:xfrm>
            <a:off x="2729229" y="6082775"/>
            <a:ext cx="5489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Model from Gregg and Carder 1990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062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30" y="-26702"/>
            <a:ext cx="8589645" cy="6852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99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97180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Radiometer Calibration and Sky Radiance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64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n" dirty="0" smtClean="0"/>
              <a:t>Ocean optics Radiometer</a:t>
            </a:r>
            <a:br>
              <a:rPr lang="en" dirty="0" smtClean="0"/>
            </a:br>
            <a:r>
              <a:rPr lang="en" sz="2400" b="0" dirty="0" smtClean="0"/>
              <a:t>Data</a:t>
            </a:r>
            <a:r>
              <a:rPr lang="en" dirty="0"/>
              <a:t> </a:t>
            </a:r>
            <a:r>
              <a:rPr lang="en" sz="2400" b="0" dirty="0" smtClean="0"/>
              <a:t>Smoothing</a:t>
            </a:r>
            <a:endParaRPr lang="en" sz="2400" b="0" dirty="0"/>
          </a:p>
        </p:txBody>
      </p:sp>
      <p:sp>
        <p:nvSpPr>
          <p:cNvPr id="24" name="Shape 24"/>
          <p:cNvSpPr/>
          <p:nvPr/>
        </p:nvSpPr>
        <p:spPr>
          <a:xfrm>
            <a:off x="280975" y="1676400"/>
            <a:ext cx="8558225" cy="44958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476445968"/>
      </p:ext>
    </p:extLst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7772400" cy="1470025"/>
          </a:xfrm>
        </p:spPr>
        <p:txBody>
          <a:bodyPr>
            <a:normAutofit/>
          </a:bodyPr>
          <a:lstStyle/>
          <a:p>
            <a:r>
              <a:rPr lang="es-E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000" dirty="0" err="1" smtClean="0"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es-E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000" dirty="0" err="1" smtClean="0">
                <a:latin typeface="Times New Roman" pitchFamily="18" charset="0"/>
                <a:cs typeface="Times New Roman" pitchFamily="18" charset="0"/>
              </a:rPr>
              <a:t>homogeneous</a:t>
            </a:r>
            <a:r>
              <a:rPr lang="es-E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0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s-E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0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s-E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000" dirty="0" err="1" smtClean="0">
                <a:latin typeface="Times New Roman" pitchFamily="18" charset="0"/>
                <a:cs typeface="Times New Roman" pitchFamily="18" charset="0"/>
              </a:rPr>
              <a:t>sky</a:t>
            </a:r>
            <a:r>
              <a:rPr lang="es-E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000" dirty="0" err="1" smtClean="0">
                <a:latin typeface="Times New Roman" pitchFamily="18" charset="0"/>
                <a:cs typeface="Times New Roman" pitchFamily="18" charset="0"/>
              </a:rPr>
              <a:t>radiance</a:t>
            </a:r>
            <a:r>
              <a:rPr lang="es-E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000" dirty="0" err="1" smtClean="0">
                <a:latin typeface="Times New Roman" pitchFamily="18" charset="0"/>
                <a:cs typeface="Times New Roman" pitchFamily="18" charset="0"/>
              </a:rPr>
              <a:t>distribution</a:t>
            </a:r>
            <a:r>
              <a:rPr lang="es-ES" sz="40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s-E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20888"/>
            <a:ext cx="4139952" cy="3247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2060848"/>
            <a:ext cx="5029200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6567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000" b="0" dirty="0" smtClean="0">
                <a:latin typeface="Times New Roman" pitchFamily="18" charset="0"/>
                <a:cs typeface="Times New Roman" pitchFamily="18" charset="0"/>
              </a:rPr>
              <a:t>Angular distribution of sky radiance along the principle </a:t>
            </a:r>
            <a:r>
              <a:rPr lang="en" sz="4000" b="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" sz="4000" b="0" dirty="0" smtClean="0">
                <a:latin typeface="Times New Roman" pitchFamily="18" charset="0"/>
                <a:cs typeface="Times New Roman" pitchFamily="18" charset="0"/>
              </a:rPr>
              <a:t>lane</a:t>
            </a:r>
            <a:endParaRPr lang="en" sz="4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31" name="Shape 31"/>
          <p:cNvSpPr/>
          <p:nvPr/>
        </p:nvSpPr>
        <p:spPr>
          <a:xfrm>
            <a:off x="412850" y="1600200"/>
            <a:ext cx="8273950" cy="47568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32" name="Shape 32"/>
          <p:cNvSpPr txBox="1"/>
          <p:nvPr/>
        </p:nvSpPr>
        <p:spPr>
          <a:xfrm>
            <a:off x="6277975" y="2024425"/>
            <a:ext cx="1694699" cy="7506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sz="1800"/>
              <a:t>412 nm</a:t>
            </a:r>
          </a:p>
        </p:txBody>
      </p:sp>
      <p:sp>
        <p:nvSpPr>
          <p:cNvPr id="33" name="Shape 33"/>
          <p:cNvSpPr txBox="1"/>
          <p:nvPr/>
        </p:nvSpPr>
        <p:spPr>
          <a:xfrm>
            <a:off x="6277975" y="4349100"/>
            <a:ext cx="1694699" cy="7506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1800"/>
              <a:t>555 nm</a:t>
            </a:r>
          </a:p>
        </p:txBody>
      </p:sp>
    </p:spTree>
    <p:extLst>
      <p:ext uri="{BB962C8B-B14F-4D97-AF65-F5344CB8AC3E}">
        <p14:creationId xmlns:p14="http://schemas.microsoft.com/office/powerpoint/2010/main" val="318591681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HyperPro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Data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144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Derived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600" baseline="-25000" dirty="0" err="1" smtClean="0">
                <a:latin typeface="Times New Roman" pitchFamily="18" charset="0"/>
                <a:cs typeface="Times New Roman" pitchFamily="18" charset="0"/>
              </a:rPr>
              <a:t>Lu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with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600" baseline="-25000" dirty="0" err="1" smtClean="0">
                <a:latin typeface="Times New Roman" pitchFamily="18" charset="0"/>
                <a:cs typeface="Times New Roman" pitchFamily="18" charset="0"/>
              </a:rPr>
              <a:t>rs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measured by Lee’s method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635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7772400" cy="1470025"/>
          </a:xfrm>
        </p:spPr>
        <p:txBody>
          <a:bodyPr/>
          <a:lstStyle/>
          <a:p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Radiance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vs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scattering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angle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sun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844824"/>
            <a:ext cx="6273337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2276872"/>
            <a:ext cx="885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8 Grupo"/>
          <p:cNvGrpSpPr/>
          <p:nvPr/>
        </p:nvGrpSpPr>
        <p:grpSpPr>
          <a:xfrm>
            <a:off x="239120" y="2492896"/>
            <a:ext cx="1668584" cy="369332"/>
            <a:chOff x="239120" y="2492896"/>
            <a:chExt cx="1668584" cy="369332"/>
          </a:xfrm>
        </p:grpSpPr>
        <p:sp>
          <p:nvSpPr>
            <p:cNvPr id="7" name="6 Flecha derecha"/>
            <p:cNvSpPr/>
            <p:nvPr/>
          </p:nvSpPr>
          <p:spPr>
            <a:xfrm>
              <a:off x="1475656" y="2636912"/>
              <a:ext cx="432048" cy="144016"/>
            </a:xfrm>
            <a:prstGeom prst="right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239120" y="2492896"/>
              <a:ext cx="14756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 err="1" smtClean="0"/>
                <a:t>Sun</a:t>
              </a:r>
              <a:r>
                <a:rPr lang="es-ES" dirty="0" smtClean="0"/>
                <a:t> position</a:t>
              </a:r>
              <a:endParaRPr lang="es-ES" dirty="0"/>
            </a:p>
          </p:txBody>
        </p:sp>
      </p:grpSp>
      <p:grpSp>
        <p:nvGrpSpPr>
          <p:cNvPr id="10" name="9 Grupo"/>
          <p:cNvGrpSpPr/>
          <p:nvPr/>
        </p:nvGrpSpPr>
        <p:grpSpPr>
          <a:xfrm>
            <a:off x="251520" y="5517232"/>
            <a:ext cx="1668584" cy="369332"/>
            <a:chOff x="239120" y="2492896"/>
            <a:chExt cx="1668584" cy="369332"/>
          </a:xfrm>
        </p:grpSpPr>
        <p:sp>
          <p:nvSpPr>
            <p:cNvPr id="11" name="10 Flecha derecha"/>
            <p:cNvSpPr/>
            <p:nvPr/>
          </p:nvSpPr>
          <p:spPr>
            <a:xfrm>
              <a:off x="1475656" y="2636912"/>
              <a:ext cx="432048" cy="144016"/>
            </a:xfrm>
            <a:prstGeom prst="right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239120" y="2492896"/>
              <a:ext cx="14756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 err="1" smtClean="0"/>
                <a:t>Sun</a:t>
              </a:r>
              <a:r>
                <a:rPr lang="es-ES" dirty="0" smtClean="0"/>
                <a:t> position</a:t>
              </a:r>
              <a:endParaRPr lang="es-ES" dirty="0"/>
            </a:p>
          </p:txBody>
        </p:sp>
      </p:grpSp>
      <p:sp>
        <p:nvSpPr>
          <p:cNvPr id="14" name="13 Flecha derecha"/>
          <p:cNvSpPr/>
          <p:nvPr/>
        </p:nvSpPr>
        <p:spPr>
          <a:xfrm>
            <a:off x="1187624" y="4149080"/>
            <a:ext cx="256722" cy="14401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CuadroTexto"/>
          <p:cNvSpPr txBox="1"/>
          <p:nvPr/>
        </p:nvSpPr>
        <p:spPr>
          <a:xfrm>
            <a:off x="-56272" y="4005064"/>
            <a:ext cx="1368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Sun</a:t>
            </a:r>
            <a:r>
              <a:rPr lang="es-ES" dirty="0" smtClean="0"/>
              <a:t> position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52861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194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609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76200"/>
            <a:ext cx="7886700" cy="1237787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estimate from Lee Method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Hyperpro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casts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>
          <a:xfrm>
            <a:off x="609600" y="1423385"/>
            <a:ext cx="8305800" cy="5374887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dirty="0" smtClean="0"/>
              <a:t>Equation for Immersion Method correction</a:t>
            </a:r>
          </a:p>
          <a:p>
            <a:endParaRPr lang="en-US" sz="24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2400" dirty="0" smtClean="0"/>
              <a:t>where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k</a:t>
            </a:r>
            <a:r>
              <a:rPr lang="en-US" sz="2400" baseline="-25000" dirty="0" err="1" smtClean="0"/>
              <a:t>LU</a:t>
            </a:r>
            <a:r>
              <a:rPr lang="en-US" sz="2400" dirty="0" smtClean="0"/>
              <a:t> inversion from Lee Method for estimating T: </a:t>
            </a:r>
          </a:p>
          <a:p>
            <a:pPr marL="0" indent="0">
              <a:buNone/>
            </a:pPr>
            <a:r>
              <a:rPr lang="en-US" sz="2400" dirty="0" smtClean="0"/>
              <a:t>	Solve for </a:t>
            </a:r>
            <a:r>
              <a:rPr lang="en-US" sz="2400" dirty="0" err="1" smtClean="0"/>
              <a:t>k</a:t>
            </a:r>
            <a:r>
              <a:rPr lang="en-US" sz="2400" baseline="-25000" dirty="0" err="1" smtClean="0"/>
              <a:t>LU</a:t>
            </a:r>
            <a:r>
              <a:rPr lang="en-US" sz="2400" baseline="-25000" dirty="0"/>
              <a:t> </a:t>
            </a:r>
            <a:r>
              <a:rPr lang="en-US" sz="2400" baseline="-25000" dirty="0" smtClean="0"/>
              <a:t>,</a:t>
            </a:r>
            <a:r>
              <a:rPr lang="en-US" sz="2400" dirty="0" smtClean="0"/>
              <a:t> given z=.1 m and assuming that changes in z 	are negligible over the top .1 m from the surface </a:t>
            </a:r>
          </a:p>
          <a:p>
            <a:endParaRPr lang="en-US" sz="2400" baseline="-25000" dirty="0" smtClean="0"/>
          </a:p>
          <a:p>
            <a:pPr marL="0" indent="0">
              <a:buNone/>
            </a:pPr>
            <a:endParaRPr lang="en-US" sz="2400" baseline="-250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457200" lvl="1" indent="0">
              <a:buNone/>
            </a:pPr>
            <a:endParaRPr lang="en-US" sz="2400" baseline="30000" dirty="0" smtClean="0"/>
          </a:p>
          <a:p>
            <a:endParaRPr lang="en-US" sz="2800" u="sng" baseline="-25000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4070061"/>
              </p:ext>
            </p:extLst>
          </p:nvPr>
        </p:nvGraphicFramePr>
        <p:xfrm>
          <a:off x="432890" y="1876540"/>
          <a:ext cx="7770595" cy="80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Document" r:id="rId5" imgW="5474643" imgH="571785" progId="Word.Document.12">
                  <p:embed/>
                </p:oleObj>
              </mc:Choice>
              <mc:Fallback>
                <p:oleObj name="Document" r:id="rId5" imgW="5474643" imgH="57178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2890" y="1876540"/>
                        <a:ext cx="7770595" cy="809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747024"/>
              </p:ext>
            </p:extLst>
          </p:nvPr>
        </p:nvGraphicFramePr>
        <p:xfrm>
          <a:off x="246530" y="3142944"/>
          <a:ext cx="8450322" cy="5672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Document" r:id="rId8" imgW="5486400" imgH="368300" progId="Word.Document.12">
                  <p:embed/>
                </p:oleObj>
              </mc:Choice>
              <mc:Fallback>
                <p:oleObj name="Document" r:id="rId8" imgW="5486400" imgH="3683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46530" y="3142944"/>
                        <a:ext cx="8450322" cy="5672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5012103"/>
              </p:ext>
            </p:extLst>
          </p:nvPr>
        </p:nvGraphicFramePr>
        <p:xfrm>
          <a:off x="585643" y="5303828"/>
          <a:ext cx="8127918" cy="1053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Document" r:id="rId11" imgW="5486400" imgH="711200" progId="Word.Document.12">
                  <p:embed/>
                </p:oleObj>
              </mc:Choice>
              <mc:Fallback>
                <p:oleObj name="Document" r:id="rId11" imgW="5486400" imgH="7112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85643" y="5303828"/>
                        <a:ext cx="8127918" cy="1053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135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estimate from Lee Method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Hyperpro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casts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3" y="1417638"/>
            <a:ext cx="7997615" cy="5440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160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estimate from Lee Method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Hyperpro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casts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44" y="1414073"/>
            <a:ext cx="8069855" cy="543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277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HyperPro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Data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PAR derived from Ed sensor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17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 Values from Ed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1677067"/>
              </p:ext>
            </p:extLst>
          </p:nvPr>
        </p:nvGraphicFramePr>
        <p:xfrm>
          <a:off x="1143000" y="1524000"/>
          <a:ext cx="708660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066800"/>
                <a:gridCol w="990600"/>
                <a:gridCol w="895148"/>
                <a:gridCol w="1086052"/>
                <a:gridCol w="990600"/>
                <a:gridCol w="838200"/>
              </a:tblGrid>
              <a:tr h="479532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 (</a:t>
                      </a:r>
                      <a:r>
                        <a:rPr lang="el-GR" dirty="0" smtClean="0">
                          <a:latin typeface="Calibri"/>
                        </a:rPr>
                        <a:t>μ</a:t>
                      </a:r>
                      <a:r>
                        <a:rPr lang="en-US" dirty="0" err="1" smtClean="0">
                          <a:latin typeface="Calibri"/>
                        </a:rPr>
                        <a:t>mol</a:t>
                      </a:r>
                      <a:r>
                        <a:rPr lang="en-US" dirty="0" smtClean="0">
                          <a:latin typeface="Calibri"/>
                        </a:rPr>
                        <a:t> photons</a:t>
                      </a:r>
                      <a:r>
                        <a:rPr lang="en-US" dirty="0" smtClean="0"/>
                        <a:t>/m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baseline="0" dirty="0" smtClean="0"/>
                        <a:t>/s)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837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Lee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Method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Immersion Method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837">
                <a:tc>
                  <a:txBody>
                    <a:bodyPr/>
                    <a:lstStyle/>
                    <a:p>
                      <a:pPr algn="l"/>
                      <a:endParaRPr lang="en-US" dirty="0" smtClean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HyperPro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SeaWiFS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Ratio</a:t>
                      </a:r>
                      <a:endParaRPr lang="en-US" sz="1800" kern="1200" dirty="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HyperPro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SeaWiFS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Ratio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</a:tr>
              <a:tr h="43183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Rotated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984.88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865.85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0.879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1298.4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1139.1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0.877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3183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Off dock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876.07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771.11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0.880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3183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Upriver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1072.3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942.31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0.878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1290.1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1131.6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0.877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25921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Downriver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942.99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828.96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0.879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873.82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769.47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0.880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745362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Into sun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985.57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865.85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0.878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1437.6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1260.0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0.876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09600" y="5715000"/>
            <a:ext cx="777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Spectral resolution affects the derived PAR. However, PAR calculated from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SeaWiFS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bands always have a ratio ~ 0.88 over PAR from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HyperPro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Ed.</a:t>
            </a:r>
          </a:p>
          <a:p>
            <a:pPr marL="342900" indent="-342900">
              <a:buAutoNum type="arabi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 varies, which is explained at next slide.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64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Why PAR varies?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8694930"/>
              </p:ext>
            </p:extLst>
          </p:nvPr>
        </p:nvGraphicFramePr>
        <p:xfrm>
          <a:off x="152400" y="1752600"/>
          <a:ext cx="4324351" cy="3157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5838329"/>
              </p:ext>
            </p:extLst>
          </p:nvPr>
        </p:nvGraphicFramePr>
        <p:xfrm>
          <a:off x="4876800" y="1828800"/>
          <a:ext cx="3743325" cy="3157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Oval 4"/>
          <p:cNvSpPr/>
          <p:nvPr/>
        </p:nvSpPr>
        <p:spPr>
          <a:xfrm>
            <a:off x="6705600" y="3657600"/>
            <a:ext cx="2286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518160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 values generally decrease with increased sun zenith angle. During 1-hour, PAR almost drops 50%.</a:t>
            </a:r>
          </a:p>
          <a:p>
            <a:pPr marL="342900" indent="-342900">
              <a:buAutoNum type="arabi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is an outlier (I think), which may be due to cloud.</a:t>
            </a:r>
          </a:p>
        </p:txBody>
      </p:sp>
    </p:spTree>
    <p:extLst>
      <p:ext uri="{BB962C8B-B14F-4D97-AF65-F5344CB8AC3E}">
        <p14:creationId xmlns:p14="http://schemas.microsoft.com/office/powerpoint/2010/main" val="390122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WISP Data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98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627</Words>
  <Application>Microsoft Office PowerPoint</Application>
  <PresentationFormat>On-screen Show (4:3)</PresentationFormat>
  <Paragraphs>149</Paragraphs>
  <Slides>21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Document</vt:lpstr>
      <vt:lpstr>Radiometry Lab</vt:lpstr>
      <vt:lpstr>HyperPro Data</vt:lpstr>
      <vt:lpstr>KLu estimate from Lee Method Hyperpro casts</vt:lpstr>
      <vt:lpstr>KLu estimate from Lee Method Hyperpro casts</vt:lpstr>
      <vt:lpstr>KLu estimate from Lee Method Hyperpro casts</vt:lpstr>
      <vt:lpstr>HyperPro Data</vt:lpstr>
      <vt:lpstr>PAR Values from Ed</vt:lpstr>
      <vt:lpstr>Why PAR varies?</vt:lpstr>
      <vt:lpstr>WISP Data</vt:lpstr>
      <vt:lpstr>WISP</vt:lpstr>
      <vt:lpstr>WISP</vt:lpstr>
      <vt:lpstr>PowerPoint Presentation</vt:lpstr>
      <vt:lpstr>Cross-instrument Comparison</vt:lpstr>
      <vt:lpstr>Cross-instrument comparison for Ed</vt:lpstr>
      <vt:lpstr>PowerPoint Presentation</vt:lpstr>
      <vt:lpstr>Radiometer Calibration and Sky Radiance</vt:lpstr>
      <vt:lpstr>Ocean optics Radiometer Data Smoothing</vt:lpstr>
      <vt:lpstr> How homogeneous is the sky radiance distribution?</vt:lpstr>
      <vt:lpstr>Angular distribution of sky radiance along the principle plane</vt:lpstr>
      <vt:lpstr>Radiance vs scattering angle from the sun</vt:lpstr>
      <vt:lpstr>Thank you!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2: PAR Values from Ed</dc:title>
  <dc:creator>linhaili</dc:creator>
  <cp:lastModifiedBy>Linhai Li</cp:lastModifiedBy>
  <cp:revision>14</cp:revision>
  <dcterms:created xsi:type="dcterms:W3CDTF">2006-08-16T00:00:00Z</dcterms:created>
  <dcterms:modified xsi:type="dcterms:W3CDTF">2013-07-17T11:59:17Z</dcterms:modified>
</cp:coreProperties>
</file>