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3" autoAdjust="0"/>
    <p:restoredTop sz="94660"/>
  </p:normalViewPr>
  <p:slideViewPr>
    <p:cSldViewPr>
      <p:cViewPr varScale="1">
        <p:scale>
          <a:sx n="87" d="100"/>
          <a:sy n="87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nhaili\Desktop\PA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nhaili\Desktop\PA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42638343425745"/>
          <c:y val="4.4605336374522291E-2"/>
          <c:w val="0.74985548182398576"/>
          <c:h val="0.76227958690586994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Zenith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7"/>
            <c:spPr>
              <a:noFill/>
              <a:ln w="22225">
                <a:solidFill>
                  <a:schemeClr val="tx1"/>
                </a:solidFill>
              </a:ln>
            </c:spPr>
          </c:marker>
          <c:xVal>
            <c:numRef>
              <c:f>Sheet1!$A$2:$A$13</c:f>
              <c:numCache>
                <c:formatCode>h:mm:ss</c:formatCode>
                <c:ptCount val="12"/>
                <c:pt idx="1">
                  <c:v>0.87800925925925932</c:v>
                </c:pt>
                <c:pt idx="2">
                  <c:v>0.87437500000000001</c:v>
                </c:pt>
                <c:pt idx="3">
                  <c:v>0.87583333333333335</c:v>
                </c:pt>
                <c:pt idx="4">
                  <c:v>0.87368055555555557</c:v>
                </c:pt>
                <c:pt idx="6">
                  <c:v>0.8399537037037037</c:v>
                </c:pt>
                <c:pt idx="8">
                  <c:v>0.84100694444444446</c:v>
                </c:pt>
                <c:pt idx="9">
                  <c:v>0.84391203703703699</c:v>
                </c:pt>
                <c:pt idx="10">
                  <c:v>0.83667824074074071</c:v>
                </c:pt>
              </c:numCache>
            </c:numRef>
          </c:xVal>
          <c:yVal>
            <c:numRef>
              <c:f>Sheet1!$B$2:$B$13</c:f>
              <c:numCache>
                <c:formatCode>General</c:formatCode>
                <c:ptCount val="12"/>
                <c:pt idx="1">
                  <c:v>57.540999999999997</c:v>
                </c:pt>
                <c:pt idx="2">
                  <c:v>56.599600000000002</c:v>
                </c:pt>
                <c:pt idx="3">
                  <c:v>56.9773</c:v>
                </c:pt>
                <c:pt idx="4">
                  <c:v>56.419699999999999</c:v>
                </c:pt>
                <c:pt idx="6">
                  <c:v>47.682400000000001</c:v>
                </c:pt>
                <c:pt idx="8">
                  <c:v>48.009399999999999</c:v>
                </c:pt>
                <c:pt idx="9">
                  <c:v>48.750300000000003</c:v>
                </c:pt>
                <c:pt idx="10">
                  <c:v>46.909300000000002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9944192"/>
        <c:axId val="169946496"/>
      </c:scatterChart>
      <c:valAx>
        <c:axId val="1699441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200">
                    <a:latin typeface="Times New Roman" pitchFamily="18" charset="0"/>
                    <a:cs typeface="Times New Roman" pitchFamily="18" charset="0"/>
                  </a:rPr>
                  <a:t>Time of Measurement</a:t>
                </a:r>
              </a:p>
            </c:rich>
          </c:tx>
          <c:layout>
            <c:manualLayout>
              <c:xMode val="edge"/>
              <c:yMode val="edge"/>
              <c:x val="0.34338524637737239"/>
              <c:y val="0.9324283452577119"/>
            </c:manualLayout>
          </c:layout>
          <c:overlay val="0"/>
        </c:title>
        <c:numFmt formatCode="h:mm:ss;@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69946496"/>
        <c:crosses val="autoZero"/>
        <c:crossBetween val="midCat"/>
      </c:valAx>
      <c:valAx>
        <c:axId val="169946496"/>
        <c:scaling>
          <c:orientation val="minMax"/>
          <c:max val="65"/>
          <c:min val="4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3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300">
                    <a:latin typeface="Times New Roman" pitchFamily="18" charset="0"/>
                    <a:cs typeface="Times New Roman" pitchFamily="18" charset="0"/>
                  </a:rPr>
                  <a:t>Sun Zenith Angle (degree)</a:t>
                </a:r>
              </a:p>
            </c:rich>
          </c:tx>
          <c:layout>
            <c:manualLayout>
              <c:xMode val="edge"/>
              <c:yMode val="edge"/>
              <c:x val="0"/>
              <c:y val="0.1214715773718566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69944192"/>
        <c:crosses val="autoZero"/>
        <c:crossBetween val="midCat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13884046936881"/>
          <c:y val="4.4605336374522291E-2"/>
          <c:w val="0.70914307467291782"/>
          <c:h val="0.8025008099667557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Zenith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7"/>
            <c:spPr>
              <a:noFill/>
              <a:ln w="22225">
                <a:solidFill>
                  <a:schemeClr val="tx1"/>
                </a:solidFill>
              </a:ln>
            </c:spPr>
          </c:marker>
          <c:xVal>
            <c:numRef>
              <c:f>Sheet1!$B$2:$B$13</c:f>
              <c:numCache>
                <c:formatCode>General</c:formatCode>
                <c:ptCount val="12"/>
                <c:pt idx="1">
                  <c:v>57.540999999999997</c:v>
                </c:pt>
                <c:pt idx="2">
                  <c:v>56.599600000000002</c:v>
                </c:pt>
                <c:pt idx="3">
                  <c:v>56.9773</c:v>
                </c:pt>
                <c:pt idx="4">
                  <c:v>56.419699999999999</c:v>
                </c:pt>
                <c:pt idx="6">
                  <c:v>47.682400000000001</c:v>
                </c:pt>
                <c:pt idx="8">
                  <c:v>48.009399999999999</c:v>
                </c:pt>
                <c:pt idx="9">
                  <c:v>48.750300000000003</c:v>
                </c:pt>
                <c:pt idx="10">
                  <c:v>46.909300000000002</c:v>
                </c:pt>
              </c:numCache>
            </c:numRef>
          </c:xVal>
          <c:yVal>
            <c:numRef>
              <c:f>Sheet1!$C$2:$C$13</c:f>
              <c:numCache>
                <c:formatCode>General</c:formatCode>
                <c:ptCount val="12"/>
                <c:pt idx="0">
                  <c:v>984.88</c:v>
                </c:pt>
                <c:pt idx="1">
                  <c:v>876.07</c:v>
                </c:pt>
                <c:pt idx="2">
                  <c:v>1072.3</c:v>
                </c:pt>
                <c:pt idx="3">
                  <c:v>942.99</c:v>
                </c:pt>
                <c:pt idx="4">
                  <c:v>985.57</c:v>
                </c:pt>
                <c:pt idx="6">
                  <c:v>1298.4000000000001</c:v>
                </c:pt>
                <c:pt idx="8">
                  <c:v>1290.0999999999999</c:v>
                </c:pt>
                <c:pt idx="9">
                  <c:v>873.82</c:v>
                </c:pt>
                <c:pt idx="10">
                  <c:v>1437.6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9994880"/>
        <c:axId val="170214528"/>
      </c:scatterChart>
      <c:valAx>
        <c:axId val="169994880"/>
        <c:scaling>
          <c:orientation val="minMax"/>
          <c:max val="60"/>
          <c:min val="40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200">
                    <a:latin typeface="Times New Roman" pitchFamily="18" charset="0"/>
                    <a:cs typeface="Times New Roman" pitchFamily="18" charset="0"/>
                  </a:rPr>
                  <a:t>Sun Zenith Angle (degree)</a:t>
                </a:r>
              </a:p>
            </c:rich>
          </c:tx>
          <c:layout>
            <c:manualLayout>
              <c:xMode val="edge"/>
              <c:yMode val="edge"/>
              <c:x val="0.34338524637737239"/>
              <c:y val="0.9324283452577119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70214528"/>
        <c:crosses val="autoZero"/>
        <c:crossBetween val="midCat"/>
      </c:valAx>
      <c:valAx>
        <c:axId val="170214528"/>
        <c:scaling>
          <c:orientation val="minMax"/>
          <c:max val="1600"/>
          <c:min val="6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3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300">
                    <a:latin typeface="Times New Roman" pitchFamily="18" charset="0"/>
                    <a:cs typeface="Times New Roman" pitchFamily="18" charset="0"/>
                  </a:rPr>
                  <a:t>PAR (µmol photons/m</a:t>
                </a:r>
                <a:r>
                  <a:rPr lang="en-US" sz="1300" baseline="3000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1300">
                    <a:latin typeface="Times New Roman" pitchFamily="18" charset="0"/>
                    <a:cs typeface="Times New Roman" pitchFamily="18" charset="0"/>
                  </a:rPr>
                  <a:t>/s)</a:t>
                </a:r>
              </a:p>
            </c:rich>
          </c:tx>
          <c:layout>
            <c:manualLayout>
              <c:xMode val="edge"/>
              <c:yMode val="edge"/>
              <c:x val="0"/>
              <c:y val="0.1214715773718566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69994880"/>
        <c:crosses val="autoZero"/>
        <c:crossBetween val="midCat"/>
        <c:majorUnit val="200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62356-A9B1-4B92-B609-201B62BE5EF0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404-572F-4A12-B92A-791E6B7DE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62356-A9B1-4B92-B609-201B62BE5EF0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404-572F-4A12-B92A-791E6B7DE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30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62356-A9B1-4B92-B609-201B62BE5EF0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404-572F-4A12-B92A-791E6B7DE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9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62356-A9B1-4B92-B609-201B62BE5EF0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404-572F-4A12-B92A-791E6B7DE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4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62356-A9B1-4B92-B609-201B62BE5EF0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404-572F-4A12-B92A-791E6B7DE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23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62356-A9B1-4B92-B609-201B62BE5EF0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404-572F-4A12-B92A-791E6B7DE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2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62356-A9B1-4B92-B609-201B62BE5EF0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404-572F-4A12-B92A-791E6B7DE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9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62356-A9B1-4B92-B609-201B62BE5EF0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404-572F-4A12-B92A-791E6B7DE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36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62356-A9B1-4B92-B609-201B62BE5EF0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404-572F-4A12-B92A-791E6B7DE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00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62356-A9B1-4B92-B609-201B62BE5EF0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404-572F-4A12-B92A-791E6B7DE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93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62356-A9B1-4B92-B609-201B62BE5EF0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8F404-572F-4A12-B92A-791E6B7DE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62356-A9B1-4B92-B609-201B62BE5EF0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8F404-572F-4A12-B92A-791E6B7DE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0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2: </a:t>
            </a:r>
            <a:r>
              <a:rPr lang="en-US" dirty="0" smtClean="0"/>
              <a:t>PAR Values from 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79106766"/>
              </p:ext>
            </p:extLst>
          </p:nvPr>
        </p:nvGraphicFramePr>
        <p:xfrm>
          <a:off x="1143000" y="1524000"/>
          <a:ext cx="70866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971348"/>
                <a:gridCol w="990600"/>
                <a:gridCol w="990600"/>
                <a:gridCol w="990600"/>
                <a:gridCol w="1009852"/>
                <a:gridCol w="914400"/>
              </a:tblGrid>
              <a:tr h="479532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 (</a:t>
                      </a:r>
                      <a:r>
                        <a:rPr lang="el-GR" dirty="0" smtClean="0">
                          <a:latin typeface="Calibri"/>
                        </a:rPr>
                        <a:t>μ</a:t>
                      </a:r>
                      <a:r>
                        <a:rPr lang="en-US" dirty="0" err="1" smtClean="0">
                          <a:latin typeface="Calibri"/>
                        </a:rPr>
                        <a:t>mol</a:t>
                      </a:r>
                      <a:r>
                        <a:rPr lang="en-US" dirty="0" smtClean="0">
                          <a:latin typeface="Calibri"/>
                        </a:rPr>
                        <a:t> photons</a:t>
                      </a:r>
                      <a:r>
                        <a:rPr lang="en-US" dirty="0" smtClean="0"/>
                        <a:t>/m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baseline="0" dirty="0" smtClean="0"/>
                        <a:t>/s)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Lee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Method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Immersion Method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Trial #1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SeaWiFS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Ratio</a:t>
                      </a:r>
                      <a:endParaRPr lang="en-US" sz="1800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Trial #1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SeaWiFS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Ratio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Rotated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984.88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865.85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0.879143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1298.4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1139.1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0.877311</a:t>
                      </a:r>
                    </a:p>
                  </a:txBody>
                  <a:tcPr marL="9525" marR="9525" marT="9525" marB="0" anchor="ctr"/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Off dock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876.07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771.11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0.880192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3183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Upriver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1072.3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942.31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0.878775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1290.1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1131.6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0.877141</a:t>
                      </a:r>
                    </a:p>
                  </a:txBody>
                  <a:tcPr marL="9525" marR="9525" marT="9525" marB="0" anchor="ctr"/>
                </a:tc>
              </a:tr>
              <a:tr h="42592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Downriver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942.99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828.96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0.879076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873.82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769.47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0.880582</a:t>
                      </a:r>
                    </a:p>
                  </a:txBody>
                  <a:tcPr marL="9525" marR="9525" marT="9525" marB="0" anchor="ctr"/>
                </a:tc>
              </a:tr>
              <a:tr h="745362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Into 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985.57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865.85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0.878527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1437.6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1260.0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0.876461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173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PAR varies?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2213924"/>
              </p:ext>
            </p:extLst>
          </p:nvPr>
        </p:nvGraphicFramePr>
        <p:xfrm>
          <a:off x="152400" y="1752600"/>
          <a:ext cx="4324351" cy="315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8558129"/>
              </p:ext>
            </p:extLst>
          </p:nvPr>
        </p:nvGraphicFramePr>
        <p:xfrm>
          <a:off x="4876800" y="1828800"/>
          <a:ext cx="3743325" cy="315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Oval 4"/>
          <p:cNvSpPr/>
          <p:nvPr/>
        </p:nvSpPr>
        <p:spPr>
          <a:xfrm>
            <a:off x="6705600" y="3657600"/>
            <a:ext cx="2286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51816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/>
              <a:t>PAR values generally decrease with increased sun zenith angle. During 1-hour, PAR almost drops 50%.</a:t>
            </a:r>
          </a:p>
          <a:p>
            <a:pPr marL="342900" indent="-342900">
              <a:buAutoNum type="arabicParenR"/>
            </a:pPr>
            <a:r>
              <a:rPr lang="en-US" dirty="0" smtClean="0"/>
              <a:t>There is an outlier (I think), which may be due to cloud.</a:t>
            </a:r>
          </a:p>
        </p:txBody>
      </p:sp>
    </p:spTree>
    <p:extLst>
      <p:ext uri="{BB962C8B-B14F-4D97-AF65-F5344CB8AC3E}">
        <p14:creationId xmlns:p14="http://schemas.microsoft.com/office/powerpoint/2010/main" val="1742760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121</Words>
  <Application>Microsoft Office PowerPoint</Application>
  <PresentationFormat>On-screen Show (4:3)</PresentationFormat>
  <Paragraphs>52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Group 2: PAR Values from Ed</vt:lpstr>
      <vt:lpstr>Why PAR varies?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Linhai Li</dc:creator>
  <cp:lastModifiedBy>Linhai Li</cp:lastModifiedBy>
  <cp:revision>6</cp:revision>
  <dcterms:created xsi:type="dcterms:W3CDTF">2013-07-17T00:25:49Z</dcterms:created>
  <dcterms:modified xsi:type="dcterms:W3CDTF">2013-07-17T01:56:25Z</dcterms:modified>
</cp:coreProperties>
</file>