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9" r:id="rId5"/>
    <p:sldId id="267" r:id="rId6"/>
    <p:sldId id="266" r:id="rId7"/>
    <p:sldId id="268" r:id="rId8"/>
    <p:sldId id="259" r:id="rId9"/>
    <p:sldId id="260" r:id="rId10"/>
    <p:sldId id="261" r:id="rId11"/>
    <p:sldId id="270" r:id="rId12"/>
    <p:sldId id="271" r:id="rId13"/>
    <p:sldId id="272" r:id="rId14"/>
    <p:sldId id="278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ngtao:Downloads:E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ngtao:Downloads:Ex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ngtao:Downloads:Ex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89276798221"/>
          <c:y val="0.193348429750059"/>
          <c:w val="0.77700173871647"/>
          <c:h val="0.75422288867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'E1'!$R$3</c:f>
              <c:strCache>
                <c:ptCount val="1"/>
                <c:pt idx="0">
                  <c:v>Ed</c:v>
                </c:pt>
              </c:strCache>
            </c:strRef>
          </c:tx>
          <c:marker>
            <c:symbol val="none"/>
          </c:marker>
          <c:xVal>
            <c:numRef>
              <c:f>'E1'!$R$6:$R$26</c:f>
              <c:numCache>
                <c:formatCode>0.00E+00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5.14509158262103E-5</c:v>
                </c:pt>
                <c:pt idx="8">
                  <c:v>0.0</c:v>
                </c:pt>
                <c:pt idx="9">
                  <c:v>9.3940817285074E-5</c:v>
                </c:pt>
                <c:pt idx="10">
                  <c:v>8.90517263314125E-5</c:v>
                </c:pt>
                <c:pt idx="11">
                  <c:v>8.62321714985092E-5</c:v>
                </c:pt>
                <c:pt idx="12">
                  <c:v>9.36022838956584E-5</c:v>
                </c:pt>
                <c:pt idx="13">
                  <c:v>9.5310712924228E-5</c:v>
                </c:pt>
                <c:pt idx="14">
                  <c:v>0.00012947218505889</c:v>
                </c:pt>
                <c:pt idx="15">
                  <c:v>0.000117295173303532</c:v>
                </c:pt>
                <c:pt idx="16">
                  <c:v>7.97193877551819E-5</c:v>
                </c:pt>
                <c:pt idx="17">
                  <c:v>7.58766462523492E-5</c:v>
                </c:pt>
                <c:pt idx="18">
                  <c:v>8.84473075165333E-5</c:v>
                </c:pt>
                <c:pt idx="19">
                  <c:v>8.02005012531782E-5</c:v>
                </c:pt>
                <c:pt idx="20">
                  <c:v>8.18263644546146E-5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'E1'!$S$3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xVal>
            <c:numRef>
              <c:f>'E1'!$S$6:$S$26</c:f>
              <c:numCache>
                <c:formatCode>0.00E+00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7.80965273077403E-5</c:v>
                </c:pt>
                <c:pt idx="10">
                  <c:v>7.01779009790216E-5</c:v>
                </c:pt>
                <c:pt idx="11">
                  <c:v>4.73956111663301E-5</c:v>
                </c:pt>
                <c:pt idx="12">
                  <c:v>0.000128254456842309</c:v>
                </c:pt>
                <c:pt idx="13">
                  <c:v>8.68734254192135E-5</c:v>
                </c:pt>
                <c:pt idx="14">
                  <c:v>9.4241824521674E-5</c:v>
                </c:pt>
                <c:pt idx="15">
                  <c:v>9.59201943983844E-5</c:v>
                </c:pt>
                <c:pt idx="16">
                  <c:v>8.68338217735358E-5</c:v>
                </c:pt>
                <c:pt idx="17">
                  <c:v>8.84746962368305E-5</c:v>
                </c:pt>
                <c:pt idx="18">
                  <c:v>8.01603206412412E-5</c:v>
                </c:pt>
                <c:pt idx="19">
                  <c:v>0.00010897400969863</c:v>
                </c:pt>
                <c:pt idx="20">
                  <c:v>7.40905386383785E-5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'E1'!$T$3</c:f>
              <c:strCache>
                <c:ptCount val="1"/>
                <c:pt idx="0">
                  <c:v>Eo</c:v>
                </c:pt>
              </c:strCache>
            </c:strRef>
          </c:tx>
          <c:marker>
            <c:symbol val="none"/>
          </c:marker>
          <c:xVal>
            <c:numRef>
              <c:f>'E1'!$T$6:$T$26</c:f>
              <c:numCache>
                <c:formatCode>0.00E+00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0.000128741551335822</c:v>
                </c:pt>
                <c:pt idx="10">
                  <c:v>8.68507903421585E-5</c:v>
                </c:pt>
                <c:pt idx="11">
                  <c:v>8.21866341051872E-5</c:v>
                </c:pt>
                <c:pt idx="12">
                  <c:v>7.94748303213168E-5</c:v>
                </c:pt>
                <c:pt idx="13">
                  <c:v>8.61734671893892E-5</c:v>
                </c:pt>
                <c:pt idx="14">
                  <c:v>0.000116900955665429</c:v>
                </c:pt>
                <c:pt idx="15">
                  <c:v>0.000119019281123523</c:v>
                </c:pt>
                <c:pt idx="16">
                  <c:v>5.38822134813837E-5</c:v>
                </c:pt>
                <c:pt idx="17">
                  <c:v>7.32171621027431E-5</c:v>
                </c:pt>
                <c:pt idx="18">
                  <c:v>9.95222929937302E-5</c:v>
                </c:pt>
                <c:pt idx="19">
                  <c:v>9.47136265847863E-5</c:v>
                </c:pt>
                <c:pt idx="20">
                  <c:v>7.35997644807953E-5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'E1'!$U$3</c:f>
              <c:strCache>
                <c:ptCount val="1"/>
                <c:pt idx="0">
                  <c:v>Lu</c:v>
                </c:pt>
              </c:strCache>
            </c:strRef>
          </c:tx>
          <c:marker>
            <c:symbol val="none"/>
          </c:marker>
          <c:xVal>
            <c:numRef>
              <c:f>'E1'!$U$6:$U$26</c:f>
              <c:numCache>
                <c:formatCode>0.00E+00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8.46417537770945E-5</c:v>
                </c:pt>
                <c:pt idx="10">
                  <c:v>9.5387080773834E-5</c:v>
                </c:pt>
                <c:pt idx="11">
                  <c:v>7.75033584789673E-5</c:v>
                </c:pt>
                <c:pt idx="12">
                  <c:v>7.00451791405094E-5</c:v>
                </c:pt>
                <c:pt idx="13">
                  <c:v>9.5038965976001E-5</c:v>
                </c:pt>
                <c:pt idx="14">
                  <c:v>0.000129032258064449</c:v>
                </c:pt>
                <c:pt idx="15">
                  <c:v>8.76347384102605E-5</c:v>
                </c:pt>
                <c:pt idx="16">
                  <c:v>9.52732556062831E-5</c:v>
                </c:pt>
                <c:pt idx="17">
                  <c:v>8.0942821990504E-5</c:v>
                </c:pt>
                <c:pt idx="18">
                  <c:v>8.80456076247935E-5</c:v>
                </c:pt>
                <c:pt idx="19">
                  <c:v>5.98676923997249E-5</c:v>
                </c:pt>
                <c:pt idx="20">
                  <c:v>8.14299092055539E-5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'E1'!$V$3</c:f>
              <c:strCache>
                <c:ptCount val="1"/>
                <c:pt idx="0">
                  <c:v>Lu/Ed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'E1'!$V$6:$V$26</c:f>
              <c:numCache>
                <c:formatCode>0.00E+00</c:formatCode>
                <c:ptCount val="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</c:numCache>
            </c:numRef>
          </c:xVal>
          <c:yVal>
            <c:numRef>
              <c:f>'E1'!$Q$6:$Q$26</c:f>
              <c:numCache>
                <c:formatCode>General</c:formatCode>
                <c:ptCount val="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498168"/>
        <c:axId val="500094024"/>
      </c:scatterChart>
      <c:valAx>
        <c:axId val="69349816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Difference (-)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62460517679944"/>
              <c:y val="0.0185042405551272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crossAx val="500094024"/>
        <c:crosses val="autoZero"/>
        <c:crossBetween val="midCat"/>
      </c:valAx>
      <c:valAx>
        <c:axId val="500094024"/>
        <c:scaling>
          <c:orientation val="maxMin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>
                    <a:effectLst/>
                  </a:rPr>
                  <a:t>Optical </a:t>
                </a:r>
                <a:r>
                  <a:rPr lang="en-US" sz="1800" b="1" i="0" baseline="0" dirty="0" smtClean="0">
                    <a:effectLst/>
                  </a:rPr>
                  <a:t>depth (-)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136170194515638"/>
              <c:y val="0.31516679921563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93498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397616163831"/>
          <c:y val="0.218073689131187"/>
          <c:w val="0.134321710930245"/>
          <c:h val="0.4960034968643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022373384055"/>
          <c:y val="0.221814416798357"/>
          <c:w val="0.745160627357426"/>
          <c:h val="0.740144753392994"/>
        </c:manualLayout>
      </c:layout>
      <c:scatterChart>
        <c:scatterStyle val="smoothMarker"/>
        <c:varyColors val="0"/>
        <c:ser>
          <c:idx val="1"/>
          <c:order val="1"/>
          <c:tx>
            <c:v>Ed-a=0.24</c:v>
          </c:tx>
          <c:marker>
            <c:symbol val="none"/>
          </c:marker>
          <c:xVal>
            <c:numRef>
              <c:f>Sheet1!$C$2:$C$12</c:f>
              <c:numCache>
                <c:formatCode>0.00E+00</c:formatCode>
                <c:ptCount val="11"/>
                <c:pt idx="0">
                  <c:v>1.4047</c:v>
                </c:pt>
                <c:pt idx="1">
                  <c:v>0.2582</c:v>
                </c:pt>
                <c:pt idx="2">
                  <c:v>0.041387</c:v>
                </c:pt>
                <c:pt idx="3">
                  <c:v>0.0064522</c:v>
                </c:pt>
                <c:pt idx="4">
                  <c:v>0.00099964</c:v>
                </c:pt>
                <c:pt idx="5">
                  <c:v>0.00015463</c:v>
                </c:pt>
                <c:pt idx="6">
                  <c:v>2.3909E-5</c:v>
                </c:pt>
                <c:pt idx="7">
                  <c:v>3.6964E-6</c:v>
                </c:pt>
                <c:pt idx="8">
                  <c:v>5.7147E-7</c:v>
                </c:pt>
                <c:pt idx="9">
                  <c:v>8.83360000000001E-8</c:v>
                </c:pt>
                <c:pt idx="10">
                  <c:v>1.3656E-8</c:v>
                </c:pt>
              </c:numCache>
            </c:numRef>
          </c:xVal>
          <c:y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</c:numCache>
            </c:numRef>
          </c:yVal>
          <c:smooth val="1"/>
        </c:ser>
        <c:ser>
          <c:idx val="2"/>
          <c:order val="2"/>
          <c:tx>
            <c:v>Ed-a=0.36</c:v>
          </c:tx>
          <c:marker>
            <c:symbol val="none"/>
          </c:marker>
          <c:xVal>
            <c:numRef>
              <c:f>Sheet1!$D$2:$D$12</c:f>
              <c:numCache>
                <c:formatCode>0.00E+00</c:formatCode>
                <c:ptCount val="11"/>
                <c:pt idx="0">
                  <c:v>1.3958</c:v>
                </c:pt>
                <c:pt idx="1">
                  <c:v>0.12643</c:v>
                </c:pt>
                <c:pt idx="2">
                  <c:v>0.0099557</c:v>
                </c:pt>
                <c:pt idx="3">
                  <c:v>0.00076724</c:v>
                </c:pt>
                <c:pt idx="4">
                  <c:v>5.8931E-5</c:v>
                </c:pt>
                <c:pt idx="5">
                  <c:v>4.5281E-6</c:v>
                </c:pt>
                <c:pt idx="6">
                  <c:v>3.4761E-7</c:v>
                </c:pt>
                <c:pt idx="7">
                  <c:v>2.6685E-8</c:v>
                </c:pt>
                <c:pt idx="8">
                  <c:v>2.0485E-9</c:v>
                </c:pt>
                <c:pt idx="9">
                  <c:v>1.5726E-10</c:v>
                </c:pt>
                <c:pt idx="10">
                  <c:v>1.2072E-11</c:v>
                </c:pt>
              </c:numCache>
            </c:numRef>
          </c:xVal>
          <c:y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</c:numCache>
            </c:numRef>
          </c:yVal>
          <c:smooth val="1"/>
        </c:ser>
        <c:ser>
          <c:idx val="0"/>
          <c:order val="0"/>
          <c:tx>
            <c:v>Ed-a=0.3</c:v>
          </c:tx>
          <c:marker>
            <c:symbol val="none"/>
          </c:marker>
          <c:xVal>
            <c:numRef>
              <c:f>Sheet1!$B$2:$B$12</c:f>
              <c:numCache>
                <c:formatCode>0.00E+00</c:formatCode>
                <c:ptCount val="11"/>
                <c:pt idx="0">
                  <c:v>1.3993</c:v>
                </c:pt>
                <c:pt idx="1">
                  <c:v>0.18021</c:v>
                </c:pt>
                <c:pt idx="2">
                  <c:v>0.020181</c:v>
                </c:pt>
                <c:pt idx="3">
                  <c:v>0.0022045</c:v>
                </c:pt>
                <c:pt idx="4">
                  <c:v>0.00023965</c:v>
                </c:pt>
                <c:pt idx="5">
                  <c:v>2.6026E-5</c:v>
                </c:pt>
                <c:pt idx="6">
                  <c:v>2.8258E-6</c:v>
                </c:pt>
                <c:pt idx="7">
                  <c:v>3.0679E-7</c:v>
                </c:pt>
                <c:pt idx="8">
                  <c:v>3.3305E-8</c:v>
                </c:pt>
                <c:pt idx="9">
                  <c:v>3.6158E-9</c:v>
                </c:pt>
                <c:pt idx="10">
                  <c:v>3.9257E-10</c:v>
                </c:pt>
              </c:numCache>
            </c:numRef>
          </c:xVal>
          <c:y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2901960"/>
        <c:axId val="498883688"/>
      </c:scatterChart>
      <c:valAx>
        <c:axId val="492901960"/>
        <c:scaling>
          <c:logBase val="10.0"/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Ed (W/m2/nm)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98883688"/>
        <c:crosses val="autoZero"/>
        <c:crossBetween val="midCat"/>
      </c:valAx>
      <c:valAx>
        <c:axId val="498883688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Depth (m)</a:t>
                </a:r>
              </a:p>
            </c:rich>
          </c:tx>
          <c:layout>
            <c:manualLayout>
              <c:xMode val="edge"/>
              <c:yMode val="edge"/>
              <c:x val="0.00375153131951384"/>
              <c:y val="0.455127158237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92901960"/>
        <c:crossesAt val="1.0E-1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1030860117992"/>
          <c:y val="0.316117141845018"/>
          <c:w val="0.262601477140939"/>
          <c:h val="0.20092470207970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330710272552"/>
          <c:y val="0.216322164241737"/>
          <c:w val="0.706447316112188"/>
          <c:h val="0.736054298760957"/>
        </c:manualLayout>
      </c:layout>
      <c:scatterChart>
        <c:scatterStyle val="smoothMarker"/>
        <c:varyColors val="0"/>
        <c:ser>
          <c:idx val="1"/>
          <c:order val="1"/>
          <c:tx>
            <c:v>Lu-a=0.24</c:v>
          </c:tx>
          <c:marker>
            <c:symbol val="none"/>
          </c:marker>
          <c:xVal>
            <c:numRef>
              <c:f>Sheet1!$H$2:$H$12</c:f>
              <c:numCache>
                <c:formatCode>0.00E+00</c:formatCode>
                <c:ptCount val="11"/>
                <c:pt idx="0">
                  <c:v>0.0091781</c:v>
                </c:pt>
                <c:pt idx="1">
                  <c:v>0.0017888</c:v>
                </c:pt>
                <c:pt idx="2">
                  <c:v>0.00028972</c:v>
                </c:pt>
                <c:pt idx="3">
                  <c:v>4.5268E-5</c:v>
                </c:pt>
                <c:pt idx="4">
                  <c:v>7.0169E-6</c:v>
                </c:pt>
                <c:pt idx="5">
                  <c:v>1.0856E-6</c:v>
                </c:pt>
                <c:pt idx="6">
                  <c:v>1.6785E-7</c:v>
                </c:pt>
                <c:pt idx="7">
                  <c:v>2.5951E-8</c:v>
                </c:pt>
                <c:pt idx="8">
                  <c:v>4.0121E-9</c:v>
                </c:pt>
                <c:pt idx="9">
                  <c:v>6.2019E-10</c:v>
                </c:pt>
                <c:pt idx="10">
                  <c:v>9.58760000000001E-11</c:v>
                </c:pt>
              </c:numCache>
            </c:numRef>
          </c:xVal>
          <c:yVal>
            <c:numRef>
              <c:f>Sheet1!$A$2:$A$14</c:f>
              <c:numCache>
                <c:formatCode>General</c:formatCode>
                <c:ptCount val="13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2">
                  <c:v>0.0</c:v>
                </c:pt>
              </c:numCache>
            </c:numRef>
          </c:yVal>
          <c:smooth val="1"/>
        </c:ser>
        <c:ser>
          <c:idx val="2"/>
          <c:order val="2"/>
          <c:tx>
            <c:v>Lu-a=0.36</c:v>
          </c:tx>
          <c:marker>
            <c:symbol val="none"/>
          </c:marker>
          <c:xVal>
            <c:numRef>
              <c:f>Sheet1!$I$2:$I$14</c:f>
              <c:numCache>
                <c:formatCode>0.00E+00</c:formatCode>
                <c:ptCount val="13"/>
                <c:pt idx="0">
                  <c:v>0.005828</c:v>
                </c:pt>
                <c:pt idx="1">
                  <c:v>0.00055611</c:v>
                </c:pt>
                <c:pt idx="2">
                  <c:v>4.4111E-5</c:v>
                </c:pt>
                <c:pt idx="3">
                  <c:v>3.4034E-6</c:v>
                </c:pt>
                <c:pt idx="4">
                  <c:v>2.6146E-7</c:v>
                </c:pt>
                <c:pt idx="5">
                  <c:v>2.009E-8</c:v>
                </c:pt>
                <c:pt idx="6">
                  <c:v>1.5423E-9</c:v>
                </c:pt>
                <c:pt idx="7">
                  <c:v>1.1839E-10</c:v>
                </c:pt>
                <c:pt idx="8">
                  <c:v>9.08880000000001E-12</c:v>
                </c:pt>
                <c:pt idx="9">
                  <c:v>6.97720000000001E-13</c:v>
                </c:pt>
                <c:pt idx="10">
                  <c:v>5.35620000000001E-14</c:v>
                </c:pt>
              </c:numCache>
            </c:numRef>
          </c:xVal>
          <c:yVal>
            <c:numRef>
              <c:f>Sheet1!$A$2:$A$14</c:f>
              <c:numCache>
                <c:formatCode>General</c:formatCode>
                <c:ptCount val="13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2">
                  <c:v>0.0</c:v>
                </c:pt>
              </c:numCache>
            </c:numRef>
          </c:yVal>
          <c:smooth val="1"/>
        </c:ser>
        <c:ser>
          <c:idx val="0"/>
          <c:order val="0"/>
          <c:tx>
            <c:v>Lu-a=0.3</c:v>
          </c:tx>
          <c:marker>
            <c:symbol val="none"/>
          </c:marker>
          <c:xVal>
            <c:numRef>
              <c:f>Sheet1!$G$2:$G$12</c:f>
              <c:numCache>
                <c:formatCode>0.00E+00</c:formatCode>
                <c:ptCount val="11"/>
                <c:pt idx="0">
                  <c:v>0.0071363</c:v>
                </c:pt>
                <c:pt idx="1">
                  <c:v>0.00097154</c:v>
                </c:pt>
                <c:pt idx="2">
                  <c:v>0.00010975</c:v>
                </c:pt>
                <c:pt idx="3">
                  <c:v>1.2008E-5</c:v>
                </c:pt>
                <c:pt idx="4">
                  <c:v>1.3058E-6</c:v>
                </c:pt>
                <c:pt idx="5">
                  <c:v>1.4182E-7</c:v>
                </c:pt>
                <c:pt idx="6">
                  <c:v>1.5399E-8</c:v>
                </c:pt>
                <c:pt idx="7">
                  <c:v>1.6718E-9</c:v>
                </c:pt>
                <c:pt idx="8">
                  <c:v>1.8149E-10</c:v>
                </c:pt>
                <c:pt idx="9">
                  <c:v>1.9704E-11</c:v>
                </c:pt>
                <c:pt idx="10">
                  <c:v>2.1393E-12</c:v>
                </c:pt>
              </c:numCache>
            </c:numRef>
          </c:xVal>
          <c:yVal>
            <c:numRef>
              <c:f>Sheet1!$A$2:$A$14</c:f>
              <c:numCache>
                <c:formatCode>General</c:formatCode>
                <c:ptCount val="13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2">
                  <c:v>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1061752"/>
        <c:axId val="498753144"/>
      </c:scatterChart>
      <c:valAx>
        <c:axId val="561061752"/>
        <c:scaling>
          <c:logBase val="10.0"/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Lu (W/m2/nm/sr)</a:t>
                </a:r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98753144"/>
        <c:crosses val="autoZero"/>
        <c:crossBetween val="midCat"/>
      </c:valAx>
      <c:valAx>
        <c:axId val="498753144"/>
        <c:scaling>
          <c:orientation val="maxMin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Depth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561061752"/>
        <c:crossesAt val="1.0E-14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3712373171548"/>
          <c:y val="0.247370803412052"/>
          <c:w val="0.353236040787524"/>
          <c:h val="0.34067464223833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AA5E-E8C5-E84C-91B8-EA46F9A7642B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9C9B-4977-8144-926F-182A7B8ED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8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9C9B-4977-8144-926F-182A7B8EDB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PLOT:</a:t>
            </a:r>
            <a:r>
              <a:rPr lang="en-US" baseline="0" dirty="0" smtClean="0"/>
              <a:t> show irradiances are the same at the same optical depths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9C9B-4977-8144-926F-182A7B8EDB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9C9B-4977-8144-926F-182A7B8EDB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F3CEE-B803-7648-8814-1201E5EAE3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8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4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1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F76-2231-3E44-87DE-055C0313B6E3}" type="datetimeFigureOut">
              <a:rPr lang="en-US" smtClean="0"/>
              <a:pPr/>
              <a:t>13-7-18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DAE1-A6E7-484D-A920-74B082987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461"/>
            <a:ext cx="7772400" cy="1470025"/>
          </a:xfrm>
        </p:spPr>
        <p:txBody>
          <a:bodyPr/>
          <a:lstStyle/>
          <a:p>
            <a:r>
              <a:rPr lang="en-US" b="1" dirty="0" smtClean="0"/>
              <a:t>Hydrolight Lab: Part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3" y="5393549"/>
            <a:ext cx="6400800" cy="721266"/>
          </a:xfrm>
        </p:spPr>
        <p:txBody>
          <a:bodyPr/>
          <a:lstStyle/>
          <a:p>
            <a:r>
              <a:rPr lang="en-US" dirty="0" smtClean="0"/>
              <a:t>July 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endParaRPr lang="en-US" dirty="0"/>
          </a:p>
        </p:txBody>
      </p:sp>
      <p:pic>
        <p:nvPicPr>
          <p:cNvPr id="4" name="Picture 3" descr="Screen shot 2013-07-17 at 下午11.1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24" y="2057486"/>
            <a:ext cx="2884575" cy="2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5: Compare Hydrolight and </a:t>
            </a:r>
            <a:r>
              <a:rPr lang="en-US" dirty="0" err="1" smtClean="0"/>
              <a:t>Ecolight</a:t>
            </a:r>
            <a:r>
              <a:rPr lang="en-US" dirty="0" smtClean="0"/>
              <a:t> outputs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10" r="-4610"/>
          <a:stretch>
            <a:fillRect/>
          </a:stretch>
        </p:blipFill>
        <p:spPr>
          <a:xfrm>
            <a:off x="457200" y="1531925"/>
            <a:ext cx="822960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669" y="6139818"/>
            <a:ext cx="7578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Ecolight</a:t>
            </a:r>
            <a:r>
              <a:rPr lang="en-US" sz="2000" dirty="0" smtClean="0"/>
              <a:t> computed irradiances same as Hydrolight, but it 12-20 times faster than Hydrolight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871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1080120"/>
          </a:xfrm>
        </p:spPr>
        <p:txBody>
          <a:bodyPr/>
          <a:lstStyle/>
          <a:p>
            <a:r>
              <a:rPr lang="es-ES" dirty="0" smtClean="0"/>
              <a:t>EXERCISE 6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8024" y="1772816"/>
            <a:ext cx="4024536" cy="403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2000" b="1" u="sng" dirty="0" err="1" smtClean="0">
                <a:solidFill>
                  <a:schemeClr val="tx1"/>
                </a:solidFill>
              </a:rPr>
              <a:t>Study</a:t>
            </a:r>
            <a:r>
              <a:rPr lang="es-ES" sz="2000" b="1" u="sng" dirty="0" smtClean="0">
                <a:solidFill>
                  <a:schemeClr val="tx1"/>
                </a:solidFill>
              </a:rPr>
              <a:t> </a:t>
            </a:r>
            <a:r>
              <a:rPr lang="es-ES" sz="2000" b="1" u="sng" dirty="0" err="1" smtClean="0">
                <a:solidFill>
                  <a:schemeClr val="tx1"/>
                </a:solidFill>
              </a:rPr>
              <a:t>area</a:t>
            </a:r>
            <a:r>
              <a:rPr lang="es-ES" sz="2000" b="1" u="sng" dirty="0" smtClean="0">
                <a:solidFill>
                  <a:schemeClr val="tx1"/>
                </a:solidFill>
              </a:rPr>
              <a:t>: </a:t>
            </a:r>
            <a:r>
              <a:rPr lang="es-ES" sz="2000" b="1" dirty="0" err="1" smtClean="0">
                <a:solidFill>
                  <a:schemeClr val="tx1"/>
                </a:solidFill>
              </a:rPr>
              <a:t>Alfacs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</a:rPr>
              <a:t>Bay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(Ebro Delta, NW </a:t>
            </a:r>
            <a:r>
              <a:rPr lang="es-ES" sz="2000" dirty="0" err="1" smtClean="0">
                <a:solidFill>
                  <a:schemeClr val="tx1"/>
                </a:solidFill>
              </a:rPr>
              <a:t>Mediterranean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- Case II </a:t>
            </a:r>
            <a:r>
              <a:rPr lang="es-ES" sz="2000" dirty="0" err="1" smtClean="0">
                <a:solidFill>
                  <a:schemeClr val="tx1"/>
                </a:solidFill>
              </a:rPr>
              <a:t>waters</a:t>
            </a:r>
            <a:endParaRPr lang="es-ES" sz="20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Z</a:t>
            </a:r>
            <a:r>
              <a:rPr lang="es-ES" sz="2000" baseline="-25000" dirty="0" err="1" smtClean="0">
                <a:solidFill>
                  <a:schemeClr val="tx1"/>
                </a:solidFill>
              </a:rPr>
              <a:t>max</a:t>
            </a:r>
            <a:r>
              <a:rPr lang="es-ES" sz="2000" dirty="0" smtClean="0">
                <a:solidFill>
                  <a:schemeClr val="tx1"/>
                </a:solidFill>
              </a:rPr>
              <a:t>= 6.5 m</a:t>
            </a:r>
          </a:p>
          <a:p>
            <a:pPr algn="l">
              <a:buFontTx/>
              <a:buChar char="-"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s-ES" sz="2000" b="1" u="sng" dirty="0" err="1" smtClean="0">
                <a:solidFill>
                  <a:schemeClr val="tx1"/>
                </a:solidFill>
              </a:rPr>
              <a:t>Hidrolight</a:t>
            </a:r>
            <a:r>
              <a:rPr lang="es-ES" sz="2000" b="1" u="sng" dirty="0" smtClean="0">
                <a:solidFill>
                  <a:schemeClr val="tx1"/>
                </a:solidFill>
              </a:rPr>
              <a:t> </a:t>
            </a:r>
            <a:r>
              <a:rPr lang="es-ES" sz="2000" b="1" u="sng" dirty="0" err="1" smtClean="0">
                <a:solidFill>
                  <a:schemeClr val="tx1"/>
                </a:solidFill>
              </a:rPr>
              <a:t>simulations</a:t>
            </a:r>
            <a:r>
              <a:rPr lang="es-ES" sz="2000" b="1" u="sng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New Case I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[</a:t>
            </a:r>
            <a:r>
              <a:rPr lang="es-ES" sz="2000" dirty="0" err="1" smtClean="0">
                <a:solidFill>
                  <a:schemeClr val="tx1"/>
                </a:solidFill>
              </a:rPr>
              <a:t>Chl</a:t>
            </a:r>
            <a:r>
              <a:rPr lang="es-ES" sz="2000" dirty="0" smtClean="0">
                <a:solidFill>
                  <a:schemeClr val="tx1"/>
                </a:solidFill>
              </a:rPr>
              <a:t>]= 6 mg/m3</a:t>
            </a:r>
          </a:p>
          <a:p>
            <a:pPr algn="l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</a:rPr>
              <a:t>Inelastic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scattering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Finite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depth</a:t>
            </a:r>
            <a:r>
              <a:rPr lang="es-ES" sz="2000" dirty="0" smtClean="0">
                <a:solidFill>
                  <a:schemeClr val="tx1"/>
                </a:solidFill>
              </a:rPr>
              <a:t> (</a:t>
            </a:r>
            <a:r>
              <a:rPr lang="es-ES" sz="2000" dirty="0" err="1" smtClean="0">
                <a:solidFill>
                  <a:schemeClr val="tx1"/>
                </a:solidFill>
              </a:rPr>
              <a:t>Z</a:t>
            </a:r>
            <a:r>
              <a:rPr lang="es-ES" sz="2000" baseline="-25000" dirty="0" err="1" smtClean="0">
                <a:solidFill>
                  <a:schemeClr val="tx1"/>
                </a:solidFill>
              </a:rPr>
              <a:t>max</a:t>
            </a:r>
            <a:r>
              <a:rPr lang="es-ES" sz="2000" dirty="0" smtClean="0">
                <a:solidFill>
                  <a:schemeClr val="tx1"/>
                </a:solidFill>
              </a:rPr>
              <a:t>= 6.5 m)</a:t>
            </a:r>
          </a:p>
          <a:p>
            <a:pPr algn="l">
              <a:buFontTx/>
              <a:buChar char="-"/>
            </a:pPr>
            <a:r>
              <a:rPr lang="es-ES" sz="2000" dirty="0" smtClean="0">
                <a:solidFill>
                  <a:schemeClr val="tx1"/>
                </a:solidFill>
              </a:rPr>
              <a:t>Default </a:t>
            </a:r>
            <a:r>
              <a:rPr lang="es-ES" sz="2000" dirty="0" err="1" smtClean="0">
                <a:solidFill>
                  <a:schemeClr val="tx1"/>
                </a:solidFill>
              </a:rPr>
              <a:t>settings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</a:rPr>
              <a:t>Different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bottom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</a:rPr>
              <a:t>types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es-ES" sz="2000" baseline="30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82007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Effect</a:t>
            </a:r>
            <a:r>
              <a:rPr lang="es-ES" dirty="0" smtClean="0"/>
              <a:t> of </a:t>
            </a:r>
            <a:r>
              <a:rPr lang="es-ES" dirty="0" err="1" smtClean="0"/>
              <a:t>bottom</a:t>
            </a:r>
            <a:r>
              <a:rPr lang="es-ES" dirty="0" smtClean="0"/>
              <a:t> </a:t>
            </a:r>
            <a:r>
              <a:rPr lang="es-ES" dirty="0" err="1" smtClean="0"/>
              <a:t>reflectance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Rrs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542981" cy="51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092280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[</a:t>
            </a:r>
            <a:r>
              <a:rPr lang="es-ES" dirty="0" err="1" smtClean="0">
                <a:solidFill>
                  <a:schemeClr val="tx1"/>
                </a:solidFill>
              </a:rPr>
              <a:t>Chl</a:t>
            </a:r>
            <a:r>
              <a:rPr lang="es-ES" dirty="0" smtClean="0">
                <a:solidFill>
                  <a:schemeClr val="tx1"/>
                </a:solidFill>
              </a:rPr>
              <a:t>]= 6 mg/m</a:t>
            </a:r>
            <a:r>
              <a:rPr lang="es-ES" baseline="30000" dirty="0" smtClean="0">
                <a:solidFill>
                  <a:schemeClr val="tx1"/>
                </a:solidFill>
              </a:rPr>
              <a:t>3</a:t>
            </a:r>
            <a:endParaRPr lang="es-ES" baseline="3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Irradiance</a:t>
            </a:r>
            <a:r>
              <a:rPr lang="es-ES" dirty="0" smtClean="0"/>
              <a:t> </a:t>
            </a:r>
            <a:r>
              <a:rPr lang="es-ES" dirty="0" err="1" smtClean="0"/>
              <a:t>reflectance</a:t>
            </a:r>
            <a:r>
              <a:rPr lang="es-ES" dirty="0" smtClean="0"/>
              <a:t> vs </a:t>
            </a:r>
            <a:r>
              <a:rPr lang="es-ES" dirty="0" err="1" smtClean="0"/>
              <a:t>depth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617485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408" y="1340768"/>
            <a:ext cx="3739592" cy="30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3240360" cy="26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THANKS!</a:t>
            </a:r>
            <a:endParaRPr lang="es-ES" dirty="0"/>
          </a:p>
        </p:txBody>
      </p:sp>
      <p:pic>
        <p:nvPicPr>
          <p:cNvPr id="24578" name="Picture 2" descr="C:\Users\Marta\Desktop\qZhkoqogeZ-nOywzrbKK8dyTjpc-ViQZiiP0fWUhS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4594"/>
            <a:ext cx="4403188" cy="3302391"/>
          </a:xfrm>
          <a:prstGeom prst="rect">
            <a:avLst/>
          </a:prstGeom>
          <a:noFill/>
        </p:spPr>
      </p:pic>
      <p:pic>
        <p:nvPicPr>
          <p:cNvPr id="24579" name="Picture 3" descr="C:\Users\Marta\Desktop\LmUT7DOcRBwEIXTQA3qV8dw3hKWFGlVpxQupNBW8D4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297" y="1234754"/>
            <a:ext cx="4761543" cy="318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76825"/>
            <a:ext cx="7772400" cy="1470025"/>
          </a:xfrm>
        </p:spPr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Dependence on Sun Zenith</a:t>
            </a:r>
            <a:endParaRPr lang="en-US" dirty="0"/>
          </a:p>
        </p:txBody>
      </p:sp>
      <p:pic>
        <p:nvPicPr>
          <p:cNvPr id="4" name="Picture 3" descr="CompRr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6110"/>
          <a:stretch/>
        </p:blipFill>
        <p:spPr>
          <a:xfrm>
            <a:off x="435596" y="907399"/>
            <a:ext cx="8165793" cy="4887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309" y="5740914"/>
            <a:ext cx="7674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 as seen from 40˚, 135˚ viewing angle</a:t>
            </a:r>
          </a:p>
          <a:p>
            <a:endParaRPr lang="en-US" dirty="0" smtClean="0"/>
          </a:p>
          <a:p>
            <a:r>
              <a:rPr lang="en-US" dirty="0" smtClean="0"/>
              <a:t>Small variations in </a:t>
            </a:r>
            <a:r>
              <a:rPr lang="en-US" dirty="0" err="1" smtClean="0"/>
              <a:t>Rrs</a:t>
            </a:r>
            <a:r>
              <a:rPr lang="en-US" dirty="0" smtClean="0"/>
              <a:t> with sun zenith angle (assume </a:t>
            </a:r>
            <a:r>
              <a:rPr lang="en-US" dirty="0" err="1" smtClean="0"/>
              <a:t>Rrs</a:t>
            </a:r>
            <a:r>
              <a:rPr lang="en-US" dirty="0" smtClean="0"/>
              <a:t> is calculated exactly..?)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176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Dependence on Sun Zenith</a:t>
            </a:r>
            <a:endParaRPr lang="en-US" dirty="0"/>
          </a:p>
        </p:txBody>
      </p:sp>
      <p:pic>
        <p:nvPicPr>
          <p:cNvPr id="5" name="Picture 4" descr="Rrs_vs_SunAngl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r="4175"/>
          <a:stretch/>
        </p:blipFill>
        <p:spPr>
          <a:xfrm>
            <a:off x="418010" y="958995"/>
            <a:ext cx="8344153" cy="4801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309" y="5740914"/>
            <a:ext cx="760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change in </a:t>
            </a:r>
            <a:r>
              <a:rPr lang="en-US" dirty="0" err="1" smtClean="0"/>
              <a:t>Rrs</a:t>
            </a:r>
            <a:r>
              <a:rPr lang="en-US" dirty="0" smtClean="0"/>
              <a:t> must be due to viewing the VSF at different angles drops off at &gt;60˚ due to less light enter the water at high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7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-176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Rho Dependence on Sun Zenith</a:t>
            </a:r>
            <a:endParaRPr lang="en-US" dirty="0"/>
          </a:p>
        </p:txBody>
      </p:sp>
      <p:pic>
        <p:nvPicPr>
          <p:cNvPr id="9" name="Picture 8" descr="Rho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r="5090"/>
          <a:stretch/>
        </p:blipFill>
        <p:spPr>
          <a:xfrm>
            <a:off x="36490" y="945495"/>
            <a:ext cx="9107510" cy="5243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3924" y="2236563"/>
            <a:ext cx="527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rho of 0.28 appears to be a good approximation unless the sun is directly overhead. Rho also becomes spectrally dependent at small zenith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6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SF_fina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r="5806"/>
          <a:stretch/>
        </p:blipFill>
        <p:spPr>
          <a:xfrm>
            <a:off x="0" y="0"/>
            <a:ext cx="5932548" cy="3256442"/>
          </a:xfrm>
          <a:prstGeom prst="rect">
            <a:avLst/>
          </a:prstGeom>
        </p:spPr>
      </p:pic>
      <p:pic>
        <p:nvPicPr>
          <p:cNvPr id="5" name="Picture 4" descr="VSF_semilog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r="6929"/>
          <a:stretch/>
        </p:blipFill>
        <p:spPr>
          <a:xfrm>
            <a:off x="2992647" y="3256442"/>
            <a:ext cx="6034621" cy="33973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35694" y="537674"/>
            <a:ext cx="4249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Phase Functions</a:t>
            </a:r>
          </a:p>
          <a:p>
            <a:r>
              <a:rPr lang="en-US" sz="3600" dirty="0" smtClean="0"/>
              <a:t>From Lab 4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08185"/>
            <a:ext cx="316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Arizona Dust – 40-30 um</a:t>
            </a:r>
          </a:p>
          <a:p>
            <a:r>
              <a:rPr lang="en-US" dirty="0" err="1" smtClean="0"/>
              <a:t>Platymonas</a:t>
            </a:r>
            <a:r>
              <a:rPr lang="en-US" dirty="0" smtClean="0"/>
              <a:t> – 16-30 um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haetoceros</a:t>
            </a:r>
            <a:r>
              <a:rPr lang="en-US" dirty="0" smtClean="0"/>
              <a:t> – 7-10 um (chains)</a:t>
            </a:r>
          </a:p>
          <a:p>
            <a:r>
              <a:rPr lang="en-US" dirty="0" smtClean="0"/>
              <a:t>DRE -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LISST, Eco VSF, Mie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346" y="1052909"/>
            <a:ext cx="4395596" cy="2932224"/>
          </a:xfrm>
          <a:prstGeom prst="rect">
            <a:avLst/>
          </a:prstGeom>
        </p:spPr>
      </p:pic>
      <p:pic>
        <p:nvPicPr>
          <p:cNvPr id="5" name="Picture 4" descr="Mie_exampl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7267"/>
          <a:stretch/>
        </p:blipFill>
        <p:spPr>
          <a:xfrm>
            <a:off x="0" y="990649"/>
            <a:ext cx="4179253" cy="2475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02" y="4026107"/>
            <a:ext cx="1824185" cy="2617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6137" y="4005620"/>
            <a:ext cx="6360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Fit phase function to LISST and VFS measurements of bead mixtures (and well characterized culture? </a:t>
            </a:r>
            <a:r>
              <a:rPr lang="en-US" sz="2400" dirty="0" err="1" smtClean="0"/>
              <a:t>Coccolithophores</a:t>
            </a:r>
            <a:r>
              <a:rPr lang="en-US" sz="2400" dirty="0" smtClean="0"/>
              <a:t>?).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Compare the phase function to the predicted function calculated using Mie theory.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Video </a:t>
            </a:r>
            <a:r>
              <a:rPr lang="en-US" sz="2400" dirty="0"/>
              <a:t>for explaining the calibration, data collection, deployment, data analysis of </a:t>
            </a:r>
            <a:r>
              <a:rPr lang="en-US" sz="2400" dirty="0" smtClean="0"/>
              <a:t>LISST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81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Exercise 1: Optical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20"/>
            <a:ext cx="8229600" cy="48720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geometric depths correspond to optical depths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Runs took a similar amount of time even though the geometric depths were different: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 1 took 3.6 s, Run 2 took 3.6 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57342"/>
              </p:ext>
            </p:extLst>
          </p:nvPr>
        </p:nvGraphicFramePr>
        <p:xfrm>
          <a:off x="1652341" y="3115743"/>
          <a:ext cx="5912753" cy="1135380"/>
        </p:xfrm>
        <a:graphic>
          <a:graphicData uri="http://schemas.openxmlformats.org/drawingml/2006/table">
            <a:tbl>
              <a:tblPr/>
              <a:tblGrid>
                <a:gridCol w="1131321"/>
                <a:gridCol w="848676"/>
                <a:gridCol w="873946"/>
                <a:gridCol w="1420162"/>
                <a:gridCol w="1638648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 (m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Optical 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Geometrical Depth (m)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601" y="2485121"/>
            <a:ext cx="764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 = a + b; Optical Depth = Geometrical Depth * 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96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3"/>
            <a:ext cx="8229600" cy="1143000"/>
          </a:xfrm>
        </p:spPr>
        <p:txBody>
          <a:bodyPr/>
          <a:lstStyle/>
          <a:p>
            <a:r>
              <a:rPr lang="en-US" dirty="0" smtClean="0"/>
              <a:t>Exercise 1: Optical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065"/>
            <a:ext cx="8229600" cy="4525963"/>
          </a:xfrm>
        </p:spPr>
        <p:txBody>
          <a:bodyPr/>
          <a:lstStyle/>
          <a:p>
            <a:r>
              <a:rPr lang="en-US" dirty="0" smtClean="0"/>
              <a:t>Irradiances are the same at the same optical depths 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986879"/>
              </p:ext>
            </p:extLst>
          </p:nvPr>
        </p:nvGraphicFramePr>
        <p:xfrm>
          <a:off x="677509" y="2380442"/>
          <a:ext cx="7461251" cy="411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06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3"/>
            <a:ext cx="8229600" cy="1143000"/>
          </a:xfrm>
        </p:spPr>
        <p:txBody>
          <a:bodyPr/>
          <a:lstStyle/>
          <a:p>
            <a:r>
              <a:rPr lang="en-US" dirty="0" smtClean="0"/>
              <a:t>Exercise 1: Optical Depth</a:t>
            </a:r>
            <a:endParaRPr lang="en-US" dirty="0"/>
          </a:p>
        </p:txBody>
      </p:sp>
      <p:pic>
        <p:nvPicPr>
          <p:cNvPr id="6" name="Picture 5" descr="E_same_o_dep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781"/>
            <a:ext cx="6123937" cy="3866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r="5491"/>
          <a:stretch/>
        </p:blipFill>
        <p:spPr>
          <a:xfrm>
            <a:off x="3564053" y="2908972"/>
            <a:ext cx="5489473" cy="375151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275" y="4549676"/>
            <a:ext cx="356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K functions are not constant with depth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arious </a:t>
            </a:r>
            <a:r>
              <a:rPr lang="en-US" sz="2400" i="1" dirty="0"/>
              <a:t>K</a:t>
            </a:r>
            <a:r>
              <a:rPr lang="en-US" sz="2400" dirty="0"/>
              <a:t> functions as a function of depth for the highly scattering </a:t>
            </a:r>
            <a:r>
              <a:rPr lang="en-US" sz="2400" dirty="0" smtClean="0"/>
              <a:t>water</a:t>
            </a:r>
            <a:endParaRPr lang="en-US" sz="2400" dirty="0"/>
          </a:p>
        </p:txBody>
      </p:sp>
      <p:pic>
        <p:nvPicPr>
          <p:cNvPr id="9" name="Picture 8" descr="Screen shot 2013-07-17 at 下午11.59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75" y="2062963"/>
            <a:ext cx="4533900" cy="71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48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108"/>
          </a:xfrm>
        </p:spPr>
        <p:txBody>
          <a:bodyPr>
            <a:normAutofit/>
          </a:bodyPr>
          <a:lstStyle/>
          <a:p>
            <a:r>
              <a:rPr lang="en-US" dirty="0" smtClean="0"/>
              <a:t>Exercise 2: IOP error effects	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625794"/>
              </p:ext>
            </p:extLst>
          </p:nvPr>
        </p:nvGraphicFramePr>
        <p:xfrm>
          <a:off x="103115" y="913300"/>
          <a:ext cx="4963040" cy="380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19295"/>
              </p:ext>
            </p:extLst>
          </p:nvPr>
        </p:nvGraphicFramePr>
        <p:xfrm>
          <a:off x="4178555" y="3331706"/>
          <a:ext cx="4965446" cy="33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9054" y="1228910"/>
            <a:ext cx="3497746" cy="21027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AC-9 gives a=0.30 m</a:t>
            </a:r>
            <a:r>
              <a:rPr lang="en-US" baseline="30000" dirty="0" smtClean="0"/>
              <a:t>-1  </a:t>
            </a:r>
            <a:r>
              <a:rPr lang="en-US" dirty="0" smtClean="0"/>
              <a:t>+/- 20% </a:t>
            </a:r>
          </a:p>
          <a:p>
            <a:r>
              <a:rPr lang="en-US" dirty="0" smtClean="0"/>
              <a:t>Three runs with a= 0.24, 0.30, 0.36 m</a:t>
            </a:r>
            <a:r>
              <a:rPr lang="en-US" baseline="30000" dirty="0" smtClean="0"/>
              <a:t>-1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2143" y="5038530"/>
            <a:ext cx="4328762" cy="98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b = 1.0 </a:t>
            </a:r>
            <a:r>
              <a:rPr lang="en-US" sz="3000" dirty="0"/>
              <a:t>m</a:t>
            </a:r>
            <a:r>
              <a:rPr lang="en-US" sz="3000" baseline="30000" dirty="0"/>
              <a:t>-1</a:t>
            </a:r>
            <a:r>
              <a:rPr lang="en-US" sz="3000" dirty="0" smtClean="0"/>
              <a:t> at 440 nm</a:t>
            </a:r>
          </a:p>
        </p:txBody>
      </p:sp>
    </p:spTree>
    <p:extLst>
      <p:ext uri="{BB962C8B-B14F-4D97-AF65-F5344CB8AC3E}">
        <p14:creationId xmlns:p14="http://schemas.microsoft.com/office/powerpoint/2010/main" val="215004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Exercise 2: IOP error effects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58146"/>
              </p:ext>
            </p:extLst>
          </p:nvPr>
        </p:nvGraphicFramePr>
        <p:xfrm>
          <a:off x="375270" y="1117220"/>
          <a:ext cx="4239526" cy="4164644"/>
        </p:xfrm>
        <a:graphic>
          <a:graphicData uri="http://schemas.openxmlformats.org/drawingml/2006/table">
            <a:tbl>
              <a:tblPr/>
              <a:tblGrid>
                <a:gridCol w="1298814"/>
                <a:gridCol w="1641898"/>
                <a:gridCol w="1298814"/>
              </a:tblGrid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3.76E-02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105.29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9.02E-03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-50.71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3.58E-10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1.25E-08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3385.55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1.10E-11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-96.93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62300"/>
              </p:ext>
            </p:extLst>
          </p:nvPr>
        </p:nvGraphicFramePr>
        <p:xfrm>
          <a:off x="4751346" y="1117222"/>
          <a:ext cx="4060365" cy="4164644"/>
        </p:xfrm>
        <a:graphic>
          <a:graphicData uri="http://schemas.openxmlformats.org/drawingml/2006/table">
            <a:tbl>
              <a:tblPr/>
              <a:tblGrid>
                <a:gridCol w="1251159"/>
                <a:gridCol w="1558047"/>
                <a:gridCol w="1251159"/>
              </a:tblGrid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9.95E-05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2.63E-04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4.00E-05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-59.84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 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(W/m^2 nm)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2.28E-11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7.95E-10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3385.64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7.00E-13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-96.93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61935"/>
              </p:ext>
            </p:extLst>
          </p:nvPr>
        </p:nvGraphicFramePr>
        <p:xfrm>
          <a:off x="5295191" y="5530979"/>
          <a:ext cx="3516520" cy="596900"/>
        </p:xfrm>
        <a:graphic>
          <a:graphicData uri="http://schemas.openxmlformats.org/drawingml/2006/table">
            <a:tbl>
              <a:tblPr/>
              <a:tblGrid>
                <a:gridCol w="879130"/>
                <a:gridCol w="879130"/>
                <a:gridCol w="879130"/>
                <a:gridCol w="879130"/>
              </a:tblGrid>
              <a:tr h="292100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Run 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(m</a:t>
                      </a:r>
                      <a:r>
                        <a:rPr lang="en-US" sz="1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269" y="5435394"/>
            <a:ext cx="491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 small error in an IOP can make a big difference in the field at 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004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457200" y="1784140"/>
            <a:ext cx="8229600" cy="399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Unbiased percent difference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UPD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(Hooker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 al.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2002)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ZW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ZW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kumimoji="0" lang="en-Z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where X represents the ocean color product for λ at any </a:t>
            </a:r>
            <a:r>
              <a:rPr kumimoji="0" lang="en-ZW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discrete</a:t>
            </a:r>
            <a:r>
              <a:rPr kumimoji="0" lang="en-Z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wavelength and t</a:t>
            </a:r>
            <a:r>
              <a:rPr kumimoji="0" lang="en-Z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is neglected for </a:t>
            </a:r>
            <a:r>
              <a:rPr kumimoji="0" lang="en-Z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Hydrolight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W"/>
          </a:p>
        </p:txBody>
      </p:sp>
      <p:grpSp>
        <p:nvGrpSpPr>
          <p:cNvPr id="16" name="Group 15"/>
          <p:cNvGrpSpPr/>
          <p:nvPr/>
        </p:nvGrpSpPr>
        <p:grpSpPr>
          <a:xfrm>
            <a:off x="2286000" y="2794765"/>
            <a:ext cx="5410200" cy="766763"/>
            <a:chOff x="2286000" y="2057400"/>
            <a:chExt cx="5410200" cy="766763"/>
          </a:xfrm>
        </p:grpSpPr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2286000" y="2057400"/>
            <a:ext cx="3816350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3" imgW="2641233" imgH="533538" progId="">
                    <p:embed/>
                  </p:oleObj>
                </mc:Choice>
                <mc:Fallback>
                  <p:oleObj name="Equation" r:id="rId3" imgW="2641233" imgH="533538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2057400"/>
                          <a:ext cx="3816350" cy="766763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040437" y="2438400"/>
              <a:ext cx="16557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dirty="0">
                  <a:latin typeface="Times New Roman" pitchFamily="18" charset="0"/>
                  <a:cs typeface="Times New Roman" pitchFamily="18" charset="0"/>
                </a:rPr>
                <a:t>..................[1]</a:t>
              </a:r>
              <a:endParaRPr lang="en-ZW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83236"/>
            <a:ext cx="8229600" cy="1143000"/>
          </a:xfrm>
        </p:spPr>
        <p:txBody>
          <a:bodyPr/>
          <a:lstStyle/>
          <a:p>
            <a:r>
              <a:rPr lang="de-DE" dirty="0" smtClean="0"/>
              <a:t>Unbiased Percent Difference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85825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30" y="274638"/>
            <a:ext cx="8939169" cy="571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E3: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rs</a:t>
            </a:r>
            <a:r>
              <a:rPr lang="en-US" dirty="0" smtClean="0"/>
              <a:t> dependence on backscatter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075" y="6235399"/>
            <a:ext cx="83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optical depth </a:t>
            </a:r>
            <a:r>
              <a:rPr lang="en-US" sz="2400" dirty="0" smtClean="0"/>
              <a:t>differences cause the computer time various</a:t>
            </a:r>
            <a:endParaRPr lang="en-US" sz="2400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1525" r="-1025"/>
          <a:stretch/>
        </p:blipFill>
        <p:spPr bwMode="auto">
          <a:xfrm>
            <a:off x="1884446" y="969473"/>
            <a:ext cx="6349763" cy="5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4075" y="4094223"/>
            <a:ext cx="188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Backscatter fraction B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=b</a:t>
            </a:r>
            <a:r>
              <a:rPr lang="en-US" sz="2400" baseline="-25000" dirty="0" smtClean="0"/>
              <a:t>bp</a:t>
            </a:r>
            <a:r>
              <a:rPr lang="en-US" sz="2400" dirty="0" smtClean="0"/>
              <a:t>/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p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6303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4: Compare “CLASSIC” and “NEW” Case 1 IOP model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142" y="1356202"/>
            <a:ext cx="6091237" cy="51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78749" y="2293965"/>
            <a:ext cx="450629" cy="28674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520" y="6141960"/>
            <a:ext cx="258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Chl</a:t>
            </a:r>
            <a:r>
              <a:rPr lang="en-US" sz="2400" dirty="0" smtClean="0"/>
              <a:t> = 2.3 mg </a:t>
            </a: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en-US" sz="2400" baseline="30000" dirty="0" smtClean="0">
                <a:solidFill>
                  <a:srgbClr val="000000"/>
                </a:solidFill>
              </a:rPr>
              <a:t>-3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8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774</Words>
  <Application>Microsoft Macintosh PowerPoint</Application>
  <PresentationFormat>On-screen Show (4:3)</PresentationFormat>
  <Paragraphs>171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Hydrolight Lab: Part 1</vt:lpstr>
      <vt:lpstr>Exercise 1: Optical Depth</vt:lpstr>
      <vt:lpstr>Exercise 1: Optical Depth</vt:lpstr>
      <vt:lpstr>Exercise 1: Optical Depth</vt:lpstr>
      <vt:lpstr>Exercise 2: IOP error effects </vt:lpstr>
      <vt:lpstr>Exercise 2: IOP error effects </vt:lpstr>
      <vt:lpstr>Unbiased Percent Difference</vt:lpstr>
      <vt:lpstr>E3: Rrs dependence on backscatter</vt:lpstr>
      <vt:lpstr>Exercise 4: Compare “CLASSIC” and “NEW” Case 1 IOP model</vt:lpstr>
      <vt:lpstr>Exercise 5: Compare Hydrolight and Ecolight outputs </vt:lpstr>
      <vt:lpstr>EXERCISE 6</vt:lpstr>
      <vt:lpstr>Effect of bottom reflectance on Rrs</vt:lpstr>
      <vt:lpstr>Irradiance reflectance vs depth</vt:lpstr>
      <vt:lpstr>THANKS!</vt:lpstr>
      <vt:lpstr>Rrs Dependence on Sun Zenith</vt:lpstr>
      <vt:lpstr>PowerPoint Presentation</vt:lpstr>
      <vt:lpstr>PowerPoint Presentation</vt:lpstr>
      <vt:lpstr>PowerPoint Presentation</vt:lpstr>
      <vt:lpstr>LISST, Eco VSF, Mie Theory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Hydrolight Presentation: Part 1</dc:title>
  <dc:creator>Grace</dc:creator>
  <cp:lastModifiedBy>jing tao</cp:lastModifiedBy>
  <cp:revision>40</cp:revision>
  <dcterms:created xsi:type="dcterms:W3CDTF">2013-07-17T20:46:41Z</dcterms:created>
  <dcterms:modified xsi:type="dcterms:W3CDTF">2013-07-18T05:00:19Z</dcterms:modified>
</cp:coreProperties>
</file>