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FB996-9942-B440-9CF8-22FC19B4D032}" type="datetimeFigureOut">
              <a:rPr lang="en-US" smtClean="0"/>
              <a:t>7/17/13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F3CEE-B803-7648-8814-1201E5EA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EE-B803-7648-8814-1201E5EAE3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4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8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3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3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7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AD02-E786-084D-81C5-2110F88FFE1B}" type="datetimeFigureOut">
              <a:rPr lang="en-US" smtClean="0"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6CE5C-7E84-B749-B5A3-FA024216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6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76825"/>
            <a:ext cx="7772400" cy="1470025"/>
          </a:xfrm>
        </p:spPr>
        <p:txBody>
          <a:bodyPr/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smtClean="0"/>
              <a:t> Dependence on Sun Zenith</a:t>
            </a:r>
            <a:endParaRPr lang="en-US" dirty="0"/>
          </a:p>
        </p:txBody>
      </p:sp>
      <p:pic>
        <p:nvPicPr>
          <p:cNvPr id="4" name="Picture 3" descr="CompRrs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r="6110"/>
          <a:stretch/>
        </p:blipFill>
        <p:spPr>
          <a:xfrm>
            <a:off x="435596" y="907399"/>
            <a:ext cx="8165793" cy="48870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3309" y="5740914"/>
            <a:ext cx="7674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Rrs</a:t>
            </a:r>
            <a:r>
              <a:rPr lang="en-US" dirty="0" smtClean="0"/>
              <a:t> as seen from 40˚, 135˚ viewing angle</a:t>
            </a:r>
          </a:p>
          <a:p>
            <a:endParaRPr lang="en-US" dirty="0" smtClean="0"/>
          </a:p>
          <a:p>
            <a:r>
              <a:rPr lang="en-US" dirty="0" smtClean="0"/>
              <a:t>Small variations in </a:t>
            </a:r>
            <a:r>
              <a:rPr lang="en-US" dirty="0" err="1" smtClean="0"/>
              <a:t>Rrs</a:t>
            </a:r>
            <a:r>
              <a:rPr lang="en-US" dirty="0" smtClean="0"/>
              <a:t> with sun zenith angle (assume </a:t>
            </a:r>
            <a:r>
              <a:rPr lang="en-US" dirty="0" err="1" smtClean="0"/>
              <a:t>Rrs</a:t>
            </a:r>
            <a:r>
              <a:rPr lang="en-US" dirty="0" smtClean="0"/>
              <a:t> is calculated exactly..?)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4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-176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smtClean="0"/>
              <a:t> Dependence on Sun Zenith</a:t>
            </a:r>
            <a:endParaRPr lang="en-US" dirty="0"/>
          </a:p>
        </p:txBody>
      </p:sp>
      <p:pic>
        <p:nvPicPr>
          <p:cNvPr id="5" name="Picture 4" descr="Rrs_vs_SunAngl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1" r="4175"/>
          <a:stretch/>
        </p:blipFill>
        <p:spPr>
          <a:xfrm>
            <a:off x="418010" y="958995"/>
            <a:ext cx="8344153" cy="48013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3309" y="5740914"/>
            <a:ext cx="7604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change in </a:t>
            </a:r>
            <a:r>
              <a:rPr lang="en-US" dirty="0" err="1" smtClean="0"/>
              <a:t>Rrs</a:t>
            </a:r>
            <a:r>
              <a:rPr lang="en-US" dirty="0" smtClean="0"/>
              <a:t> must be due to viewing the VSF at different angles drops off at &gt;60˚ due to less light enter the water at high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7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-176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Rho Dependence on Sun Zenith</a:t>
            </a:r>
            <a:endParaRPr lang="en-US" dirty="0"/>
          </a:p>
        </p:txBody>
      </p:sp>
      <p:pic>
        <p:nvPicPr>
          <p:cNvPr id="9" name="Picture 8" descr="Rho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" r="5090"/>
          <a:stretch/>
        </p:blipFill>
        <p:spPr>
          <a:xfrm>
            <a:off x="36490" y="945495"/>
            <a:ext cx="9107510" cy="52431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73924" y="2236563"/>
            <a:ext cx="527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rho of 0.28 appears to be a good approximation unless the sun is directly overhead. Rho also becomes spectrally dependent at small zenith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6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SF_final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" r="5806"/>
          <a:stretch/>
        </p:blipFill>
        <p:spPr>
          <a:xfrm>
            <a:off x="0" y="0"/>
            <a:ext cx="5932548" cy="3256442"/>
          </a:xfrm>
          <a:prstGeom prst="rect">
            <a:avLst/>
          </a:prstGeom>
        </p:spPr>
      </p:pic>
      <p:pic>
        <p:nvPicPr>
          <p:cNvPr id="5" name="Picture 4" descr="VSF_semilog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r="6929"/>
          <a:stretch/>
        </p:blipFill>
        <p:spPr>
          <a:xfrm>
            <a:off x="2992647" y="3256442"/>
            <a:ext cx="6034621" cy="339731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235694" y="537674"/>
            <a:ext cx="424995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Phase Functions</a:t>
            </a:r>
          </a:p>
          <a:p>
            <a:r>
              <a:rPr lang="en-US" sz="3600" dirty="0" smtClean="0"/>
              <a:t>From Lab 4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08185"/>
            <a:ext cx="3162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Arizona Dust – 40-30 um</a:t>
            </a:r>
          </a:p>
          <a:p>
            <a:r>
              <a:rPr lang="en-US" dirty="0" err="1" smtClean="0"/>
              <a:t>Platymonas</a:t>
            </a:r>
            <a:r>
              <a:rPr lang="en-US" dirty="0" smtClean="0"/>
              <a:t> – 16-30 um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haetoceros</a:t>
            </a:r>
            <a:r>
              <a:rPr lang="en-US" dirty="0" smtClean="0"/>
              <a:t> – 7-10 um (chains)</a:t>
            </a:r>
          </a:p>
          <a:p>
            <a:r>
              <a:rPr lang="en-US" dirty="0" smtClean="0"/>
              <a:t>DRE - 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3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LISST, Eco VSF, Mie Theory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346" y="1052909"/>
            <a:ext cx="4395596" cy="2932224"/>
          </a:xfrm>
          <a:prstGeom prst="rect">
            <a:avLst/>
          </a:prstGeom>
        </p:spPr>
      </p:pic>
      <p:pic>
        <p:nvPicPr>
          <p:cNvPr id="5" name="Picture 4" descr="Mie_example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7267"/>
          <a:stretch/>
        </p:blipFill>
        <p:spPr>
          <a:xfrm>
            <a:off x="0" y="990649"/>
            <a:ext cx="4179253" cy="2475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02" y="4026107"/>
            <a:ext cx="1824185" cy="26177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6137" y="4005620"/>
            <a:ext cx="6360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Fit phase function to LISST and VFS measurements of bead mixtures (and well characterized culture? </a:t>
            </a:r>
            <a:r>
              <a:rPr lang="en-US" sz="2400" dirty="0" err="1" smtClean="0"/>
              <a:t>Coccolithophores</a:t>
            </a:r>
            <a:r>
              <a:rPr lang="en-US" sz="2400" dirty="0" smtClean="0"/>
              <a:t>?).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Compare the phase function to the predicted function calculated using Mie theory.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Video </a:t>
            </a:r>
            <a:r>
              <a:rPr lang="en-US" sz="2400" dirty="0"/>
              <a:t>for explaining the calibration, data collection, deployment, data analysis of </a:t>
            </a:r>
            <a:r>
              <a:rPr lang="en-US" sz="2400" dirty="0" smtClean="0"/>
              <a:t>LISST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81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193</Words>
  <Application>Microsoft Macintosh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Rrs Dependence on Sun Zenith</vt:lpstr>
      <vt:lpstr>PowerPoint Presentation</vt:lpstr>
      <vt:lpstr>PowerPoint Presentation</vt:lpstr>
      <vt:lpstr>PowerPoint Presentation</vt:lpstr>
      <vt:lpstr>LISST, Eco VSF, Mie Theory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Rrs Dependence on Sun Zenith</dc:title>
  <dc:creator>Thomas Leeuw</dc:creator>
  <cp:lastModifiedBy>Grace</cp:lastModifiedBy>
  <cp:revision>7</cp:revision>
  <dcterms:created xsi:type="dcterms:W3CDTF">2013-07-18T01:34:55Z</dcterms:created>
  <dcterms:modified xsi:type="dcterms:W3CDTF">2013-07-18T03:45:09Z</dcterms:modified>
</cp:coreProperties>
</file>