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6" r:id="rId2"/>
    <p:sldId id="256" r:id="rId3"/>
    <p:sldId id="257" r:id="rId4"/>
    <p:sldId id="261" r:id="rId5"/>
    <p:sldId id="258" r:id="rId6"/>
    <p:sldId id="262" r:id="rId7"/>
    <p:sldId id="259" r:id="rId8"/>
    <p:sldId id="263" r:id="rId9"/>
    <p:sldId id="260" r:id="rId10"/>
    <p:sldId id="264" r:id="rId11"/>
    <p:sldId id="267" r:id="rId12"/>
    <p:sldId id="269" r:id="rId13"/>
    <p:sldId id="270" r:id="rId14"/>
    <p:sldId id="271" r:id="rId15"/>
    <p:sldId id="272" r:id="rId16"/>
    <p:sldId id="273" r:id="rId17"/>
    <p:sldId id="266" r:id="rId18"/>
    <p:sldId id="265" r:id="rId19"/>
    <p:sldId id="268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D4D6F-3D06-4C54-8B54-D83A8498CAFA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224C1-57D2-4C44-B2A8-24350B64D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raw data</a:t>
            </a:r>
          </a:p>
          <a:p>
            <a:r>
              <a:rPr lang="en-US" baseline="0" dirty="0" smtClean="0"/>
              <a:t>Station 2 (calm water) = better agreement</a:t>
            </a:r>
          </a:p>
          <a:p>
            <a:r>
              <a:rPr lang="en-US" baseline="0" dirty="0" smtClean="0"/>
              <a:t>All of Station 1 samples show high variability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Negative values? Use different correction coefficient?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23DC-0F11-4CAB-9A74-C40F36BFEB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810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Portion of a profile where Emmanuel</a:t>
            </a:r>
            <a:r>
              <a:rPr lang="en-US" baseline="0" dirty="0" smtClean="0"/>
              <a:t> was commenting at the time that it was bad data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For some reason A is higher than C. What’s going on.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Curve: filtered ACS from the field</a:t>
            </a:r>
          </a:p>
          <a:p>
            <a:r>
              <a:rPr lang="en-US" dirty="0" smtClean="0"/>
              <a:t>Blue Curve: water from </a:t>
            </a:r>
            <a:r>
              <a:rPr lang="en-US" dirty="0" err="1" smtClean="0"/>
              <a:t>Niskin</a:t>
            </a:r>
            <a:r>
              <a:rPr lang="en-US" dirty="0" smtClean="0"/>
              <a:t>, 0.2 um filtered, run on in-lab spectrophotometer.</a:t>
            </a:r>
            <a:r>
              <a:rPr lang="en-US" baseline="0" dirty="0" smtClean="0"/>
              <a:t> 10cm cuvette.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Excellent matchup. This may be our only slide </a:t>
            </a:r>
            <a:r>
              <a:rPr lang="en-US" baseline="0" smtClean="0"/>
              <a:t>with closure.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Temperature correction for in-lab portion was estimated. We never measured the temp of the sample, but Tom did some </a:t>
            </a:r>
            <a:r>
              <a:rPr lang="en-US" baseline="0" dirty="0" err="1" smtClean="0"/>
              <a:t>interative</a:t>
            </a:r>
            <a:r>
              <a:rPr lang="en-US" baseline="0" dirty="0" smtClean="0"/>
              <a:t> temperature corrections and settled on 18oC.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730 nm = null wavelength (abs at that wavelength was the zero).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E4F9-5F1C-409F-9C8A-DAF3B88D942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4390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determine what</a:t>
            </a:r>
            <a:r>
              <a:rPr lang="en-US" baseline="0" dirty="0" smtClean="0"/>
              <a:t> data should be used.</a:t>
            </a:r>
          </a:p>
          <a:p>
            <a:r>
              <a:rPr lang="en-US" baseline="0" dirty="0" err="1" smtClean="0"/>
              <a:t>Downcasts</a:t>
            </a:r>
            <a:r>
              <a:rPr lang="en-US" baseline="0" dirty="0" smtClean="0"/>
              <a:t> were much smoother than </a:t>
            </a:r>
            <a:r>
              <a:rPr lang="en-US" baseline="0" dirty="0" err="1" smtClean="0"/>
              <a:t>upcasts</a:t>
            </a:r>
            <a:r>
              <a:rPr lang="en-US" baseline="0" dirty="0" smtClean="0"/>
              <a:t>. This sets the 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8E05-75A0-45FD-8EEF-FB54B8230BA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99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</a:t>
            </a:r>
            <a:r>
              <a:rPr lang="en-US" baseline="0" dirty="0" smtClean="0"/>
              <a:t> line-height method, can get an estimate of chlorophyll from the absorption spectra.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Good matchup.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8E05-75A0-45FD-8EEF-FB54B8230BA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raw data</a:t>
            </a:r>
          </a:p>
          <a:p>
            <a:r>
              <a:rPr lang="en-US" baseline="0" dirty="0" smtClean="0"/>
              <a:t>Station 2 (calm water) = better agreement</a:t>
            </a:r>
          </a:p>
          <a:p>
            <a:r>
              <a:rPr lang="en-US" baseline="0" dirty="0" smtClean="0"/>
              <a:t>All of Station 1 Gulf of Maine samples show high variability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23DC-0F11-4CAB-9A74-C40F36BFEB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15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23DC-0F11-4CAB-9A74-C40F36BFEB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78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WISP data….not so good</a:t>
            </a:r>
          </a:p>
          <a:p>
            <a:r>
              <a:rPr lang="en-US" dirty="0" smtClean="0"/>
              <a:t>We will look at TSM data</a:t>
            </a:r>
            <a:r>
              <a:rPr lang="en-US" baseline="0" dirty="0" smtClean="0"/>
              <a:t> and also do reverse remote sensing calculations to get chlorophyll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423DC-0F11-4CAB-9A74-C40F36BFEB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376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VSF after calibration and dark subtraction.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Backscattering</a:t>
            </a:r>
            <a:r>
              <a:rPr lang="en-US" baseline="0" dirty="0" smtClean="0"/>
              <a:t> coefficient for 665nm, multiple casts at Station 1, derived from the VSF.</a:t>
            </a:r>
            <a:br>
              <a:rPr lang="en-US" baseline="0" dirty="0" smtClean="0"/>
            </a:br>
            <a:r>
              <a:rPr lang="en-US" baseline="0" dirty="0" smtClean="0"/>
              <a:t>Cast 4’s profile is unusual. It’s a topic of further research.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Next steps: determining errors, cleaning up noise, compare backscattering coefficient with BB9 to determine closure.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2EBC9-D7C3-43F4-B19C-A08A152105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2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Cast</a:t>
            </a:r>
            <a:r>
              <a:rPr lang="en-US" baseline="0" dirty="0" smtClean="0"/>
              <a:t> 5 with black tape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699CB-D72A-FE4A-BE2F-850D2AFF1C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623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done: backscattering</a:t>
            </a:r>
            <a:r>
              <a:rPr lang="en-US" baseline="0" dirty="0" smtClean="0"/>
              <a:t> conversion and smoothing noise. Binning by depth maybe.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699CB-D72A-FE4A-BE2F-850D2AFF1C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55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Temperature and Salinity corrected, not scattering corrected. </a:t>
            </a:r>
          </a:p>
          <a:p>
            <a:endParaRPr lang="en-US" dirty="0" smtClean="0"/>
          </a:p>
          <a:p>
            <a:r>
              <a:rPr lang="en-US" dirty="0" smtClean="0"/>
              <a:t>Calibration from</a:t>
            </a:r>
            <a:r>
              <a:rPr lang="en-US" baseline="0" dirty="0" smtClean="0"/>
              <a:t> pre-cruise was corrupted, so used the Cal file from the lab last week.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32DF-507F-45AD-ACA7-F70EDD2D69B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67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Unfiltered casts. For filtered casts the scattering was mostly negative; couldn’t get a positive b. What could potentially be going wrong?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32DF-507F-45AD-ACA7-F70EDD2D69B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24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501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Cruise Data: Initial Investigations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after removing large tilting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87044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Radiance at station 1: Damariscotta River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83068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70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thoughts about tilting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Tilting causes some noise, but is not the main source of noise.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Sky condition, e.g. cloud cover, may be primary cause of variation observed in radiometric quantities.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Therefore, removing large tilting angles seems not sufficient.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0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WISP DAY 1, Wavelength (nm) v.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(1/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295400"/>
            <a:ext cx="10363200" cy="507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74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WISP DAY 2, Wavelength (nm) v.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Rrs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07313"/>
            <a:ext cx="11201400" cy="548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715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Remaining Questions: 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we remove anomalous spectra or use lowest spectra?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we use ‘black pixel assumption’? (e.g. 748 nm = 0)</a:t>
            </a:r>
          </a:p>
        </p:txBody>
      </p:sp>
    </p:spTree>
    <p:extLst>
      <p:ext uri="{BB962C8B-B14F-4D97-AF65-F5344CB8AC3E}">
        <p14:creationId xmlns="" xmlns:p14="http://schemas.microsoft.com/office/powerpoint/2010/main" val="32011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Spectra Means of First 4 Locations (no outliers)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629156"/>
            <a:ext cx="10515600" cy="515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5800" y="5562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2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4 Locations with +/-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StdErr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(L1)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1600200"/>
            <a:ext cx="10591800" cy="51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31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Preliminary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Comparison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0859924"/>
              </p:ext>
            </p:extLst>
          </p:nvPr>
        </p:nvGraphicFramePr>
        <p:xfrm>
          <a:off x="381000" y="1595120"/>
          <a:ext cx="8458200" cy="465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1549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Station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Average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Chl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Niskin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ug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Median WISP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Field Observation (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Median WISP Data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Product (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9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(Ocean)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0.54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49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(Inlet)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2.90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5.7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8.7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62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Inter-instrumental comparison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867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Radiance at station 1: Gulf of Maine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83068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77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Inter-instrument comparison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867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Radiance at station 2: Damariscotta River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83068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26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inter-instrumental comparison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sea surface is more stable, radiometric quantities are more comparable.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WISP may not work well for rough sea surface.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Sky radiance correction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HyperSAS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measurements is more challenging when sea surface is rough.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2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Above water radiometry measurements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7/25/2013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4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Eco-VSF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7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1152128"/>
          </a:xfrm>
        </p:spPr>
        <p:txBody>
          <a:bodyPr/>
          <a:lstStyle/>
          <a:p>
            <a:r>
              <a:rPr lang="es-ES" dirty="0" smtClean="0"/>
              <a:t>ECO VSF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4988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225" y="1600664"/>
            <a:ext cx="4599775" cy="35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360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BB9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08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Counts</a:t>
            </a:r>
            <a:endParaRPr lang="en-US" dirty="0"/>
          </a:p>
        </p:txBody>
      </p:sp>
      <p:pic>
        <p:nvPicPr>
          <p:cNvPr id="4" name="Content Placeholder 3" descr="DarkCount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146" r="-18146"/>
          <a:stretch>
            <a:fillRect/>
          </a:stretch>
        </p:blipFill>
        <p:spPr>
          <a:xfrm>
            <a:off x="457200" y="1195454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5882610"/>
            <a:ext cx="5473700" cy="495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2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VSF(124°) – Station 1, Cast 6</a:t>
            </a:r>
            <a:endParaRPr lang="en-US" dirty="0"/>
          </a:p>
        </p:txBody>
      </p:sp>
      <p:pic>
        <p:nvPicPr>
          <p:cNvPr id="6" name="Content Placeholder 5" descr="BB9st1c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146" r="-1814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9006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VSF(124°) - Station 1, Cast 2</a:t>
            </a:r>
            <a:endParaRPr lang="en-US" dirty="0"/>
          </a:p>
        </p:txBody>
      </p:sp>
      <p:pic>
        <p:nvPicPr>
          <p:cNvPr id="6" name="Content Placeholder 5" descr="BB9st1c6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146" r="-1814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8637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AC-S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Profiles of </a:t>
            </a:r>
            <a:r>
              <a:rPr lang="en-US" dirty="0" err="1" smtClean="0"/>
              <a:t>a,b,c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941361" cy="6138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Day 1, Station 1</a:t>
            </a:r>
            <a:endParaRPr lang="en-US" dirty="0"/>
          </a:p>
        </p:txBody>
      </p:sp>
      <p:pic>
        <p:nvPicPr>
          <p:cNvPr id="6" name="Picture 5" descr="Day1station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097"/>
            <a:ext cx="9144000" cy="4529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4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Profiles of </a:t>
            </a:r>
            <a:r>
              <a:rPr lang="en-US" dirty="0" err="1" smtClean="0"/>
              <a:t>a,b,c</a:t>
            </a:r>
            <a:endParaRPr lang="en-US" dirty="0"/>
          </a:p>
        </p:txBody>
      </p:sp>
      <p:pic>
        <p:nvPicPr>
          <p:cNvPr id="4" name="Picture 3" descr="station2d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097"/>
            <a:ext cx="9144000" cy="45291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941361" cy="6138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Day 1</a:t>
            </a:r>
            <a:r>
              <a:rPr lang="en-US" smtClean="0"/>
              <a:t>, Station 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3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Example of Bad ACS data</a:t>
            </a:r>
          </a:p>
        </p:txBody>
      </p:sp>
      <p:sp>
        <p:nvSpPr>
          <p:cNvPr id="24" name="Shape 24"/>
          <p:cNvSpPr/>
          <p:nvPr/>
        </p:nvSpPr>
        <p:spPr>
          <a:xfrm>
            <a:off x="1256750" y="1610425"/>
            <a:ext cx="6942349" cy="4723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22044720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before removing large tilting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83067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867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Downwelling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Irradiance  at station 1: Gulf of Maine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HyperPro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set to Lee’s method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1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43"/>
            <a:ext cx="8229600" cy="56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Spaghetti Plots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454925" y="6061875"/>
            <a:ext cx="7426800" cy="44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Attempted to temperature correct. The calibration seems wrong.</a:t>
            </a:r>
          </a:p>
        </p:txBody>
      </p:sp>
      <p:sp>
        <p:nvSpPr>
          <p:cNvPr id="31" name="Shape 31"/>
          <p:cNvSpPr/>
          <p:nvPr/>
        </p:nvSpPr>
        <p:spPr>
          <a:xfrm>
            <a:off x="1049600" y="843150"/>
            <a:ext cx="6832125" cy="50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1974811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AC-S vs. Spectrophotometer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8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85668"/>
            <a:ext cx="7772400" cy="1470025"/>
          </a:xfrm>
        </p:spPr>
        <p:txBody>
          <a:bodyPr/>
          <a:lstStyle/>
          <a:p>
            <a:r>
              <a:rPr lang="en-US" dirty="0" smtClean="0"/>
              <a:t>CDOM comparison</a:t>
            </a:r>
            <a:endParaRPr lang="en-US" dirty="0"/>
          </a:p>
        </p:txBody>
      </p:sp>
      <p:pic>
        <p:nvPicPr>
          <p:cNvPr id="4" name="Picture 3" descr="CDOM_comparison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9" r="6042"/>
          <a:stretch/>
        </p:blipFill>
        <p:spPr>
          <a:xfrm>
            <a:off x="327433" y="1010411"/>
            <a:ext cx="8130767" cy="4752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247" y="2156330"/>
            <a:ext cx="551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Cruise 1 Station 2, in the estuary</a:t>
            </a:r>
          </a:p>
          <a:p>
            <a:endParaRPr lang="en-US" dirty="0" smtClean="0"/>
          </a:p>
          <a:p>
            <a:r>
              <a:rPr lang="en-US" dirty="0" smtClean="0"/>
              <a:t>Estimated the temperature for the spectrophotometer temperature correction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4481" y="6016086"/>
            <a:ext cx="475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Evidence that we can trust the data from our </a:t>
            </a:r>
            <a:r>
              <a:rPr lang="en-US" dirty="0" err="1" smtClean="0"/>
              <a:t>acs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00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Chlorophyll Estimates from AC-S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73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SCastCo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9067800" cy="628448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Cropping ACS Data (Cruise #1, Station #1, Cast #2)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563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SCastCor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067800" cy="628448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Cropping ACS Data (Cruise #1, Station #1, Cast #2)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95400" y="685800"/>
            <a:ext cx="2590800" cy="5638800"/>
          </a:xfrm>
          <a:prstGeom prst="rect">
            <a:avLst/>
          </a:prstGeom>
          <a:solidFill>
            <a:srgbClr val="FFFB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676400" y="3429000"/>
            <a:ext cx="8610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Good downcast data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1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457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Preliminary A(676) </a:t>
            </a:r>
            <a:r>
              <a:rPr lang="en-US" sz="1800" dirty="0"/>
              <a:t>L</a:t>
            </a:r>
            <a:r>
              <a:rPr lang="en-US" sz="1800" dirty="0" smtClean="0"/>
              <a:t>ine </a:t>
            </a:r>
            <a:r>
              <a:rPr lang="en-US" sz="1800" dirty="0"/>
              <a:t>H</a:t>
            </a:r>
            <a:r>
              <a:rPr lang="en-US" sz="1800" dirty="0" smtClean="0"/>
              <a:t>eight and </a:t>
            </a:r>
            <a:r>
              <a:rPr lang="en-US" sz="1800" dirty="0" err="1" smtClean="0"/>
              <a:t>Chl</a:t>
            </a:r>
            <a:r>
              <a:rPr lang="en-US" sz="1800" dirty="0" smtClean="0"/>
              <a:t> </a:t>
            </a:r>
            <a:r>
              <a:rPr lang="en-US" sz="1800" dirty="0" err="1" smtClean="0"/>
              <a:t>Fluorometer</a:t>
            </a:r>
            <a:r>
              <a:rPr lang="en-US" sz="1800" dirty="0" smtClean="0"/>
              <a:t> Data   (</a:t>
            </a:r>
            <a:r>
              <a:rPr lang="en-US" sz="1800" dirty="0" err="1" smtClean="0"/>
              <a:t>uncalibrated</a:t>
            </a:r>
            <a:r>
              <a:rPr lang="en-US" sz="1800" dirty="0" smtClean="0"/>
              <a:t>, uncorrected)</a:t>
            </a:r>
            <a:endParaRPr lang="en-US" sz="1800" dirty="0"/>
          </a:p>
        </p:txBody>
      </p:sp>
      <p:pic>
        <p:nvPicPr>
          <p:cNvPr id="6" name="Picture 5" descr="FluorProf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803" y="685800"/>
            <a:ext cx="7980997" cy="617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73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err="1" smtClean="0"/>
              <a:t>WetLabs</a:t>
            </a:r>
            <a:r>
              <a:rPr lang="en-US" dirty="0" smtClean="0"/>
              <a:t> Fluorescence Profiles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28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497513"/>
          </a:xfrm>
        </p:spPr>
      </p:pic>
      <p:sp>
        <p:nvSpPr>
          <p:cNvPr id="10" name="TextBox 9"/>
          <p:cNvSpPr txBox="1"/>
          <p:nvPr/>
        </p:nvSpPr>
        <p:spPr>
          <a:xfrm>
            <a:off x="609600" y="5181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366266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Initial fluorometer profiles (with water column properties) seem okay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Can see filtered vs. unfiltered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Problems with </a:t>
            </a:r>
            <a:r>
              <a:rPr lang="en-US" sz="2000" dirty="0" err="1" smtClean="0"/>
              <a:t>upcast</a:t>
            </a:r>
            <a:r>
              <a:rPr lang="en-US" sz="2000" dirty="0" smtClean="0"/>
              <a:t> versus downcast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6335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154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Something has gone terribly wrong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3 casts at Station 2. Cast 1 only goes to ~6m, Cast 2 looks like Station 1, and Cast 3 was filtered.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6501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after removing large tilting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Downwelling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Irradiance  at station 1: Gulf of Maine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83068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1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In-Lab Pigment Concentration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5119002"/>
              </p:ext>
            </p:extLst>
          </p:nvPr>
        </p:nvGraphicFramePr>
        <p:xfrm>
          <a:off x="457200" y="18288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Station 1 (Ocean)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Station 2</a:t>
                      </a:r>
                      <a:r>
                        <a:rPr lang="en-US" baseline="0" dirty="0" smtClean="0"/>
                        <a:t> (River)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 ± 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2.90 ± 0.04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 ± 0.06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2.44 ± 0.06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53370529"/>
              </p:ext>
            </p:extLst>
          </p:nvPr>
        </p:nvGraphicFramePr>
        <p:xfrm>
          <a:off x="457200" y="34290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Phaeo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Station 1 (Ocean)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Station 2</a:t>
                      </a:r>
                      <a:r>
                        <a:rPr lang="en-US" baseline="0" dirty="0" smtClean="0"/>
                        <a:t> (River)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 ±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 ± 0.06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± 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1.13 ± 0.09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029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Can use these values for comparison with other instruments and methods for determining chlorophyll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5428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7718" y="308771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Questions?</a:t>
            </a:r>
            <a:endParaRPr lang="en-US" sz="3600" b="1" dirty="0"/>
          </a:p>
        </p:txBody>
      </p:sp>
      <p:pic>
        <p:nvPicPr>
          <p:cNvPr id="1026" name="Picture 2" descr="C:\Users\Matt\Pictures\Me\Darling Marine Center - July 2013\20130722_110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tt\Pictures\Me\Darling Marine Center - July 2013\20130722_120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6925" y="466725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tt\Pictures\Me\Darling Marine Center - July 2013\20130722_112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53" y="4048540"/>
            <a:ext cx="3745947" cy="2809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tt\Pictures\Me\Darling Marine Center - July 2013\20130722_1117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7674" y="3742723"/>
            <a:ext cx="3581399" cy="2686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84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before removing large tilting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867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Radiance at station 1: Gulf of Maine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83068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29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after removing large tilting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867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Radiance at station 1: Gulf of Maine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83068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44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before removing large tilting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Downwelling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Irradiance  at station 2: Damariscotta River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83068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16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after removing large tilting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867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Downwelling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Irradiance  at station 2: Damariscotta River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83068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76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before removing large tilting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Radiance at station 1: Damariscotta River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83068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49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883</Words>
  <Application>Microsoft Office PowerPoint</Application>
  <PresentationFormat>On-screen Show (4:3)</PresentationFormat>
  <Paragraphs>151</Paragraphs>
  <Slides>41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Cruise Data: Initial Investigations</vt:lpstr>
      <vt:lpstr>Above water radiometry measurements</vt:lpstr>
      <vt:lpstr>Data before removing large tilting</vt:lpstr>
      <vt:lpstr>Data after removing large tilting</vt:lpstr>
      <vt:lpstr>Data before removing large tilting</vt:lpstr>
      <vt:lpstr>Data after removing large tilting</vt:lpstr>
      <vt:lpstr>Data before removing large tilting</vt:lpstr>
      <vt:lpstr>Data after removing large tilting</vt:lpstr>
      <vt:lpstr>Data before removing large tilting</vt:lpstr>
      <vt:lpstr>Data after removing large tilting</vt:lpstr>
      <vt:lpstr>Some thoughts about tilting</vt:lpstr>
      <vt:lpstr>WISP DAY 1, Wavelength (nm) v. Rrs (1/sr) </vt:lpstr>
      <vt:lpstr>Slide 13</vt:lpstr>
      <vt:lpstr>5 Spectra Means of First 4 Locations (no outliers)</vt:lpstr>
      <vt:lpstr>First 4 Locations with +/- StdErr (L1)</vt:lpstr>
      <vt:lpstr>Preliminary Chl Comparison</vt:lpstr>
      <vt:lpstr>Inter-instrumental comparison</vt:lpstr>
      <vt:lpstr>Inter-instrument comparison</vt:lpstr>
      <vt:lpstr>About inter-instrumental comparison</vt:lpstr>
      <vt:lpstr>Eco-VSF</vt:lpstr>
      <vt:lpstr>ECO VSF</vt:lpstr>
      <vt:lpstr>BB9</vt:lpstr>
      <vt:lpstr>Dark Counts</vt:lpstr>
      <vt:lpstr>VSF(124°) – Station 1, Cast 6</vt:lpstr>
      <vt:lpstr>VSF(124°) - Station 1, Cast 2</vt:lpstr>
      <vt:lpstr>AC-S</vt:lpstr>
      <vt:lpstr>Vertical Profiles of a,b,c</vt:lpstr>
      <vt:lpstr>Vertical Profiles of a,b,c</vt:lpstr>
      <vt:lpstr>Example of Bad ACS data</vt:lpstr>
      <vt:lpstr>Spaghetti Plots</vt:lpstr>
      <vt:lpstr>AC-S vs. Spectrophotometer</vt:lpstr>
      <vt:lpstr>CDOM comparison</vt:lpstr>
      <vt:lpstr>Chlorophyll Estimates from AC-S</vt:lpstr>
      <vt:lpstr>Cropping ACS Data (Cruise #1, Station #1, Cast #2)</vt:lpstr>
      <vt:lpstr>Cropping ACS Data (Cruise #1, Station #1, Cast #2)</vt:lpstr>
      <vt:lpstr>Preliminary A(676) Line Height and Chl Fluorometer Data   (uncalibrated, uncorrected)</vt:lpstr>
      <vt:lpstr>WetLabs Fluorescence Profiles</vt:lpstr>
      <vt:lpstr>Slide 38</vt:lpstr>
      <vt:lpstr>Slide 39</vt:lpstr>
      <vt:lpstr>In-Lab Pigment Concentration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linhaili</dc:creator>
  <cp:lastModifiedBy>Alison Chase</cp:lastModifiedBy>
  <cp:revision>22</cp:revision>
  <dcterms:created xsi:type="dcterms:W3CDTF">2006-08-16T00:00:00Z</dcterms:created>
  <dcterms:modified xsi:type="dcterms:W3CDTF">2013-07-25T14:51:51Z</dcterms:modified>
</cp:coreProperties>
</file>