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8" r:id="rId2"/>
    <p:sldId id="279" r:id="rId3"/>
    <p:sldId id="259" r:id="rId4"/>
    <p:sldId id="270" r:id="rId5"/>
    <p:sldId id="271" r:id="rId6"/>
    <p:sldId id="263" r:id="rId7"/>
    <p:sldId id="277" r:id="rId8"/>
    <p:sldId id="275"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67050" autoAdjust="0"/>
  </p:normalViewPr>
  <p:slideViewPr>
    <p:cSldViewPr>
      <p:cViewPr varScale="1">
        <p:scale>
          <a:sx n="60" d="100"/>
          <a:sy n="60" d="100"/>
        </p:scale>
        <p:origin x="-2250"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D7B229-71AC-479E-B03A-8609C3F9EE81}" type="datetimeFigureOut">
              <a:rPr lang="en-US" smtClean="0"/>
              <a:pPr/>
              <a:t>7/31/2013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11A56A-8F9A-46E5-8704-79CF051059C2}" type="slidenum">
              <a:rPr lang="en-US" smtClean="0"/>
              <a:pPr/>
              <a:t>‹#›</a:t>
            </a:fld>
            <a:endParaRPr lang="en-US"/>
          </a:p>
        </p:txBody>
      </p:sp>
    </p:spTree>
    <p:extLst>
      <p:ext uri="{BB962C8B-B14F-4D97-AF65-F5344CB8AC3E}">
        <p14:creationId xmlns:p14="http://schemas.microsoft.com/office/powerpoint/2010/main" val="3179967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a:t>
            </a:fld>
            <a:endParaRPr lang="en-US"/>
          </a:p>
        </p:txBody>
      </p:sp>
    </p:spTree>
    <p:extLst>
      <p:ext uri="{BB962C8B-B14F-4D97-AF65-F5344CB8AC3E}">
        <p14:creationId xmlns:p14="http://schemas.microsoft.com/office/powerpoint/2010/main" val="13416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En esta vista de cerca de los </a:t>
            </a:r>
            <a:r>
              <a:rPr lang="es-ES" dirty="0" err="1" smtClean="0"/>
              <a:t>HyperSAS</a:t>
            </a:r>
            <a:r>
              <a:rPr lang="es-ES" dirty="0" smtClean="0"/>
              <a:t> se puede ver que el sistema de sensores se compone de los sensores </a:t>
            </a:r>
            <a:r>
              <a:rPr lang="es-ES" dirty="0" err="1" smtClean="0"/>
              <a:t>Lt</a:t>
            </a:r>
            <a:r>
              <a:rPr lang="es-ES" dirty="0" smtClean="0"/>
              <a:t> y Li,</a:t>
            </a:r>
            <a:r>
              <a:rPr lang="es-ES" baseline="0" dirty="0" smtClean="0"/>
              <a:t> </a:t>
            </a:r>
            <a:r>
              <a:rPr lang="es-ES" dirty="0" smtClean="0"/>
              <a:t>aproximadamente a 100 grados entre sí, o 50 grados del horizonte. En la base del sistema, el dial blanco contiene grados de ángulo y se puede ajustar para mover los sensores a la ubicación deseada como el barco o mueve el sol.</a:t>
            </a:r>
            <a:r>
              <a:rPr lang="es-ES" baseline="0" dirty="0" smtClean="0"/>
              <a:t>  </a:t>
            </a:r>
            <a:r>
              <a:rPr lang="es-ES" dirty="0" smtClean="0"/>
              <a:t>No hay paso de calibración real mientras tomando mediciones de campo o pre-registro de ejecución oscuro como el obturador dentro de cada sensor se cierra periódicamente y registra los valores oscuros. Esta grabación oscura se acompaña de un chasquido y puede ser una manera rápida de verificar si los sensores están operativos.</a:t>
            </a:r>
            <a:endParaRPr lang="en-US" dirty="0" smtClean="0"/>
          </a:p>
        </p:txBody>
      </p:sp>
      <p:sp>
        <p:nvSpPr>
          <p:cNvPr id="4" name="Slide Number Placeholder 3"/>
          <p:cNvSpPr>
            <a:spLocks noGrp="1"/>
          </p:cNvSpPr>
          <p:nvPr>
            <p:ph type="sldNum" sz="quarter" idx="10"/>
          </p:nvPr>
        </p:nvSpPr>
        <p:spPr/>
        <p:txBody>
          <a:bodyPr/>
          <a:lstStyle/>
          <a:p>
            <a:fld id="{8111A56A-8F9A-46E5-8704-79CF051059C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Cuando en el campo, es importante para medir ángulos con precisión y ajustar el sistema al cambiar las condiciones. Una forma rápida de saber si la ubicación del sol (o la orientación del barco) ha cambiado, es examinar su propia sombra. Coloque la espalda al sol y encontrar su mayor sombra a 180 grados. Usted puede calcular el ángulo recomendado para los </a:t>
            </a:r>
            <a:r>
              <a:rPr lang="es-ES" dirty="0" err="1" smtClean="0"/>
              <a:t>HyperSAS</a:t>
            </a:r>
            <a:r>
              <a:rPr lang="es-ES" dirty="0" smtClean="0"/>
              <a:t>, que es de alrededor de 135 grados con respecto a la ubicación del sol. Asegúrese de que sus </a:t>
            </a:r>
            <a:r>
              <a:rPr lang="es-ES" dirty="0" err="1" smtClean="0"/>
              <a:t>HyperSAS</a:t>
            </a:r>
            <a:r>
              <a:rPr lang="es-ES" dirty="0" smtClean="0"/>
              <a:t> sigue siendo orientado en esta dirección antes de tomar mediciones. Con esta campaña instalado se puede ver la orientación vertical del sensor de rumbo de inclinación que se muestra aquí. Para los modelos </a:t>
            </a:r>
            <a:r>
              <a:rPr lang="es-ES" dirty="0" err="1" smtClean="0"/>
              <a:t>Satlantic</a:t>
            </a:r>
            <a:r>
              <a:rPr lang="es-ES" dirty="0" smtClean="0"/>
              <a:t> la flecha roja siempre debe apuntar hacia el frente. Una vez más, se puede ver que el sensor </a:t>
            </a:r>
            <a:r>
              <a:rPr lang="es-ES" dirty="0" err="1" smtClean="0"/>
              <a:t>Lt</a:t>
            </a:r>
            <a:r>
              <a:rPr lang="es-ES" dirty="0" smtClean="0"/>
              <a:t> apunte hacia abajo y mide la luz que viaja en una dirección ascendente. Detrás de ella está el sensor de Li que apunta hacia arriba y mide la luz que viaja a la baja. Como al usar cualquier sensor óptico asegúrese de que el área que se está midiendo es libre de obstrucciones. Esto incluye la cubierta del barco o de cualquier agua que se está sombreada. Corroborar que ambos sensores tienen un claro campo de visión hacia el cielo y el agua.</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El WISP es un sistema portátil </a:t>
            </a:r>
            <a:r>
              <a:rPr lang="es-ES" baseline="0" dirty="0" smtClean="0"/>
              <a:t>con tres radiómetros </a:t>
            </a:r>
            <a:r>
              <a:rPr lang="es-ES" dirty="0" smtClean="0"/>
              <a:t>en el que </a:t>
            </a:r>
            <a:r>
              <a:rPr lang="es-ES" b="1" dirty="0" smtClean="0"/>
              <a:t>brota resplandor y luminosidad total de afloramiento </a:t>
            </a:r>
            <a:r>
              <a:rPr lang="es-ES" dirty="0" smtClean="0"/>
              <a:t>se miden a 42 y 138 grados del cenit. Un sensor de Ed se encuentra en la parte superior del sistema. El WISP es bastante fácil de usar y los mismos principios para los </a:t>
            </a:r>
            <a:r>
              <a:rPr lang="es-ES" dirty="0" err="1" smtClean="0"/>
              <a:t>HyperSAS</a:t>
            </a:r>
            <a:r>
              <a:rPr lang="es-ES" dirty="0" smtClean="0"/>
              <a:t> cierto para el WISP. Una distinción importante es que mientras que el </a:t>
            </a:r>
            <a:r>
              <a:rPr lang="es-ES" dirty="0" err="1" smtClean="0"/>
              <a:t>HyperSAS</a:t>
            </a:r>
            <a:r>
              <a:rPr lang="es-ES" dirty="0" smtClean="0"/>
              <a:t> contiene un sensor de inclinación del WISP se basa en el uso de los operadores de la burbuja de nivelación para mantener el sistema horizontal.</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De todos los tres instrumentos, el WISP es la más simple de utilizar, ya que requiere poca o ninguna configuración. Sin embargo, el mantenimiento de un nivel de burbuja es a menudo difícil, especialmente cuando en un buque en movimiento. Para utilizar el WISP, simplemente centrar la burbuja y pulse el botón símbolo número para iniciar una medición. Después de unos 10 segundos, los valores de </a:t>
            </a:r>
            <a:r>
              <a:rPr lang="es-ES" dirty="0" err="1" smtClean="0"/>
              <a:t>Chl</a:t>
            </a:r>
            <a:r>
              <a:rPr lang="es-ES" dirty="0" smtClean="0"/>
              <a:t>, TSM y </a:t>
            </a:r>
            <a:r>
              <a:rPr lang="es-ES" dirty="0" err="1" smtClean="0"/>
              <a:t>Kd</a:t>
            </a:r>
            <a:r>
              <a:rPr lang="es-ES" dirty="0" smtClean="0"/>
              <a:t> se mostrarán en la pantalla para referencia del usuario. Se recomienda escribir estos números, así como la hora local, para comprobar una correlación adicional en el tratamiento de los datos más tarde. También puede ver los espectros de </a:t>
            </a:r>
            <a:r>
              <a:rPr lang="es-ES" b="1" dirty="0" err="1" smtClean="0"/>
              <a:t>reflectancia</a:t>
            </a:r>
            <a:r>
              <a:rPr lang="es-ES" dirty="0" smtClean="0"/>
              <a:t> directamente en la pantalla del WISP para comprobar si hay errores fácilmente perceptibles.</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Por último, el sistema de HYPERPRO contiene </a:t>
            </a:r>
            <a:r>
              <a:rPr lang="es-ES" dirty="0" smtClean="0"/>
              <a:t>sensores de </a:t>
            </a:r>
            <a:r>
              <a:rPr lang="es-ES" dirty="0" smtClean="0"/>
              <a:t>inclinación y de presión, así como dos sensores ópticos. El sensor de inclinación se puede utilizar para rechazar mediciones en las que la inclinación excede de un cierto grado y el sensor de presión se puede utilizar para convertir la presión a la profundidad en las implementaciones de perfil. En este video nos desplegamos la HYPERPRO en modo boya solamente.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15</a:t>
            </a:fld>
            <a:endParaRPr lang="en-US"/>
          </a:p>
        </p:txBody>
      </p:sp>
    </p:spTree>
    <p:extLst>
      <p:ext uri="{BB962C8B-B14F-4D97-AF65-F5344CB8AC3E}">
        <p14:creationId xmlns:p14="http://schemas.microsoft.com/office/powerpoint/2010/main" val="2332569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 el modo de boya, el </a:t>
            </a:r>
            <a:r>
              <a:rPr lang="es-ES" dirty="0" err="1" smtClean="0"/>
              <a:t>HyperSAS</a:t>
            </a:r>
            <a:r>
              <a:rPr lang="es-ES" dirty="0" smtClean="0"/>
              <a:t> se parece a esto. Damos un collar de flotación para el sistema de perfiles y girar el sensor luminosidad a mirar hacia abajo. Los sensores deben fijarse en aproximadamente el mismo nivel. Se espera que el nivel de agua llega a la línea media de la boya. A la izquierda es el sensor de irradiación o Ed que recibe </a:t>
            </a:r>
            <a:r>
              <a:rPr lang="es-ES" b="1" dirty="0" smtClean="0"/>
              <a:t>la luz hacia abajo-que brota</a:t>
            </a:r>
            <a:r>
              <a:rPr lang="es-ES" dirty="0" smtClean="0"/>
              <a:t>, a la derecha es el sensor de </a:t>
            </a:r>
            <a:r>
              <a:rPr lang="es-ES" b="1" dirty="0" smtClean="0"/>
              <a:t>radiación</a:t>
            </a:r>
            <a:r>
              <a:rPr lang="es-ES" dirty="0" smtClean="0"/>
              <a:t> que recibe </a:t>
            </a:r>
            <a:r>
              <a:rPr lang="es-ES" b="1" dirty="0" smtClean="0"/>
              <a:t>radiación de salida del agua </a:t>
            </a:r>
            <a:r>
              <a:rPr lang="es-ES" dirty="0" smtClean="0"/>
              <a:t>o </a:t>
            </a:r>
            <a:r>
              <a:rPr lang="es-ES" dirty="0" err="1" smtClean="0"/>
              <a:t>Lw</a:t>
            </a:r>
            <a:r>
              <a:rPr lang="es-ES" dirty="0" smtClean="0"/>
              <a:t> cuando un cono negro ligeramente más grande está unido al extremo del sensor, que se muestra aquí. Este método relativamente reciente ‘de Lee’ permite sólo dos sensores, como se discute anteriormente, porque </a:t>
            </a:r>
            <a:r>
              <a:rPr lang="es-ES" dirty="0" err="1" smtClean="0"/>
              <a:t>Lw</a:t>
            </a:r>
            <a:r>
              <a:rPr lang="es-ES" dirty="0" smtClean="0"/>
              <a:t> ahora se mide directamente. Asegúrese de mantener los dos sensores alineados verticalmente durante las mediciones.</a:t>
            </a:r>
            <a:br>
              <a:rPr lang="es-ES" dirty="0" smtClean="0"/>
            </a:br>
            <a:r>
              <a:rPr lang="es-ES" dirty="0" smtClean="0"/>
              <a:t/>
            </a:r>
            <a:br>
              <a:rPr lang="es-ES" dirty="0" smtClean="0"/>
            </a:br>
            <a:r>
              <a:rPr lang="es-ES" dirty="0" smtClean="0"/>
              <a:t>Para poner el HYPERPRO en</a:t>
            </a:r>
            <a:r>
              <a:rPr lang="es-ES" baseline="0" dirty="0" smtClean="0"/>
              <a:t> la moda boya</a:t>
            </a:r>
            <a:r>
              <a:rPr lang="es-ES" dirty="0" smtClean="0"/>
              <a:t> en el agua, se recomienda que una persona detiene suavemente el cable conector, mientras que la otra sostiene el cuerpo del instrumento, dejando caer lentamente el instrumento en agua. Preste atención al hecho de que el HYPERPRO puede inclinar mucho debido a las estelas causadas por otros buques o grandes olas y fuertes vientos. Mientras que el cono está diseñado para minimizar salpicaduras de la lente instrumento, es mejor que esperar a que las condiciones de superficie calma si es posible, aunque sólo sea para que más de los datos estará dentro del ángulo de inclinación requerido y utilizable luego.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16</a:t>
            </a:fld>
            <a:endParaRPr lang="en-US"/>
          </a:p>
        </p:txBody>
      </p:sp>
    </p:spTree>
    <p:extLst>
      <p:ext uri="{BB962C8B-B14F-4D97-AF65-F5344CB8AC3E}">
        <p14:creationId xmlns:p14="http://schemas.microsoft.com/office/powerpoint/2010/main" val="2332569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Cuando se implementa en modo de boya, asegúrese de que el instrumento no está siendo ensombrecida por el barco u otros objetos de gran tamaño y asegurarse de que el HYPERPRO se está comunicando con el software del equipo antes y durante la implementación. Es importante utilizar el bloqueo que fija el cable al cuerpo principal del instrumento para evitar daños en las conexiones debido a la tracción, especialmente en el modo de perfil. También es útil para tomar notas en la velocidad del viento y cubierta de nubes, mientras que ninguno de estos instrumentos está funcionando.</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17</a:t>
            </a:fld>
            <a:endParaRPr lang="en-US"/>
          </a:p>
        </p:txBody>
      </p:sp>
    </p:spTree>
    <p:extLst>
      <p:ext uri="{BB962C8B-B14F-4D97-AF65-F5344CB8AC3E}">
        <p14:creationId xmlns:p14="http://schemas.microsoft.com/office/powerpoint/2010/main" val="2405306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Con estos instrumentos y con radiómetros en general, hay algunos pasos previos a la medición importantes que se deben tomar y repetir según sea necesario durante las campañas de campo.</a:t>
            </a:r>
            <a:br>
              <a:rPr lang="es-ES" dirty="0" smtClean="0"/>
            </a:br>
            <a:r>
              <a:rPr lang="es-ES" dirty="0" smtClean="0"/>
              <a:t/>
            </a:r>
            <a:br>
              <a:rPr lang="es-ES" dirty="0" smtClean="0"/>
            </a:br>
            <a:r>
              <a:rPr lang="es-ES" dirty="0" smtClean="0"/>
              <a:t>Si el montaje de un sensor en un barco o de usarlo en agua, siempre es importante para asegurar que los instrumentos son seguros. Cuando instale el HYPERPRO en modo boya, asegúrese de que la grande boya negra se sujeta fuertemente a la HYPERPRO y los dos brazos de PVC que sujetan la </a:t>
            </a:r>
            <a:r>
              <a:rPr lang="es-ES" b="1" dirty="0" smtClean="0"/>
              <a:t>irradiación y los sensores de radiación </a:t>
            </a:r>
            <a:r>
              <a:rPr lang="es-ES" dirty="0" smtClean="0"/>
              <a:t>están apretados. Asegúrese también de que los sensores </a:t>
            </a:r>
            <a:r>
              <a:rPr lang="es-ES" dirty="0" err="1" smtClean="0"/>
              <a:t>HyperSAS</a:t>
            </a:r>
            <a:r>
              <a:rPr lang="es-ES" dirty="0" smtClean="0"/>
              <a:t> tienen múltiples correas de sujeción o bridas.</a:t>
            </a:r>
            <a:br>
              <a:rPr lang="es-ES" dirty="0" smtClean="0"/>
            </a:br>
            <a:r>
              <a:rPr lang="es-ES" dirty="0" smtClean="0"/>
              <a:t/>
            </a:r>
            <a:br>
              <a:rPr lang="es-ES" dirty="0" smtClean="0"/>
            </a:br>
            <a:r>
              <a:rPr lang="es-ES" dirty="0" smtClean="0"/>
              <a:t>Uno de los pasos más importantes es la limpieza con cuidado las lentes del sensor antes de todos los períodos de medición. Se debe limpiar</a:t>
            </a:r>
            <a:r>
              <a:rPr lang="es-ES" baseline="0" dirty="0" smtClean="0"/>
              <a:t> l</a:t>
            </a:r>
            <a:r>
              <a:rPr lang="es-ES" dirty="0" smtClean="0"/>
              <a:t>as lentes de los instrumentos</a:t>
            </a:r>
            <a:r>
              <a:rPr lang="es-ES" baseline="0" dirty="0" smtClean="0"/>
              <a:t> </a:t>
            </a:r>
            <a:r>
              <a:rPr lang="es-ES" dirty="0" smtClean="0"/>
              <a:t>cuidadosamente con papel para lentes apropiado y alcohol </a:t>
            </a:r>
            <a:r>
              <a:rPr lang="es-ES" dirty="0" err="1" smtClean="0"/>
              <a:t>isopropílico</a:t>
            </a:r>
            <a:r>
              <a:rPr lang="es-ES" dirty="0" smtClean="0"/>
              <a:t> o etanol. Esto permite eliminar cualquier arenilla o películas y es importante para la eliminación de cualesquiera señales innecesarias debido a las lentes sucios. Durante la limpieza, se recomienda tocar las lentes con papel para lentes y secarlos después. Frotar puede rayar la lente si hay partículas presentes. A menos que no hay suficiente papel para lentes, es mejor no usar el mismo papel para lentes dos veces. Siempre es una buena práctica para mantener los dedos lejos del centro del papel objetivo para no contaminarla.</a:t>
            </a:r>
            <a:br>
              <a:rPr lang="es-ES" dirty="0" smtClean="0"/>
            </a:br>
            <a:r>
              <a:rPr lang="es-ES" dirty="0" smtClean="0"/>
              <a:t/>
            </a:r>
            <a:br>
              <a:rPr lang="es-ES" dirty="0" smtClean="0"/>
            </a:br>
            <a:r>
              <a:rPr lang="es-ES" dirty="0" smtClean="0"/>
              <a:t>Por último, cuando usted está tomando mediciones ópticas del agua, tenga en cuenta que en la mayoría de los casos, sólo quiere medir las propiedades de sus mandantes y agua. Por lo tanto las cosas como las algas, restos flotantes, o espumas en la superficie del agua deberían ser evitados o eliminados antes de tomar mediciones.</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18</a:t>
            </a:fld>
            <a:endParaRPr lang="en-US"/>
          </a:p>
        </p:txBody>
      </p:sp>
    </p:spTree>
    <p:extLst>
      <p:ext uri="{BB962C8B-B14F-4D97-AF65-F5344CB8AC3E}">
        <p14:creationId xmlns:p14="http://schemas.microsoft.com/office/powerpoint/2010/main" val="418445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Si bien no siempre es factible, siempre que sea posible utilizar varios instrumentos que pueden medir las mismas o similares propiedades. En este ejemplo, hemos medido con los tres instrumentos: el</a:t>
            </a:r>
            <a:r>
              <a:rPr lang="es-ES" baseline="0" dirty="0" smtClean="0"/>
              <a:t> </a:t>
            </a:r>
            <a:r>
              <a:rPr lang="es-ES" dirty="0" smtClean="0"/>
              <a:t>HYPERPRO, el </a:t>
            </a:r>
            <a:r>
              <a:rPr lang="es-ES" dirty="0" err="1" smtClean="0"/>
              <a:t>HyperSAS</a:t>
            </a:r>
            <a:r>
              <a:rPr lang="es-ES" dirty="0" smtClean="0"/>
              <a:t> y el WISP. El sistema</a:t>
            </a:r>
            <a:r>
              <a:rPr lang="es-ES" baseline="0" dirty="0" smtClean="0"/>
              <a:t> de </a:t>
            </a:r>
            <a:r>
              <a:rPr lang="es-ES" dirty="0" err="1" smtClean="0"/>
              <a:t>HyperSAS</a:t>
            </a:r>
            <a:r>
              <a:rPr lang="es-ES" dirty="0" smtClean="0"/>
              <a:t> está configurado para estar en la geometría de medición óptima. A una persona controla la ubicación de el HYPERPRO asegurándose de que está fuera de la base y no está a la sombra, una persona toma las medidas WISP, y una tercera toma notas para el WISP para registrar las condiciones del cielo, los valores de clorofila, y el tiempo. Alguien también debe coordinar el comienzo y el final de las mediciones mediante la comunicación con las personas que trabajan con los sensores y los controlar el registro de datos. Mediciones simultáneas permiten la comparación directa de las características ópticas, por ejemplo, Ed, que se mide con todos los tres sensores en este caso.</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19</a:t>
            </a:fld>
            <a:endParaRPr lang="en-US"/>
          </a:p>
        </p:txBody>
      </p:sp>
    </p:spTree>
    <p:extLst>
      <p:ext uri="{BB962C8B-B14F-4D97-AF65-F5344CB8AC3E}">
        <p14:creationId xmlns:p14="http://schemas.microsoft.com/office/powerpoint/2010/main" val="2346548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 se puede ver aquí, el registrador de datos comprueba las formas espectrales de la HYPERPRO y </a:t>
            </a:r>
            <a:r>
              <a:rPr lang="es-ES" dirty="0" err="1" smtClean="0"/>
              <a:t>HyperSAS</a:t>
            </a:r>
            <a:r>
              <a:rPr lang="es-ES" dirty="0" smtClean="0"/>
              <a:t> durante el período de medición para asegurarse de que los sensores se comunican correctamente y también para observar cualquier señal anómala o formas espectrales. El gráfico superior izquierda muestra </a:t>
            </a:r>
            <a:r>
              <a:rPr lang="es-ES" b="1" dirty="0" smtClean="0"/>
              <a:t>el resplandor-salida del agua </a:t>
            </a:r>
            <a:r>
              <a:rPr lang="es-ES" dirty="0" smtClean="0"/>
              <a:t>medida por el HYPERPRO. Se trata de un espectro típico de agua verde que coincide con el pico verde esperada debido a los niveles de clorofila en todo el lugar de muestreo. El gráfico de abajo a la izquierda es </a:t>
            </a:r>
            <a:r>
              <a:rPr lang="es-ES" b="1" dirty="0" smtClean="0"/>
              <a:t>la </a:t>
            </a:r>
            <a:r>
              <a:rPr lang="es-ES" b="1" dirty="0" err="1" smtClean="0"/>
              <a:t>irradiancia</a:t>
            </a:r>
            <a:r>
              <a:rPr lang="es-ES" b="1" dirty="0" smtClean="0"/>
              <a:t> descendente brota </a:t>
            </a:r>
            <a:r>
              <a:rPr lang="es-ES" dirty="0" smtClean="0"/>
              <a:t>medida por el HYPERPRO. Los gráficos en el medio son las mediciones de radiación </a:t>
            </a:r>
            <a:r>
              <a:rPr lang="es-ES" b="1" dirty="0" err="1" smtClean="0"/>
              <a:t>HyperSAS</a:t>
            </a:r>
            <a:r>
              <a:rPr lang="es-ES" b="1" dirty="0" smtClean="0"/>
              <a:t> cielo y el brillo superficial</a:t>
            </a:r>
            <a:r>
              <a:rPr lang="es-ES" dirty="0" smtClean="0"/>
              <a:t>. Estos espectros son típicas para este tipo de agua, el gráfico superior que muestra una disminución exponencial como con la longitud de onda y el gráfico inferior que muestra un pico en las longitudes de onda verdes.</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20</a:t>
            </a:fld>
            <a:endParaRPr lang="en-US"/>
          </a:p>
        </p:txBody>
      </p:sp>
    </p:spTree>
    <p:extLst>
      <p:ext uri="{BB962C8B-B14F-4D97-AF65-F5344CB8AC3E}">
        <p14:creationId xmlns:p14="http://schemas.microsoft.com/office/powerpoint/2010/main" val="304671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smtClean="0">
                <a:solidFill>
                  <a:schemeClr val="tx1"/>
                </a:solidFill>
                <a:latin typeface="+mn-lt"/>
                <a:ea typeface="+mn-ea"/>
                <a:cs typeface="+mn-cs"/>
              </a:rPr>
              <a:t>El </a:t>
            </a:r>
            <a:r>
              <a:rPr lang="es-ES_tradnl" sz="1200" kern="1200" baseline="0" noProof="0" dirty="0" smtClean="0">
                <a:solidFill>
                  <a:schemeClr val="tx1"/>
                </a:solidFill>
                <a:latin typeface="+mn-lt"/>
                <a:ea typeface="+mn-ea"/>
                <a:cs typeface="+mn-cs"/>
              </a:rPr>
              <a:t>ramo de óptica del océano</a:t>
            </a:r>
            <a:r>
              <a:rPr lang="es-ES_tradnl" sz="1200" kern="1200" noProof="0" dirty="0" smtClean="0">
                <a:solidFill>
                  <a:schemeClr val="tx1"/>
                </a:solidFill>
                <a:latin typeface="+mn-lt"/>
                <a:ea typeface="+mn-ea"/>
                <a:cs typeface="+mn-cs"/>
              </a:rPr>
              <a:t> se centra en</a:t>
            </a:r>
            <a:r>
              <a:rPr lang="es-ES_tradnl" sz="1200" kern="1200" baseline="0" noProof="0" dirty="0" smtClean="0">
                <a:solidFill>
                  <a:schemeClr val="tx1"/>
                </a:solidFill>
                <a:latin typeface="+mn-lt"/>
                <a:ea typeface="+mn-ea"/>
                <a:cs typeface="+mn-cs"/>
              </a:rPr>
              <a:t> los características ópticas </a:t>
            </a:r>
            <a:r>
              <a:rPr lang="es-ES_tradnl" sz="1200" kern="1200" noProof="0" dirty="0" smtClean="0">
                <a:solidFill>
                  <a:schemeClr val="tx1"/>
                </a:solidFill>
                <a:latin typeface="+mn-lt"/>
                <a:ea typeface="+mn-ea"/>
                <a:cs typeface="+mn-cs"/>
              </a:rPr>
              <a:t>inherentes del agua y sus</a:t>
            </a:r>
            <a:r>
              <a:rPr lang="es-ES_tradnl" sz="1200" kern="1200" baseline="0" noProof="0" dirty="0" smtClean="0">
                <a:solidFill>
                  <a:schemeClr val="tx1"/>
                </a:solidFill>
                <a:latin typeface="+mn-lt"/>
                <a:ea typeface="+mn-ea"/>
                <a:cs typeface="+mn-cs"/>
              </a:rPr>
              <a:t> componentes y la manera en que la luz puede cambiar cuando viaje dentro la atmosfera y el océano de La Tierra</a:t>
            </a:r>
            <a:r>
              <a:rPr lang="es-ES_tradnl" sz="1200" kern="1200" noProof="0" dirty="0" smtClean="0">
                <a:solidFill>
                  <a:schemeClr val="tx1"/>
                </a:solidFill>
                <a:latin typeface="+mn-lt"/>
                <a:ea typeface="+mn-ea"/>
                <a:cs typeface="+mn-cs"/>
              </a:rPr>
              <a:t>.  Usando estas</a:t>
            </a:r>
            <a:r>
              <a:rPr lang="es-ES_tradnl" sz="1200" kern="1200" baseline="0" noProof="0" dirty="0" smtClean="0">
                <a:solidFill>
                  <a:schemeClr val="tx1"/>
                </a:solidFill>
                <a:latin typeface="+mn-lt"/>
                <a:ea typeface="+mn-ea"/>
                <a:cs typeface="+mn-cs"/>
              </a:rPr>
              <a:t> interacciones de la luz</a:t>
            </a:r>
            <a:r>
              <a:rPr lang="es-ES_tradnl" sz="1200" kern="1200" dirty="0" smtClean="0">
                <a:solidFill>
                  <a:schemeClr val="tx1"/>
                </a:solidFill>
                <a:latin typeface="+mn-lt"/>
                <a:ea typeface="+mn-ea"/>
                <a:cs typeface="+mn-cs"/>
              </a:rPr>
              <a:t>, podemos</a:t>
            </a:r>
            <a:r>
              <a:rPr lang="es-ES_tradnl" sz="1200" kern="1200" baseline="0" dirty="0" smtClean="0">
                <a:solidFill>
                  <a:schemeClr val="tx1"/>
                </a:solidFill>
                <a:latin typeface="+mn-lt"/>
                <a:ea typeface="+mn-ea"/>
                <a:cs typeface="+mn-cs"/>
              </a:rPr>
              <a:t> aprender sobre los propiedades del </a:t>
            </a:r>
            <a:r>
              <a:rPr lang="es-ES_tradnl" sz="1200" kern="1200" baseline="0" dirty="0" err="1" smtClean="0">
                <a:solidFill>
                  <a:schemeClr val="tx1"/>
                </a:solidFill>
                <a:latin typeface="+mn-lt"/>
                <a:ea typeface="+mn-ea"/>
                <a:cs typeface="+mn-cs"/>
              </a:rPr>
              <a:t>oceano</a:t>
            </a:r>
            <a:r>
              <a:rPr lang="es-ES_tradnl" sz="1200" kern="1200" baseline="0" dirty="0" smtClean="0">
                <a:solidFill>
                  <a:schemeClr val="tx1"/>
                </a:solidFill>
                <a:latin typeface="+mn-lt"/>
                <a:ea typeface="+mn-ea"/>
                <a:cs typeface="+mn-cs"/>
              </a:rPr>
              <a:t>, tales como</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nivels</a:t>
            </a:r>
            <a:r>
              <a:rPr lang="es-ES_tradnl" sz="1200" kern="1200" dirty="0" smtClean="0">
                <a:solidFill>
                  <a:schemeClr val="tx1"/>
                </a:solidFill>
                <a:latin typeface="+mn-lt"/>
                <a:ea typeface="+mn-ea"/>
                <a:cs typeface="+mn-cs"/>
              </a:rPr>
              <a:t> de </a:t>
            </a:r>
            <a:r>
              <a:rPr lang="es-ES_tradnl" sz="1200" kern="1200" dirty="0" err="1" smtClean="0">
                <a:solidFill>
                  <a:schemeClr val="tx1"/>
                </a:solidFill>
                <a:latin typeface="+mn-lt"/>
                <a:ea typeface="+mn-ea"/>
                <a:cs typeface="+mn-cs"/>
              </a:rPr>
              <a:t>chlorofila</a:t>
            </a:r>
            <a:r>
              <a:rPr lang="es-ES_tradnl" sz="1200" kern="1200" dirty="0" smtClean="0">
                <a:solidFill>
                  <a:schemeClr val="tx1"/>
                </a:solidFill>
                <a:latin typeface="+mn-lt"/>
                <a:ea typeface="+mn-ea"/>
                <a:cs typeface="+mn-cs"/>
              </a:rPr>
              <a:t> y las tendencias</a:t>
            </a:r>
            <a:r>
              <a:rPr lang="es-ES_tradnl" sz="1200" kern="1200" baseline="0" dirty="0" smtClean="0">
                <a:solidFill>
                  <a:schemeClr val="tx1"/>
                </a:solidFill>
                <a:latin typeface="+mn-lt"/>
                <a:ea typeface="+mn-ea"/>
                <a:cs typeface="+mn-cs"/>
              </a:rPr>
              <a:t> del magnitud</a:t>
            </a:r>
            <a:r>
              <a:rPr lang="es-ES_tradnl" sz="1200" kern="1200" dirty="0" smtClean="0">
                <a:solidFill>
                  <a:schemeClr val="tx1"/>
                </a:solidFill>
                <a:latin typeface="+mn-lt"/>
                <a:ea typeface="+mn-ea"/>
                <a:cs typeface="+mn-cs"/>
              </a:rPr>
              <a:t> de los </a:t>
            </a:r>
            <a:r>
              <a:rPr lang="es-ES_tradnl" sz="1200" kern="1200" dirty="0" err="1" smtClean="0">
                <a:solidFill>
                  <a:schemeClr val="tx1"/>
                </a:solidFill>
                <a:latin typeface="+mn-lt"/>
                <a:ea typeface="+mn-ea"/>
                <a:cs typeface="+mn-cs"/>
              </a:rPr>
              <a:t>particulos</a:t>
            </a:r>
            <a:r>
              <a:rPr lang="es-ES_tradnl" sz="1200" kern="1200" dirty="0" smtClean="0">
                <a:solidFill>
                  <a:schemeClr val="tx1"/>
                </a:solidFill>
                <a:latin typeface="+mn-lt"/>
                <a:ea typeface="+mn-ea"/>
                <a:cs typeface="+mn-cs"/>
              </a:rPr>
              <a:t>.</a:t>
            </a:r>
            <a:r>
              <a:rPr lang="es-ES_tradnl" sz="1200" kern="1200" baseline="0" dirty="0" smtClean="0">
                <a:solidFill>
                  <a:schemeClr val="tx1"/>
                </a:solidFill>
                <a:latin typeface="+mn-lt"/>
                <a:ea typeface="+mn-ea"/>
                <a:cs typeface="+mn-cs"/>
              </a:rPr>
              <a:t>  Los </a:t>
            </a:r>
            <a:r>
              <a:rPr lang="es-ES_tradnl" sz="1200" kern="1200" baseline="0" dirty="0" err="1" smtClean="0">
                <a:solidFill>
                  <a:schemeClr val="tx1"/>
                </a:solidFill>
                <a:latin typeface="+mn-lt"/>
                <a:ea typeface="+mn-ea"/>
                <a:cs typeface="+mn-cs"/>
              </a:rPr>
              <a:t>satelites</a:t>
            </a:r>
            <a:r>
              <a:rPr lang="es-ES_tradnl" sz="1200" kern="1200" baseline="0" dirty="0" smtClean="0">
                <a:solidFill>
                  <a:schemeClr val="tx1"/>
                </a:solidFill>
                <a:latin typeface="+mn-lt"/>
                <a:ea typeface="+mn-ea"/>
                <a:cs typeface="+mn-cs"/>
              </a:rPr>
              <a:t> proveen las medidas esenciales</a:t>
            </a:r>
            <a:r>
              <a:rPr lang="es-ES_tradnl" sz="1200" kern="1200" dirty="0" smtClean="0">
                <a:solidFill>
                  <a:schemeClr val="tx1"/>
                </a:solidFill>
                <a:latin typeface="+mn-lt"/>
                <a:ea typeface="+mn-ea"/>
                <a:cs typeface="+mn-cs"/>
              </a:rPr>
              <a:t> de varios propiedades </a:t>
            </a:r>
            <a:r>
              <a:rPr lang="es-ES_tradnl" sz="1200" kern="1200" dirty="0" err="1" smtClean="0">
                <a:solidFill>
                  <a:schemeClr val="tx1"/>
                </a:solidFill>
                <a:latin typeface="+mn-lt"/>
                <a:ea typeface="+mn-ea"/>
                <a:cs typeface="+mn-cs"/>
              </a:rPr>
              <a:t>opticas</a:t>
            </a:r>
            <a:r>
              <a:rPr lang="es-ES_tradnl" sz="1200" kern="1200" dirty="0" smtClean="0">
                <a:solidFill>
                  <a:schemeClr val="tx1"/>
                </a:solidFill>
                <a:latin typeface="+mn-lt"/>
                <a:ea typeface="+mn-ea"/>
                <a:cs typeface="+mn-cs"/>
              </a:rPr>
              <a:t> que pueden decirnos sobre la productividad, el cambio </a:t>
            </a:r>
            <a:r>
              <a:rPr lang="es-ES_tradnl" sz="1200" kern="1200" dirty="0" err="1" smtClean="0">
                <a:solidFill>
                  <a:schemeClr val="tx1"/>
                </a:solidFill>
                <a:latin typeface="+mn-lt"/>
                <a:ea typeface="+mn-ea"/>
                <a:cs typeface="+mn-cs"/>
              </a:rPr>
              <a:t>climatico</a:t>
            </a:r>
            <a:r>
              <a:rPr lang="es-ES_tradnl" sz="1200" kern="1200" dirty="0" smtClean="0">
                <a:solidFill>
                  <a:schemeClr val="tx1"/>
                </a:solidFill>
                <a:latin typeface="+mn-lt"/>
                <a:ea typeface="+mn-ea"/>
                <a:cs typeface="+mn-cs"/>
              </a:rPr>
              <a:t>, y el ciclo de carbono en escalas grandes temporales y espaciales. </a:t>
            </a:r>
            <a:r>
              <a:rPr lang="es-ES_tradnl" dirty="0" smtClean="0"/>
              <a:t>Una parte importante de la teledetección</a:t>
            </a:r>
            <a:r>
              <a:rPr lang="es-ES_tradnl" baseline="0" dirty="0" smtClean="0"/>
              <a:t> </a:t>
            </a:r>
            <a:r>
              <a:rPr lang="es-ES_tradnl" dirty="0" smtClean="0"/>
              <a:t>está recogiendo mediciones comparables radiometría in</a:t>
            </a:r>
            <a:r>
              <a:rPr lang="es-ES_tradnl" baseline="0" dirty="0" smtClean="0"/>
              <a:t>-situ </a:t>
            </a:r>
            <a:r>
              <a:rPr lang="es-ES_tradnl" dirty="0" smtClean="0"/>
              <a:t>y la validación de estos productos satelitales. Por tanto, es fundamental seguir ciertos protocolos y aprender a recolectar datos radiometría precisos in-situ. En este video, vamos a explicar la teoría general detrás de las mediciones ópticas, cómo oceanógrafos ópticos estudiar interacciones de la luz, y los instrumentos comunes utilizados. También le mostraremos las mejores prácticas para la puesta a punto y en el campo, así como lo que los espectros resultado común podría parecer.</a:t>
            </a:r>
          </a:p>
        </p:txBody>
      </p:sp>
      <p:sp>
        <p:nvSpPr>
          <p:cNvPr id="4" name="Slide Number Placeholder 3"/>
          <p:cNvSpPr>
            <a:spLocks noGrp="1"/>
          </p:cNvSpPr>
          <p:nvPr>
            <p:ph type="sldNum" sz="quarter" idx="10"/>
          </p:nvPr>
        </p:nvSpPr>
        <p:spPr/>
        <p:txBody>
          <a:bodyPr/>
          <a:lstStyle/>
          <a:p>
            <a:fld id="{8111A56A-8F9A-46E5-8704-79CF051059C2}" type="slidenum">
              <a:rPr lang="en-US" smtClean="0"/>
              <a:pPr/>
              <a:t>2</a:t>
            </a:fld>
            <a:endParaRPr lang="en-US"/>
          </a:p>
        </p:txBody>
      </p:sp>
    </p:spTree>
    <p:extLst>
      <p:ext uri="{BB962C8B-B14F-4D97-AF65-F5344CB8AC3E}">
        <p14:creationId xmlns:p14="http://schemas.microsoft.com/office/powerpoint/2010/main" val="330048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Trabajando en un buque de investigación puede añadir un montón de restricciones y / o complicaciones a sus mediciones ópticas. A menudo hay muchos científicos que trabajan en diferentes proyectos al mismo tiempo. Tiempos de muestreo puede ser agitado</a:t>
            </a:r>
            <a:r>
              <a:rPr lang="es-ES" baseline="0" dirty="0" smtClean="0"/>
              <a:t> </a:t>
            </a:r>
            <a:r>
              <a:rPr lang="es-ES" dirty="0" smtClean="0"/>
              <a:t>con despliegues en agua, entonces se</a:t>
            </a:r>
            <a:r>
              <a:rPr lang="es-ES" baseline="0" dirty="0" smtClean="0"/>
              <a:t> debe</a:t>
            </a:r>
            <a:r>
              <a:rPr lang="es-ES" dirty="0" smtClean="0"/>
              <a:t> hacer un plan de muestreo antes de un crucero ayudar</a:t>
            </a:r>
            <a:r>
              <a:rPr lang="es-ES" baseline="0" dirty="0" smtClean="0"/>
              <a:t> los </a:t>
            </a:r>
            <a:r>
              <a:rPr lang="es-ES" dirty="0" smtClean="0"/>
              <a:t>mediciones se mueven con más facilidad. Como a menudo surgen condiciones inesperadas, como cambiar seriamente la cobertura de nubes o mareo, este plan asegura que todo el mundo entiende los objetivos de crucero y puede adaptarse según sea necesario. Los ángulos de medición de los </a:t>
            </a:r>
            <a:r>
              <a:rPr lang="es-ES" dirty="0" err="1" smtClean="0"/>
              <a:t>HyperSAS</a:t>
            </a:r>
            <a:r>
              <a:rPr lang="es-ES" dirty="0" smtClean="0"/>
              <a:t> o la dirección de muestreo WISP pueden necesitar ser cambiado durante el crucero en función de la ubicación de la embarcación en relación con el sol. Detallado de toma de notas y la comunicación constante también es esencial, sobre todo cuando se producen cambios. Por último, mantener la seguridad y siempre use su dispositivo de flotación personal.</a:t>
            </a:r>
            <a:endParaRPr lang="en-US" baseline="0" dirty="0" smtClean="0"/>
          </a:p>
        </p:txBody>
      </p:sp>
      <p:sp>
        <p:nvSpPr>
          <p:cNvPr id="4" name="Slide Number Placeholder 3"/>
          <p:cNvSpPr>
            <a:spLocks noGrp="1"/>
          </p:cNvSpPr>
          <p:nvPr>
            <p:ph type="sldNum" sz="quarter" idx="10"/>
          </p:nvPr>
        </p:nvSpPr>
        <p:spPr/>
        <p:txBody>
          <a:bodyPr/>
          <a:lstStyle/>
          <a:p>
            <a:fld id="{8111A56A-8F9A-46E5-8704-79CF051059C2}" type="slidenum">
              <a:rPr lang="en-US" smtClean="0"/>
              <a:pPr/>
              <a:t>21</a:t>
            </a:fld>
            <a:endParaRPr lang="en-US"/>
          </a:p>
        </p:txBody>
      </p:sp>
    </p:spTree>
    <p:extLst>
      <p:ext uri="{BB962C8B-B14F-4D97-AF65-F5344CB8AC3E}">
        <p14:creationId xmlns:p14="http://schemas.microsoft.com/office/powerpoint/2010/main" val="51559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Cuando la luz golpea la superficie del océano, la cantidad total de energía por unidad de área recibida se conoce como la </a:t>
            </a:r>
            <a:r>
              <a:rPr lang="es-ES" dirty="0" err="1" smtClean="0"/>
              <a:t>irradiancia</a:t>
            </a:r>
            <a:r>
              <a:rPr lang="es-ES" dirty="0" smtClean="0"/>
              <a:t> </a:t>
            </a:r>
            <a:r>
              <a:rPr lang="es-ES" b="1" dirty="0" smtClean="0">
                <a:solidFill>
                  <a:srgbClr val="FF0000"/>
                </a:solidFill>
              </a:rPr>
              <a:t>descendente brota </a:t>
            </a:r>
            <a:r>
              <a:rPr lang="es-ES" dirty="0" smtClean="0"/>
              <a:t>o Ed. Parte de esta luz puede ser reflejada de vuelta en el aire y se llama </a:t>
            </a:r>
            <a:r>
              <a:rPr lang="es-ES" b="1" dirty="0" smtClean="0"/>
              <a:t>radiación reflejada o Lr </a:t>
            </a:r>
            <a:r>
              <a:rPr lang="es-ES" dirty="0" smtClean="0"/>
              <a:t>cuando se ve en una dirección y el ángulo específico. El resto de la luz puede viajar en la columna de agua. Dentro de la columna de agua, un poco de luz será absorbida por las moléculas de agua, partículas, CDOM y otras sustancias como minerales, y algunos de ellos podrían ser dispersada en diferentes direcciones por algunos de estos mismos componentes. La luz dispersada puede ser absorbida o dispersada de nuevo. En última instancia, sólo una pequeña parte de la luz se transmitirá a la profundidad. Una parte de la luz también puede ser reflejada de vuelta en el aire y cuando se mide a un ángulo sólido determinado y una dirección específica que se conoce como </a:t>
            </a:r>
            <a:r>
              <a:rPr lang="es-ES" b="1" dirty="0" smtClean="0"/>
              <a:t>el resplandor-dejando agua o </a:t>
            </a:r>
            <a:r>
              <a:rPr lang="es-ES" b="1" dirty="0" err="1" smtClean="0"/>
              <a:t>Lw</a:t>
            </a:r>
            <a:r>
              <a:rPr lang="es-ES" b="1" dirty="0" smtClean="0"/>
              <a:t>. </a:t>
            </a:r>
            <a:r>
              <a:rPr lang="es-ES" dirty="0" smtClean="0"/>
              <a:t>Los científicos están interesados ​​en </a:t>
            </a:r>
            <a:r>
              <a:rPr lang="es-ES" dirty="0" err="1" smtClean="0"/>
              <a:t>Lw</a:t>
            </a:r>
            <a:r>
              <a:rPr lang="es-ES" dirty="0" smtClean="0"/>
              <a:t>, porque lleva la información de una determinada parcela de agua y sus propiedades ópticas. </a:t>
            </a:r>
            <a:r>
              <a:rPr lang="es-ES" dirty="0" err="1" smtClean="0"/>
              <a:t>Lw</a:t>
            </a:r>
            <a:r>
              <a:rPr lang="es-ES" dirty="0" smtClean="0"/>
              <a:t> puede ser recogido por el trabajo in situ o a través de satélites. Sin embargo, además de </a:t>
            </a:r>
            <a:r>
              <a:rPr lang="es-ES" b="1" dirty="0" smtClean="0"/>
              <a:t>la radiación-salida del agua, que se refleja luminosidad y resplandor claraboya </a:t>
            </a:r>
            <a:r>
              <a:rPr lang="es-ES" dirty="0" smtClean="0"/>
              <a:t>también contribuyen a las señales recogidas por los satélites o los instrumentos de campo. Especialmente para los datos de satélite, las correcciones de medición puede ser complicado por las nubes, partículas atmosféricas, y moléculas de agua, que también pueden absorber o dispersan la luz solar y contribuir a la señal recibida por los satélites.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3</a:t>
            </a:fld>
            <a:endParaRPr lang="en-US"/>
          </a:p>
        </p:txBody>
      </p:sp>
    </p:spTree>
    <p:extLst>
      <p:ext uri="{BB962C8B-B14F-4D97-AF65-F5344CB8AC3E}">
        <p14:creationId xmlns:p14="http://schemas.microsoft.com/office/powerpoint/2010/main" val="302723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Al utilizar sensores in situ, es importante entender la diferencia entre </a:t>
            </a:r>
            <a:r>
              <a:rPr lang="es-ES" b="1" dirty="0" smtClean="0"/>
              <a:t>el brillo y la irradiación</a:t>
            </a:r>
            <a:r>
              <a:rPr lang="es-ES" dirty="0" smtClean="0"/>
              <a:t>. Imagínese que usted está parado sobre una superficie de agua. La energía total interpuesto por la luz que golpea a todas las direcciones en un área determinada unidad es </a:t>
            </a:r>
            <a:r>
              <a:rPr lang="es-ES" b="1" dirty="0" smtClean="0"/>
              <a:t>la energía hacia abajo-mana o </a:t>
            </a:r>
            <a:r>
              <a:rPr lang="es-ES" b="1" dirty="0" err="1" smtClean="0"/>
              <a:t>irradiancia</a:t>
            </a:r>
            <a:r>
              <a:rPr lang="es-ES" b="1" dirty="0" smtClean="0"/>
              <a:t> (Ed). La </a:t>
            </a:r>
            <a:r>
              <a:rPr lang="es-ES" b="1" dirty="0" err="1" smtClean="0"/>
              <a:t>irradiancia</a:t>
            </a:r>
            <a:r>
              <a:rPr lang="es-ES" b="1" dirty="0" smtClean="0"/>
              <a:t> </a:t>
            </a:r>
            <a:r>
              <a:rPr lang="es-ES" b="1" dirty="0" err="1" smtClean="0"/>
              <a:t>surgencia</a:t>
            </a:r>
            <a:r>
              <a:rPr lang="es-ES" b="1" dirty="0" smtClean="0"/>
              <a:t> </a:t>
            </a:r>
            <a:r>
              <a:rPr lang="es-ES" dirty="0" smtClean="0"/>
              <a:t>es lo mismo que bajar de </a:t>
            </a:r>
            <a:r>
              <a:rPr lang="es-ES" dirty="0" err="1" smtClean="0"/>
              <a:t>surgencia</a:t>
            </a:r>
            <a:r>
              <a:rPr lang="es-ES" dirty="0" smtClean="0"/>
              <a:t>, sólo imaginarse la luz que le llega por debajo de la superficie del agua. </a:t>
            </a:r>
            <a:r>
              <a:rPr lang="es-ES" b="1" dirty="0" err="1" smtClean="0"/>
              <a:t>Reflectancia</a:t>
            </a:r>
            <a:r>
              <a:rPr lang="es-ES" dirty="0" smtClean="0"/>
              <a:t> puede ser visto como la relación de la Eu durante Ed, o la cantidad de luz 'rebota' fuera de la superficie del agua.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smtClean="0"/>
              <a:t>La </a:t>
            </a:r>
            <a:r>
              <a:rPr lang="es-ES" b="1" noProof="0" dirty="0" err="1" smtClean="0"/>
              <a:t>reflectancia</a:t>
            </a:r>
            <a:r>
              <a:rPr lang="es-ES" noProof="0" dirty="0" smtClean="0"/>
              <a:t> medida por los satélites es ligeramente diferente</a:t>
            </a:r>
            <a:r>
              <a:rPr lang="es-ES" baseline="0" noProof="0" dirty="0" smtClean="0"/>
              <a:t> </a:t>
            </a:r>
            <a:r>
              <a:rPr lang="es-ES" noProof="0" dirty="0" smtClean="0"/>
              <a:t>ya que los satélites medirán </a:t>
            </a:r>
            <a:r>
              <a:rPr lang="es-ES" b="1" noProof="0" dirty="0" smtClean="0"/>
              <a:t>radiación</a:t>
            </a:r>
            <a:r>
              <a:rPr lang="es-ES" noProof="0" dirty="0" smtClean="0"/>
              <a:t> en lugar de la irradiación. Imagínese que usted está viendo una superficie de agua de una dirección específica. La energía total por ángulo sólido que reciba se le conoce </a:t>
            </a:r>
            <a:r>
              <a:rPr lang="es-ES" b="1" noProof="0" dirty="0" smtClean="0"/>
              <a:t>como el resplandor</a:t>
            </a:r>
            <a:r>
              <a:rPr lang="es-ES" noProof="0" dirty="0" smtClean="0"/>
              <a:t>. Por lo tanto, </a:t>
            </a:r>
            <a:r>
              <a:rPr lang="es-ES" b="1" noProof="0" dirty="0" smtClean="0"/>
              <a:t>luminosidad</a:t>
            </a:r>
            <a:r>
              <a:rPr lang="es-ES" noProof="0" dirty="0" smtClean="0"/>
              <a:t> será dependiente de</a:t>
            </a:r>
            <a:r>
              <a:rPr lang="es-ES" baseline="0" noProof="0" dirty="0" smtClean="0"/>
              <a:t> </a:t>
            </a:r>
            <a:r>
              <a:rPr lang="es-ES" noProof="0" dirty="0" smtClean="0"/>
              <a:t>la dirección</a:t>
            </a:r>
            <a:r>
              <a:rPr lang="es-ES" baseline="0" noProof="0" dirty="0" smtClean="0"/>
              <a:t> de mirar y </a:t>
            </a:r>
            <a:r>
              <a:rPr lang="es-ES" noProof="0" dirty="0" smtClean="0"/>
              <a:t>del ángulo sólido. Sólo si la superficie del agua es </a:t>
            </a:r>
            <a:r>
              <a:rPr lang="es-ES" noProof="0" dirty="0" err="1" smtClean="0"/>
              <a:t>Lambertian</a:t>
            </a:r>
            <a:r>
              <a:rPr lang="es-ES" noProof="0" dirty="0" smtClean="0"/>
              <a:t> en la naturaleza será el </a:t>
            </a:r>
            <a:r>
              <a:rPr lang="es-ES" b="1" noProof="0" dirty="0" smtClean="0"/>
              <a:t>resplandor </a:t>
            </a:r>
            <a:r>
              <a:rPr lang="es-ES" b="1" noProof="0" dirty="0" err="1" smtClean="0"/>
              <a:t>surgencia</a:t>
            </a:r>
            <a:r>
              <a:rPr lang="es-ES" b="1" noProof="0" dirty="0" smtClean="0"/>
              <a:t> </a:t>
            </a:r>
            <a:r>
              <a:rPr lang="es-ES" noProof="0" dirty="0" smtClean="0"/>
              <a:t>sea idéntica en todos los direcciones. </a:t>
            </a:r>
            <a:r>
              <a:rPr lang="es-ES" b="1" noProof="0" dirty="0" err="1" smtClean="0"/>
              <a:t>Reflectancia</a:t>
            </a:r>
            <a:r>
              <a:rPr lang="es-ES" b="1" noProof="0" dirty="0" smtClean="0"/>
              <a:t> teledetección </a:t>
            </a:r>
            <a:r>
              <a:rPr lang="es-ES" noProof="0" dirty="0" smtClean="0"/>
              <a:t>se define como la relación de </a:t>
            </a:r>
            <a:r>
              <a:rPr lang="es-ES" b="1" noProof="0" dirty="0" smtClean="0"/>
              <a:t>la </a:t>
            </a:r>
            <a:r>
              <a:rPr lang="es-ES" b="1" noProof="0" dirty="0" err="1" smtClean="0"/>
              <a:t>radiancia</a:t>
            </a:r>
            <a:r>
              <a:rPr lang="es-ES" b="1" noProof="0" dirty="0" smtClean="0"/>
              <a:t> </a:t>
            </a:r>
            <a:r>
              <a:rPr lang="es-ES" b="1" noProof="0" dirty="0" err="1" smtClean="0"/>
              <a:t>surgencia</a:t>
            </a:r>
            <a:r>
              <a:rPr lang="es-ES" b="1" noProof="0" dirty="0" smtClean="0"/>
              <a:t> sobre la </a:t>
            </a:r>
            <a:r>
              <a:rPr lang="es-ES" b="1" noProof="0" dirty="0" err="1" smtClean="0"/>
              <a:t>irradiancia</a:t>
            </a:r>
            <a:r>
              <a:rPr lang="es-ES" b="1" noProof="0" dirty="0" smtClean="0"/>
              <a:t> abajo de </a:t>
            </a:r>
            <a:r>
              <a:rPr lang="es-ES" b="1" noProof="0" dirty="0" err="1" smtClean="0"/>
              <a:t>surgencia</a:t>
            </a:r>
            <a:r>
              <a:rPr lang="es-ES" noProof="0" dirty="0" smtClean="0"/>
              <a:t>.</a:t>
            </a:r>
            <a:endParaRPr lang="es-ES" sz="1200" kern="120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6</a:t>
            </a:fld>
            <a:endParaRPr lang="en-US"/>
          </a:p>
        </p:txBody>
      </p:sp>
    </p:spTree>
    <p:extLst>
      <p:ext uri="{BB962C8B-B14F-4D97-AF65-F5344CB8AC3E}">
        <p14:creationId xmlns:p14="http://schemas.microsoft.com/office/powerpoint/2010/main" val="308318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Hay dos tipos principales de configuraciones radiométricas, los adecuado para mediciones de agua por encima y los de debajo de la superficie del agua. Este vídeo se centra en los radiómetros de agua por encima de la que tienen dos principales configuraciones: aguas arriba y los sistemas en agua. Los sistemas por encima de agua generalmente consisten en un sensor de medición de </a:t>
            </a:r>
            <a:r>
              <a:rPr lang="es-ES" b="1" dirty="0" smtClean="0"/>
              <a:t>la </a:t>
            </a:r>
            <a:r>
              <a:rPr lang="es-ES" b="1" dirty="0" err="1" smtClean="0"/>
              <a:t>irradiancia</a:t>
            </a:r>
            <a:r>
              <a:rPr lang="es-ES" b="1" dirty="0" smtClean="0"/>
              <a:t> </a:t>
            </a:r>
            <a:r>
              <a:rPr lang="es-ES" b="1" dirty="0" err="1" smtClean="0"/>
              <a:t>down-welling</a:t>
            </a:r>
            <a:r>
              <a:rPr lang="es-ES" b="1" dirty="0" smtClean="0"/>
              <a:t> </a:t>
            </a:r>
            <a:r>
              <a:rPr lang="es-ES" dirty="0" smtClean="0"/>
              <a:t>(Ed), un sensor que </a:t>
            </a:r>
            <a:r>
              <a:rPr lang="es-ES" b="1" dirty="0" smtClean="0"/>
              <a:t>apunta hacia abajo para medir la radiación total de afloramiento como la radiación reflejada y la radiación</a:t>
            </a:r>
            <a:r>
              <a:rPr lang="es-ES" dirty="0" smtClean="0"/>
              <a:t>, </a:t>
            </a:r>
            <a:r>
              <a:rPr lang="es-ES" b="1" dirty="0" smtClean="0"/>
              <a:t>dejando a agua </a:t>
            </a:r>
            <a:r>
              <a:rPr lang="es-ES" dirty="0" smtClean="0"/>
              <a:t>(</a:t>
            </a:r>
            <a:r>
              <a:rPr lang="es-ES" dirty="0" err="1" smtClean="0"/>
              <a:t>Lt</a:t>
            </a:r>
            <a:r>
              <a:rPr lang="es-ES" dirty="0" smtClean="0"/>
              <a:t>), y un tercer sensor de medición </a:t>
            </a:r>
            <a:r>
              <a:rPr lang="es-ES" b="1" dirty="0" smtClean="0"/>
              <a:t>de radiación cielo </a:t>
            </a:r>
            <a:r>
              <a:rPr lang="es-ES" dirty="0" smtClean="0"/>
              <a:t>(Li ). Este tercer sensor se utiliza para corregir </a:t>
            </a:r>
            <a:r>
              <a:rPr lang="es-ES" b="1" dirty="0" smtClean="0"/>
              <a:t>la radiación reflejada</a:t>
            </a:r>
            <a:r>
              <a:rPr lang="es-ES" dirty="0" smtClean="0"/>
              <a:t>, lo que permite la conversión entre </a:t>
            </a:r>
            <a:r>
              <a:rPr lang="es-ES" b="1" dirty="0" smtClean="0"/>
              <a:t>luminosidad total y-dejando agua resplandor</a:t>
            </a:r>
            <a:r>
              <a:rPr lang="es-ES" dirty="0" smtClean="0"/>
              <a:t>. Cuando se mide usando sistemas en-agua, en general, hay sólo dos radiómetros. Esto incluye un sensor </a:t>
            </a:r>
            <a:r>
              <a:rPr lang="es-ES" b="1" dirty="0" smtClean="0"/>
              <a:t>para abajo de </a:t>
            </a:r>
            <a:r>
              <a:rPr lang="es-ES" b="1" dirty="0" err="1" smtClean="0"/>
              <a:t>surgencia</a:t>
            </a:r>
            <a:r>
              <a:rPr lang="es-ES" b="1" dirty="0" smtClean="0"/>
              <a:t> </a:t>
            </a:r>
            <a:r>
              <a:rPr lang="es-ES" b="1" dirty="0" err="1" smtClean="0"/>
              <a:t>irradiancia</a:t>
            </a:r>
            <a:r>
              <a:rPr lang="es-ES" b="1" dirty="0" smtClean="0"/>
              <a:t> </a:t>
            </a:r>
            <a:r>
              <a:rPr lang="es-ES" dirty="0" smtClean="0"/>
              <a:t>(Ed). En lugar de utilizar un tercer sensor de </a:t>
            </a:r>
            <a:r>
              <a:rPr lang="es-ES" b="1" dirty="0" smtClean="0"/>
              <a:t>luminosidad cielo</a:t>
            </a:r>
            <a:r>
              <a:rPr lang="es-ES" dirty="0" smtClean="0"/>
              <a:t>, </a:t>
            </a:r>
            <a:r>
              <a:rPr lang="es-ES" b="1" dirty="0" smtClean="0"/>
              <a:t>el resplandor-dejando agua </a:t>
            </a:r>
            <a:r>
              <a:rPr lang="es-ES" dirty="0" smtClean="0"/>
              <a:t>se mide directamente mediante la unión de un cono con el extremo del sensor de </a:t>
            </a:r>
            <a:r>
              <a:rPr lang="es-ES" b="1" dirty="0" smtClean="0"/>
              <a:t>luminosidad</a:t>
            </a:r>
            <a:r>
              <a:rPr lang="es-ES" dirty="0" smtClean="0"/>
              <a:t> que apunta hacia abajo. Algunos radiómetros no tienen el cono y en su lugar se toman mediciones a diferentes profundidades de agua. Este método de perfiles no será discutido en este video pero las mediciones por debajo de la superficie puede proporcionar una fuente adicional de datos para la comparación.</a:t>
            </a:r>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mtClean="0"/>
              <a:t>Para </a:t>
            </a:r>
            <a:r>
              <a:rPr lang="es-ES" dirty="0" smtClean="0"/>
              <a:t>las mediciones por encima de-agua es importante seguir las recomendaciones para las posiciones de muestreo óptimos y geometrías a fin de reducir el sol brillando y la variabilidad de las mediciones de campo. Si nos imaginamos que la dirección del sol cae en el plano gris en este diagrama, la ubicación recomendada para la toma de mediciones será de aproximadamente 135 grados de distancia en cualquier dirección. Además, si se utiliza un sistema fijo se debe configurar el instrumento de modo que los dos sensores de </a:t>
            </a:r>
            <a:r>
              <a:rPr lang="es-ES" dirty="0" err="1" smtClean="0"/>
              <a:t>radiancia</a:t>
            </a:r>
            <a:r>
              <a:rPr lang="es-ES" dirty="0" smtClean="0"/>
              <a:t> se señalaron en 40 grados desde el cenit y 140 grados desde el cenit. Esto es equivalente a más o menos 50 grados desde el horizonte. Si se utiliza un instrumento de mano, el ángulo no puede ser ajustable.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Vamos a cubrir tres tipos de radiómetros </a:t>
            </a:r>
            <a:r>
              <a:rPr lang="es-ES" dirty="0" err="1" smtClean="0"/>
              <a:t>hiperespectrales</a:t>
            </a:r>
            <a:r>
              <a:rPr lang="es-ES" dirty="0" smtClean="0"/>
              <a:t> que son utilizados por oceanógrafos ópticos. Aquí se muestra un típico </a:t>
            </a:r>
            <a:r>
              <a:rPr lang="es-ES" dirty="0" err="1" smtClean="0"/>
              <a:t>configuracion</a:t>
            </a:r>
            <a:r>
              <a:rPr lang="es-ES" dirty="0" smtClean="0"/>
              <a:t> por </a:t>
            </a:r>
            <a:r>
              <a:rPr lang="es-ES" dirty="0" err="1" smtClean="0"/>
              <a:t>HyperSAS</a:t>
            </a:r>
            <a:r>
              <a:rPr lang="es-ES" dirty="0" smtClean="0"/>
              <a:t> o </a:t>
            </a:r>
            <a:r>
              <a:rPr lang="es-ES" dirty="0" err="1" smtClean="0"/>
              <a:t>Hiperespectrales</a:t>
            </a:r>
            <a:r>
              <a:rPr lang="es-ES" dirty="0" smtClean="0"/>
              <a:t> Superficie Adquisición Remota Sistema de Detección. El sistema se compone de un Ed sensor </a:t>
            </a:r>
            <a:r>
              <a:rPr lang="es-ES" dirty="0" smtClean="0"/>
              <a:t>independiente,</a:t>
            </a:r>
            <a:r>
              <a:rPr lang="es-ES" baseline="0" dirty="0" smtClean="0"/>
              <a:t> </a:t>
            </a:r>
            <a:r>
              <a:rPr lang="es-ES" dirty="0" smtClean="0"/>
              <a:t>un sensor de </a:t>
            </a:r>
            <a:r>
              <a:rPr lang="es-ES" dirty="0" err="1" smtClean="0"/>
              <a:t>Lt</a:t>
            </a:r>
            <a:r>
              <a:rPr lang="es-ES" dirty="0" smtClean="0"/>
              <a:t> y un sensor de Li.</a:t>
            </a:r>
            <a:r>
              <a:rPr lang="es-ES" baseline="0" dirty="0" smtClean="0"/>
              <a:t>  </a:t>
            </a:r>
            <a:r>
              <a:rPr lang="es-ES" dirty="0" smtClean="0"/>
              <a:t>Los instrumentos deben ser montados en una plataforma segura lo más alto posible en el barco (o en otro lugar) para asegurar una visión clara y la minimización de tomar medidas en las zonas de aguas de sombra (por ejemplo, en</a:t>
            </a:r>
            <a:r>
              <a:rPr lang="es-ES" baseline="0" dirty="0" smtClean="0"/>
              <a:t> </a:t>
            </a:r>
            <a:r>
              <a:rPr lang="es-ES" dirty="0" smtClean="0"/>
              <a:t>la sombra del barco).</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38440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17157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340358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46776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08CCA-340A-4172-B95F-6163F2A56836}" type="datetimeFigureOut">
              <a:rPr lang="en-US" smtClean="0"/>
              <a:pPr/>
              <a:t>7/31/2013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43759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08CCA-340A-4172-B95F-6163F2A56836}" type="datetimeFigureOut">
              <a:rPr lang="en-US" smtClean="0"/>
              <a:pPr/>
              <a:t>7/31/2013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397390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08CCA-340A-4172-B95F-6163F2A56836}" type="datetimeFigureOut">
              <a:rPr lang="en-US" smtClean="0"/>
              <a:pPr/>
              <a:t>7/31/2013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00784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08CCA-340A-4172-B95F-6163F2A56836}" type="datetimeFigureOut">
              <a:rPr lang="en-US" smtClean="0"/>
              <a:pPr/>
              <a:t>7/31/2013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5308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08CCA-340A-4172-B95F-6163F2A56836}" type="datetimeFigureOut">
              <a:rPr lang="en-US" smtClean="0"/>
              <a:pPr/>
              <a:t>7/31/2013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69806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08CCA-340A-4172-B95F-6163F2A56836}" type="datetimeFigureOut">
              <a:rPr lang="en-US" smtClean="0"/>
              <a:pPr/>
              <a:t>7/31/2013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127161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08CCA-340A-4172-B95F-6163F2A56836}" type="datetimeFigureOut">
              <a:rPr lang="en-US" smtClean="0"/>
              <a:pPr/>
              <a:t>7/31/2013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p14="http://schemas.microsoft.com/office/powerpoint/2010/main" val="260421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08CCA-340A-4172-B95F-6163F2A56836}" type="datetimeFigureOut">
              <a:rPr lang="en-US" smtClean="0"/>
              <a:pPr/>
              <a:t>7/31/2013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DAD22-1591-4023-81BF-9D6CBE98841B}" type="slidenum">
              <a:rPr lang="en-US" smtClean="0"/>
              <a:pPr/>
              <a:t>‹#›</a:t>
            </a:fld>
            <a:endParaRPr lang="en-US"/>
          </a:p>
        </p:txBody>
      </p:sp>
    </p:spTree>
    <p:extLst>
      <p:ext uri="{BB962C8B-B14F-4D97-AF65-F5344CB8AC3E}">
        <p14:creationId xmlns:p14="http://schemas.microsoft.com/office/powerpoint/2010/main" val="55338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21.png"/><Relationship Id="rId2" Type="http://schemas.microsoft.com/office/2007/relationships/media" Target="../media/media2.wav"/><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1.png"/><Relationship Id="rId2" Type="http://schemas.microsoft.com/office/2007/relationships/media" Target="../media/media4.wav"/><Relationship Id="rId1" Type="http://schemas.openxmlformats.org/officeDocument/2006/relationships/video" Target="file:///C:\Users\Ali\Desktop\final%20project\HyperSAS.wmv" TargetMode="Externa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1.png"/><Relationship Id="rId2" Type="http://schemas.microsoft.com/office/2007/relationships/media" Target="../media/media5.wav"/><Relationship Id="rId1" Type="http://schemas.openxmlformats.org/officeDocument/2006/relationships/tags" Target="../tags/tag8.xml"/><Relationship Id="rId6" Type="http://schemas.openxmlformats.org/officeDocument/2006/relationships/image" Target="../media/image24.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6.wav"/><Relationship Id="rId7" Type="http://schemas.openxmlformats.org/officeDocument/2006/relationships/image" Target="../media/image25.png"/><Relationship Id="rId2" Type="http://schemas.openxmlformats.org/officeDocument/2006/relationships/video" Target="file:///C:\Users\Ali\Desktop\final%20project\WISP.wmv" TargetMode="External"/><Relationship Id="rId1" Type="http://schemas.openxmlformats.org/officeDocument/2006/relationships/tags" Target="../tags/tag9.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15.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1.png"/><Relationship Id="rId2" Type="http://schemas.microsoft.com/office/2007/relationships/media" Target="../media/media7.wav"/><Relationship Id="rId1" Type="http://schemas.openxmlformats.org/officeDocument/2006/relationships/tags" Target="../tags/tag10.xml"/><Relationship Id="rId6" Type="http://schemas.openxmlformats.org/officeDocument/2006/relationships/image" Target="../media/image26.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8.wav"/><Relationship Id="rId7" Type="http://schemas.openxmlformats.org/officeDocument/2006/relationships/slideLayout" Target="../slideLayouts/slideLayout7.xml"/><Relationship Id="rId2" Type="http://schemas.openxmlformats.org/officeDocument/2006/relationships/video" Target="file:///C:\Users\Ali\Desktop\final%20project\HyperPro.wmv" TargetMode="External"/><Relationship Id="rId1" Type="http://schemas.openxmlformats.org/officeDocument/2006/relationships/tags" Target="../tags/tag11.xml"/><Relationship Id="rId6" Type="http://schemas.openxmlformats.org/officeDocument/2006/relationships/audio" Target="../media/media9.wav"/><Relationship Id="rId5" Type="http://schemas.microsoft.com/office/2007/relationships/media" Target="../media/media9.wav"/><Relationship Id="rId10" Type="http://schemas.openxmlformats.org/officeDocument/2006/relationships/image" Target="../media/image21.png"/><Relationship Id="rId4" Type="http://schemas.openxmlformats.org/officeDocument/2006/relationships/audio" Target="../media/media8.wav"/><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1.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21.png"/><Relationship Id="rId2" Type="http://schemas.microsoft.com/office/2007/relationships/media" Target="../media/media11.wav"/><Relationship Id="rId1" Type="http://schemas.openxmlformats.org/officeDocument/2006/relationships/video" Target="file:///C:\Users\Ali\Desktop\final%20project\Preparation.wmv" TargetMode="External"/><Relationship Id="rId6" Type="http://schemas.openxmlformats.org/officeDocument/2006/relationships/image" Target="../media/image29.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21.png"/><Relationship Id="rId2" Type="http://schemas.microsoft.com/office/2007/relationships/media" Target="../media/media12.wav"/><Relationship Id="rId1" Type="http://schemas.openxmlformats.org/officeDocument/2006/relationships/video" Target="file:///C:\Users\Ali\Desktop\final%20project\inter-instrument.wmv" TargetMode="External"/><Relationship Id="rId6" Type="http://schemas.openxmlformats.org/officeDocument/2006/relationships/image" Target="../media/image29.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21.png"/><Relationship Id="rId2" Type="http://schemas.microsoft.com/office/2007/relationships/media" Target="../media/media13.wav"/><Relationship Id="rId1" Type="http://schemas.openxmlformats.org/officeDocument/2006/relationships/video" Target="file:///C:\Users\Ali\Desktop\final%20project\graph.wmv" TargetMode="External"/><Relationship Id="rId6" Type="http://schemas.openxmlformats.org/officeDocument/2006/relationships/image" Target="../media/image30.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21.png"/><Relationship Id="rId2" Type="http://schemas.microsoft.com/office/2007/relationships/media" Target="../media/media14.wav"/><Relationship Id="rId1" Type="http://schemas.openxmlformats.org/officeDocument/2006/relationships/video" Target="file:///C:\Users\Ali\Desktop\final%20project\end.wmv" TargetMode="External"/><Relationship Id="rId6" Type="http://schemas.openxmlformats.org/officeDocument/2006/relationships/image" Target="../media/image29.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5.wav"/><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9.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72390"/>
            <a:ext cx="12334851" cy="6949440"/>
          </a:xfrm>
          <a:prstGeom prst="rect">
            <a:avLst/>
          </a:prstGeom>
        </p:spPr>
      </p:pic>
    </p:spTree>
    <p:custDataLst>
      <p:tags r:id="rId1"/>
    </p:custDataLst>
    <p:extLst>
      <p:ext uri="{BB962C8B-B14F-4D97-AF65-F5344CB8AC3E}">
        <p14:creationId xmlns:p14="http://schemas.microsoft.com/office/powerpoint/2010/main" val="1627574461"/>
      </p:ext>
    </p:extLst>
  </p:cSld>
  <p:clrMapOvr>
    <a:masterClrMapping/>
  </p:clrMapOvr>
  <p:transition advTm="371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Erin\Documents\MIT\CLASSES\Optics\PROJECT\HyperSAS_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28"/>
            <a:ext cx="9144000" cy="6857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76600" y="5334000"/>
            <a:ext cx="4288971" cy="523220"/>
          </a:xfrm>
          <a:prstGeom prst="rect">
            <a:avLst/>
          </a:prstGeom>
          <a:noFill/>
        </p:spPr>
        <p:txBody>
          <a:bodyPr wrap="square" rtlCol="0">
            <a:spAutoFit/>
          </a:bodyPr>
          <a:lstStyle/>
          <a:p>
            <a:r>
              <a:rPr lang="en-US" sz="2800" b="1" dirty="0" smtClean="0">
                <a:solidFill>
                  <a:srgbClr val="FFFF00"/>
                </a:solidFill>
                <a:latin typeface="Arial Black" pitchFamily="34" charset="0"/>
              </a:rPr>
              <a:t>SECURE MOUNT</a:t>
            </a:r>
            <a:endParaRPr lang="en-US" sz="2800" b="1" dirty="0">
              <a:solidFill>
                <a:srgbClr val="FFFF00"/>
              </a:solidFill>
              <a:latin typeface="Arial Black" pitchFamily="34" charset="0"/>
            </a:endParaRPr>
          </a:p>
        </p:txBody>
      </p:sp>
      <p:grpSp>
        <p:nvGrpSpPr>
          <p:cNvPr id="16" name="Group 15"/>
          <p:cNvGrpSpPr/>
          <p:nvPr/>
        </p:nvGrpSpPr>
        <p:grpSpPr>
          <a:xfrm>
            <a:off x="0" y="652790"/>
            <a:ext cx="2514600" cy="2700010"/>
            <a:chOff x="0" y="652790"/>
            <a:chExt cx="2514600" cy="2700010"/>
          </a:xfrm>
        </p:grpSpPr>
        <p:sp>
          <p:nvSpPr>
            <p:cNvPr id="8" name="TextBox 7"/>
            <p:cNvSpPr txBox="1"/>
            <p:nvPr/>
          </p:nvSpPr>
          <p:spPr>
            <a:xfrm>
              <a:off x="152400" y="652790"/>
              <a:ext cx="23622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E</a:t>
              </a:r>
              <a:r>
                <a:rPr lang="en-US" sz="2800" b="1" i="1" baseline="-25000" dirty="0" smtClean="0">
                  <a:solidFill>
                    <a:srgbClr val="C00000"/>
                  </a:solidFill>
                  <a:latin typeface="Arial Black" pitchFamily="34" charset="0"/>
                </a:rPr>
                <a:t>d</a:t>
              </a:r>
              <a:r>
                <a:rPr lang="en-US" sz="2800" b="1" dirty="0" smtClean="0">
                  <a:solidFill>
                    <a:srgbClr val="C00000"/>
                  </a:solidFill>
                  <a:latin typeface="Arial Black" pitchFamily="34" charset="0"/>
                </a:rPr>
                <a:t> Sensor</a:t>
              </a:r>
              <a:endParaRPr lang="en-US" sz="2800" b="1" dirty="0">
                <a:solidFill>
                  <a:srgbClr val="C00000"/>
                </a:solidFill>
                <a:latin typeface="Arial Black" pitchFamily="34" charset="0"/>
              </a:endParaRPr>
            </a:p>
          </p:txBody>
        </p:sp>
        <p:sp>
          <p:nvSpPr>
            <p:cNvPr id="9" name="Rectangle 8"/>
            <p:cNvSpPr/>
            <p:nvPr/>
          </p:nvSpPr>
          <p:spPr>
            <a:xfrm>
              <a:off x="0" y="1295400"/>
              <a:ext cx="1143000" cy="2057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671111" y="3010596"/>
            <a:ext cx="3006289" cy="2008424"/>
            <a:chOff x="6671111" y="3010596"/>
            <a:chExt cx="3006289" cy="2008424"/>
          </a:xfrm>
        </p:grpSpPr>
        <p:sp>
          <p:nvSpPr>
            <p:cNvPr id="7" name="TextBox 6"/>
            <p:cNvSpPr txBox="1"/>
            <p:nvPr/>
          </p:nvSpPr>
          <p:spPr>
            <a:xfrm>
              <a:off x="7162800" y="4495800"/>
              <a:ext cx="25146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t</a:t>
              </a:r>
              <a:r>
                <a:rPr lang="en-US" sz="2800" b="1" dirty="0" smtClean="0">
                  <a:solidFill>
                    <a:srgbClr val="C00000"/>
                  </a:solidFill>
                  <a:latin typeface="Arial Black" pitchFamily="34" charset="0"/>
                </a:rPr>
                <a:t> Sensor</a:t>
              </a:r>
              <a:endParaRPr lang="en-US" sz="2800" b="1" dirty="0">
                <a:solidFill>
                  <a:srgbClr val="C00000"/>
                </a:solidFill>
                <a:latin typeface="Arial Black" pitchFamily="34" charset="0"/>
              </a:endParaRPr>
            </a:p>
          </p:txBody>
        </p:sp>
        <p:sp>
          <p:nvSpPr>
            <p:cNvPr id="10" name="Rectangle 9"/>
            <p:cNvSpPr/>
            <p:nvPr/>
          </p:nvSpPr>
          <p:spPr>
            <a:xfrm rot="18886745">
              <a:off x="7585147" y="2096560"/>
              <a:ext cx="757947" cy="25860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858000" y="1981200"/>
            <a:ext cx="2569029" cy="1518382"/>
            <a:chOff x="6858000" y="1981200"/>
            <a:chExt cx="2569029" cy="1518382"/>
          </a:xfrm>
        </p:grpSpPr>
        <p:sp>
          <p:nvSpPr>
            <p:cNvPr id="6" name="TextBox 5"/>
            <p:cNvSpPr txBox="1"/>
            <p:nvPr/>
          </p:nvSpPr>
          <p:spPr>
            <a:xfrm>
              <a:off x="6858000" y="1981200"/>
              <a:ext cx="2569029" cy="523220"/>
            </a:xfrm>
            <a:prstGeom prst="rect">
              <a:avLst/>
            </a:prstGeom>
            <a:noFill/>
          </p:spPr>
          <p:txBody>
            <a:bodyPr wrap="square" rtlCol="0">
              <a:spAutoFit/>
            </a:bodyPr>
            <a:lstStyle/>
            <a:p>
              <a:pPr algn="ctr"/>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i</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11" name="Rectangle 10"/>
            <p:cNvSpPr/>
            <p:nvPr/>
          </p:nvSpPr>
          <p:spPr>
            <a:xfrm rot="2526978">
              <a:off x="8215155" y="2740775"/>
              <a:ext cx="645761" cy="7588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343400" y="1828800"/>
            <a:ext cx="2677886" cy="2711203"/>
            <a:chOff x="4343400" y="1828800"/>
            <a:chExt cx="2677886" cy="2711203"/>
          </a:xfrm>
        </p:grpSpPr>
        <p:sp>
          <p:nvSpPr>
            <p:cNvPr id="14" name="TextBox 13"/>
            <p:cNvSpPr txBox="1"/>
            <p:nvPr/>
          </p:nvSpPr>
          <p:spPr>
            <a:xfrm>
              <a:off x="4343400" y="1828800"/>
              <a:ext cx="2677886" cy="954107"/>
            </a:xfrm>
            <a:prstGeom prst="rect">
              <a:avLst/>
            </a:prstGeom>
            <a:noFill/>
          </p:spPr>
          <p:txBody>
            <a:bodyPr wrap="square" rtlCol="0">
              <a:spAutoFit/>
            </a:bodyPr>
            <a:lstStyle/>
            <a:p>
              <a:r>
                <a:rPr lang="en-US" sz="2800" b="1" dirty="0" smtClean="0">
                  <a:solidFill>
                    <a:srgbClr val="C00000"/>
                  </a:solidFill>
                  <a:latin typeface="Arial Black" pitchFamily="34" charset="0"/>
                </a:rPr>
                <a:t>Tilt Heading</a:t>
              </a:r>
            </a:p>
            <a:p>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15" name="Rectangle 14"/>
            <p:cNvSpPr/>
            <p:nvPr/>
          </p:nvSpPr>
          <p:spPr>
            <a:xfrm rot="20619203">
              <a:off x="6373205" y="2482603"/>
              <a:ext cx="609600" cy="2057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SAS_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1500" y="5888723"/>
            <a:ext cx="609600" cy="609600"/>
          </a:xfrm>
          <a:prstGeom prst="rect">
            <a:avLst/>
          </a:prstGeom>
        </p:spPr>
      </p:pic>
    </p:spTree>
    <p:custDataLst>
      <p:tags r:id="rId1"/>
    </p:custDataLst>
    <p:extLst>
      <p:ext uri="{BB962C8B-B14F-4D97-AF65-F5344CB8AC3E}">
        <p14:creationId xmlns:p14="http://schemas.microsoft.com/office/powerpoint/2010/main" val="184146574"/>
      </p:ext>
    </p:extLst>
  </p:cSld>
  <p:clrMapOvr>
    <a:masterClrMapping/>
  </p:clrMapOvr>
  <p:transition advTm="67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647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rin\Documents\MIT\CLASSES\Optics\PROJECT\HyperSA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381000" y="5791200"/>
            <a:ext cx="4343400" cy="523220"/>
          </a:xfrm>
          <a:prstGeom prst="rect">
            <a:avLst/>
          </a:prstGeom>
          <a:noFill/>
        </p:spPr>
        <p:txBody>
          <a:bodyPr wrap="square" rtlCol="0">
            <a:spAutoFit/>
          </a:bodyPr>
          <a:lstStyle/>
          <a:p>
            <a:r>
              <a:rPr lang="en-US" sz="2800" b="1" dirty="0" smtClean="0">
                <a:solidFill>
                  <a:srgbClr val="FFFF00"/>
                </a:solidFill>
                <a:latin typeface="Arial Black" pitchFamily="34" charset="0"/>
              </a:rPr>
              <a:t>SECURE MOUNT</a:t>
            </a:r>
            <a:endParaRPr lang="en-US" sz="2800" b="1" dirty="0">
              <a:solidFill>
                <a:srgbClr val="FFFF00"/>
              </a:solidFill>
              <a:latin typeface="Arial Black" pitchFamily="34" charset="0"/>
            </a:endParaRPr>
          </a:p>
        </p:txBody>
      </p:sp>
      <p:sp>
        <p:nvSpPr>
          <p:cNvPr id="6" name="TextBox 5"/>
          <p:cNvSpPr txBox="1"/>
          <p:nvPr/>
        </p:nvSpPr>
        <p:spPr>
          <a:xfrm>
            <a:off x="6096000" y="0"/>
            <a:ext cx="30480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i</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7" name="TextBox 6"/>
          <p:cNvSpPr txBox="1"/>
          <p:nvPr/>
        </p:nvSpPr>
        <p:spPr>
          <a:xfrm>
            <a:off x="6019800" y="2938437"/>
            <a:ext cx="24384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t</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9" name="TextBox 8"/>
          <p:cNvSpPr txBox="1"/>
          <p:nvPr/>
        </p:nvSpPr>
        <p:spPr>
          <a:xfrm>
            <a:off x="838200" y="1066800"/>
            <a:ext cx="4038599" cy="954107"/>
          </a:xfrm>
          <a:prstGeom prst="rect">
            <a:avLst/>
          </a:prstGeom>
          <a:noFill/>
        </p:spPr>
        <p:txBody>
          <a:bodyPr wrap="square" rtlCol="0">
            <a:spAutoFit/>
          </a:bodyPr>
          <a:lstStyle/>
          <a:p>
            <a:r>
              <a:rPr lang="en-US" sz="2800" b="1" dirty="0" smtClean="0">
                <a:solidFill>
                  <a:srgbClr val="C00000"/>
                </a:solidFill>
                <a:latin typeface="Arial Black" pitchFamily="34" charset="0"/>
              </a:rPr>
              <a:t>Tilt Heading</a:t>
            </a:r>
          </a:p>
          <a:p>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pic>
        <p:nvPicPr>
          <p:cNvPr id="2" name="Hsas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009620"/>
            <a:ext cx="609600" cy="609600"/>
          </a:xfrm>
          <a:prstGeom prst="rect">
            <a:avLst/>
          </a:prstGeom>
        </p:spPr>
      </p:pic>
    </p:spTree>
    <p:extLst>
      <p:ext uri="{BB962C8B-B14F-4D97-AF65-F5344CB8AC3E}">
        <p14:creationId xmlns:p14="http://schemas.microsoft.com/office/powerpoint/2010/main" val="3532290463"/>
      </p:ext>
    </p:extLst>
  </p:cSld>
  <p:clrMapOvr>
    <a:masterClrMapping/>
  </p:clrMapOvr>
  <p:transition advTm="50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yperSAS.wmv">
            <a:hlinkClick r:id="" action="ppaction://media"/>
          </p:cNvPr>
          <p:cNvPicPr>
            <a:picLocks noRot="1" noChangeAspect="1"/>
          </p:cNvPicPr>
          <p:nvPr>
            <a:videoFile r:link="rId1"/>
          </p:nvPr>
        </p:nvPicPr>
        <p:blipFill>
          <a:blip r:embed="rId6" cstate="print"/>
          <a:stretch>
            <a:fillRect/>
          </a:stretch>
        </p:blipFill>
        <p:spPr>
          <a:xfrm>
            <a:off x="-571500" y="0"/>
            <a:ext cx="10287000" cy="6858000"/>
          </a:xfrm>
          <a:prstGeom prst="rect">
            <a:avLst/>
          </a:prstGeom>
        </p:spPr>
      </p:pic>
      <p:pic>
        <p:nvPicPr>
          <p:cNvPr id="2" name="hsas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5867400"/>
            <a:ext cx="609600" cy="609600"/>
          </a:xfrm>
          <a:prstGeom prst="rect">
            <a:avLst/>
          </a:prstGeom>
        </p:spPr>
      </p:pic>
    </p:spTree>
    <p:extLst>
      <p:ext uri="{BB962C8B-B14F-4D97-AF65-F5344CB8AC3E}">
        <p14:creationId xmlns:p14="http://schemas.microsoft.com/office/powerpoint/2010/main" val="2796654124"/>
      </p:ext>
    </p:extLst>
  </p:cSld>
  <p:clrMapOvr>
    <a:masterClrMapping/>
  </p:clrMapOvr>
  <p:transition advTm="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382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SP.jpg"/>
          <p:cNvPicPr>
            <a:picLocks noChangeAspect="1"/>
          </p:cNvPicPr>
          <p:nvPr/>
        </p:nvPicPr>
        <p:blipFill>
          <a:blip r:embed="rId6" cstate="print"/>
          <a:srcRect l="5517"/>
          <a:stretch>
            <a:fillRect/>
          </a:stretch>
        </p:blipFill>
        <p:spPr>
          <a:xfrm>
            <a:off x="9525" y="76200"/>
            <a:ext cx="9134475" cy="6705600"/>
          </a:xfrm>
          <a:prstGeom prst="rect">
            <a:avLst/>
          </a:prstGeom>
        </p:spPr>
      </p:pic>
      <p:grpSp>
        <p:nvGrpSpPr>
          <p:cNvPr id="14" name="Group 13"/>
          <p:cNvGrpSpPr/>
          <p:nvPr/>
        </p:nvGrpSpPr>
        <p:grpSpPr>
          <a:xfrm>
            <a:off x="1295400" y="2895600"/>
            <a:ext cx="2362200" cy="990600"/>
            <a:chOff x="1295400" y="2895600"/>
            <a:chExt cx="2362200" cy="990600"/>
          </a:xfrm>
        </p:grpSpPr>
        <p:sp>
          <p:nvSpPr>
            <p:cNvPr id="6" name="TextBox 5"/>
            <p:cNvSpPr txBox="1"/>
            <p:nvPr/>
          </p:nvSpPr>
          <p:spPr>
            <a:xfrm>
              <a:off x="1295400" y="2895600"/>
              <a:ext cx="23622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E</a:t>
              </a:r>
              <a:r>
                <a:rPr lang="en-US" sz="2800" b="1" i="1" baseline="-25000" dirty="0" smtClean="0">
                  <a:solidFill>
                    <a:srgbClr val="C00000"/>
                  </a:solidFill>
                  <a:latin typeface="Arial Black" pitchFamily="34" charset="0"/>
                </a:rPr>
                <a:t>d</a:t>
              </a:r>
              <a:r>
                <a:rPr lang="en-US" sz="2800" b="1" dirty="0" smtClean="0">
                  <a:solidFill>
                    <a:srgbClr val="C00000"/>
                  </a:solidFill>
                  <a:latin typeface="Arial Black" pitchFamily="34" charset="0"/>
                </a:rPr>
                <a:t> Sensor</a:t>
              </a:r>
              <a:endParaRPr lang="en-US" sz="2800" b="1" dirty="0">
                <a:solidFill>
                  <a:srgbClr val="C00000"/>
                </a:solidFill>
                <a:latin typeface="Arial Black" pitchFamily="34" charset="0"/>
              </a:endParaRPr>
            </a:p>
          </p:txBody>
        </p:sp>
        <p:sp>
          <p:nvSpPr>
            <p:cNvPr id="7" name="Rectangle 6"/>
            <p:cNvSpPr/>
            <p:nvPr/>
          </p:nvSpPr>
          <p:spPr>
            <a:xfrm>
              <a:off x="2819400" y="3429000"/>
              <a:ext cx="6096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301689" y="4607298"/>
            <a:ext cx="2514600" cy="1287326"/>
            <a:chOff x="7162800" y="3731694"/>
            <a:chExt cx="2514600" cy="1287326"/>
          </a:xfrm>
        </p:grpSpPr>
        <p:sp>
          <p:nvSpPr>
            <p:cNvPr id="9" name="TextBox 8"/>
            <p:cNvSpPr txBox="1"/>
            <p:nvPr/>
          </p:nvSpPr>
          <p:spPr>
            <a:xfrm>
              <a:off x="7162800" y="4495800"/>
              <a:ext cx="2514600" cy="523220"/>
            </a:xfrm>
            <a:prstGeom prst="rect">
              <a:avLst/>
            </a:prstGeom>
            <a:noFill/>
          </p:spPr>
          <p:txBody>
            <a:bodyPr wrap="square" rtlCol="0">
              <a:spAutoFit/>
            </a:bodyPr>
            <a:lstStyle/>
            <a:p>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t</a:t>
              </a:r>
              <a:r>
                <a:rPr lang="en-US" sz="2800" b="1" dirty="0" smtClean="0">
                  <a:solidFill>
                    <a:srgbClr val="C00000"/>
                  </a:solidFill>
                  <a:latin typeface="Arial Black" pitchFamily="34" charset="0"/>
                </a:rPr>
                <a:t> Sensor</a:t>
              </a:r>
              <a:endParaRPr lang="en-US" sz="2800" b="1" dirty="0">
                <a:solidFill>
                  <a:srgbClr val="C00000"/>
                </a:solidFill>
                <a:latin typeface="Arial Black" pitchFamily="34" charset="0"/>
              </a:endParaRPr>
            </a:p>
          </p:txBody>
        </p:sp>
        <p:sp>
          <p:nvSpPr>
            <p:cNvPr id="10" name="Rectangle 9"/>
            <p:cNvSpPr/>
            <p:nvPr/>
          </p:nvSpPr>
          <p:spPr>
            <a:xfrm rot="18886745">
              <a:off x="7390780" y="3734547"/>
              <a:ext cx="541255" cy="5355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880895" y="2819400"/>
            <a:ext cx="2802934" cy="912301"/>
            <a:chOff x="8224295" y="2590800"/>
            <a:chExt cx="2802934" cy="912301"/>
          </a:xfrm>
        </p:grpSpPr>
        <p:sp>
          <p:nvSpPr>
            <p:cNvPr id="12" name="TextBox 11"/>
            <p:cNvSpPr txBox="1"/>
            <p:nvPr/>
          </p:nvSpPr>
          <p:spPr>
            <a:xfrm>
              <a:off x="8458200" y="2590800"/>
              <a:ext cx="2569029" cy="523220"/>
            </a:xfrm>
            <a:prstGeom prst="rect">
              <a:avLst/>
            </a:prstGeom>
            <a:noFill/>
          </p:spPr>
          <p:txBody>
            <a:bodyPr wrap="square" rtlCol="0">
              <a:spAutoFit/>
            </a:bodyPr>
            <a:lstStyle/>
            <a:p>
              <a:pPr algn="ctr"/>
              <a:r>
                <a:rPr lang="en-US" sz="2800" b="1" i="1" dirty="0" smtClean="0">
                  <a:solidFill>
                    <a:srgbClr val="C00000"/>
                  </a:solidFill>
                  <a:latin typeface="Arial Black" pitchFamily="34" charset="0"/>
                </a:rPr>
                <a:t>L</a:t>
              </a:r>
              <a:r>
                <a:rPr lang="en-US" sz="2800" b="1" i="1" baseline="-25000" dirty="0" smtClean="0">
                  <a:solidFill>
                    <a:srgbClr val="C00000"/>
                  </a:solidFill>
                  <a:latin typeface="Arial Black" pitchFamily="34" charset="0"/>
                </a:rPr>
                <a:t>i</a:t>
              </a:r>
              <a:r>
                <a:rPr lang="en-US" sz="2800" b="1" i="1" dirty="0" smtClean="0">
                  <a:solidFill>
                    <a:srgbClr val="C00000"/>
                  </a:solidFill>
                  <a:latin typeface="Arial Black" pitchFamily="34" charset="0"/>
                </a:rPr>
                <a:t> </a:t>
              </a:r>
              <a:r>
                <a:rPr lang="en-US" sz="2800" b="1" dirty="0" smtClean="0">
                  <a:solidFill>
                    <a:srgbClr val="C00000"/>
                  </a:solidFill>
                  <a:latin typeface="Arial Black" pitchFamily="34" charset="0"/>
                </a:rPr>
                <a:t>Sensor</a:t>
              </a:r>
              <a:endParaRPr lang="en-US" sz="2800" b="1" dirty="0">
                <a:solidFill>
                  <a:srgbClr val="C00000"/>
                </a:solidFill>
                <a:latin typeface="Arial Black" pitchFamily="34" charset="0"/>
              </a:endParaRPr>
            </a:p>
          </p:txBody>
        </p:sp>
        <p:sp>
          <p:nvSpPr>
            <p:cNvPr id="13" name="Rectangle 12"/>
            <p:cNvSpPr/>
            <p:nvPr/>
          </p:nvSpPr>
          <p:spPr>
            <a:xfrm rot="2526978">
              <a:off x="8224295" y="3010649"/>
              <a:ext cx="532712" cy="4924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wisp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28600" y="5909844"/>
            <a:ext cx="609600" cy="609600"/>
          </a:xfrm>
          <a:prstGeom prst="rect">
            <a:avLst/>
          </a:prstGeom>
        </p:spPr>
      </p:pic>
    </p:spTree>
    <p:custDataLst>
      <p:tags r:id="rId1"/>
    </p:custDataLst>
    <p:extLst>
      <p:ext uri="{BB962C8B-B14F-4D97-AF65-F5344CB8AC3E}">
        <p14:creationId xmlns:p14="http://schemas.microsoft.com/office/powerpoint/2010/main" val="181380811"/>
      </p:ext>
    </p:extLst>
  </p:cSld>
  <p:clrMapOvr>
    <a:masterClrMapping/>
  </p:clrMapOvr>
  <p:transition advTm="40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180"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ISP.wmv">
            <a:hlinkClick r:id="" action="ppaction://media"/>
          </p:cNvPr>
          <p:cNvPicPr>
            <a:picLocks noRot="1" noChangeAspect="1"/>
          </p:cNvPicPr>
          <p:nvPr>
            <a:videoFile r:link="rId2"/>
          </p:nvPr>
        </p:nvPicPr>
        <p:blipFill>
          <a:blip r:embed="rId7" cstate="print"/>
          <a:stretch>
            <a:fillRect/>
          </a:stretch>
        </p:blipFill>
        <p:spPr>
          <a:xfrm>
            <a:off x="-571500" y="0"/>
            <a:ext cx="10287000" cy="6858000"/>
          </a:xfrm>
          <a:prstGeom prst="rect">
            <a:avLst/>
          </a:prstGeom>
        </p:spPr>
      </p:pic>
      <p:pic>
        <p:nvPicPr>
          <p:cNvPr id="2" name="wisp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ustDataLst>
      <p:tags r:id="rId1"/>
    </p:custDataLst>
    <p:extLst>
      <p:ext uri="{BB962C8B-B14F-4D97-AF65-F5344CB8AC3E}">
        <p14:creationId xmlns:p14="http://schemas.microsoft.com/office/powerpoint/2010/main" val="955710894"/>
      </p:ext>
    </p:extLst>
  </p:cSld>
  <p:clrMapOvr>
    <a:masterClrMapping/>
  </p:clrMapOvr>
  <p:transition advTm="40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863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715_15415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3" name="Group 12"/>
          <p:cNvGrpSpPr/>
          <p:nvPr/>
        </p:nvGrpSpPr>
        <p:grpSpPr>
          <a:xfrm>
            <a:off x="3581400" y="3352800"/>
            <a:ext cx="3886200" cy="1513820"/>
            <a:chOff x="3581400" y="3352800"/>
            <a:chExt cx="3886200" cy="1513820"/>
          </a:xfrm>
        </p:grpSpPr>
        <p:sp>
          <p:nvSpPr>
            <p:cNvPr id="3" name="TextBox 2"/>
            <p:cNvSpPr txBox="1"/>
            <p:nvPr/>
          </p:nvSpPr>
          <p:spPr>
            <a:xfrm>
              <a:off x="3581400" y="3352800"/>
              <a:ext cx="3581400" cy="523220"/>
            </a:xfrm>
            <a:prstGeom prst="rect">
              <a:avLst/>
            </a:prstGeom>
            <a:noFill/>
          </p:spPr>
          <p:txBody>
            <a:bodyPr wrap="square" rtlCol="0">
              <a:spAutoFit/>
            </a:bodyPr>
            <a:lstStyle/>
            <a:p>
              <a:r>
                <a:rPr lang="en-US" sz="2800" dirty="0" smtClean="0">
                  <a:solidFill>
                    <a:srgbClr val="C00000"/>
                  </a:solidFill>
                  <a:latin typeface="Arial Black"/>
                  <a:cs typeface="Arial Black"/>
                </a:rPr>
                <a:t>Tilt sensor</a:t>
              </a:r>
              <a:endParaRPr lang="en-US" sz="2800" dirty="0">
                <a:solidFill>
                  <a:srgbClr val="C00000"/>
                </a:solidFill>
                <a:latin typeface="Arial Black"/>
                <a:cs typeface="Arial Black"/>
              </a:endParaRPr>
            </a:p>
          </p:txBody>
        </p:sp>
        <p:sp>
          <p:nvSpPr>
            <p:cNvPr id="4" name="TextBox 3"/>
            <p:cNvSpPr txBox="1"/>
            <p:nvPr/>
          </p:nvSpPr>
          <p:spPr>
            <a:xfrm>
              <a:off x="3581400" y="4343400"/>
              <a:ext cx="3886200" cy="523220"/>
            </a:xfrm>
            <a:prstGeom prst="rect">
              <a:avLst/>
            </a:prstGeom>
            <a:noFill/>
          </p:spPr>
          <p:txBody>
            <a:bodyPr wrap="square" rtlCol="0">
              <a:spAutoFit/>
            </a:bodyPr>
            <a:lstStyle/>
            <a:p>
              <a:r>
                <a:rPr lang="en-US" sz="2800" dirty="0" smtClean="0">
                  <a:solidFill>
                    <a:srgbClr val="C00000"/>
                  </a:solidFill>
                  <a:latin typeface="Arial Black"/>
                  <a:cs typeface="Arial Black"/>
                </a:rPr>
                <a:t>Pressure sensor</a:t>
              </a:r>
              <a:endParaRPr lang="en-US" sz="2800" dirty="0">
                <a:solidFill>
                  <a:srgbClr val="C00000"/>
                </a:solidFill>
                <a:latin typeface="Arial Black"/>
                <a:cs typeface="Arial Black"/>
              </a:endParaRPr>
            </a:p>
          </p:txBody>
        </p:sp>
      </p:grpSp>
      <p:grpSp>
        <p:nvGrpSpPr>
          <p:cNvPr id="12" name="Group 11"/>
          <p:cNvGrpSpPr/>
          <p:nvPr/>
        </p:nvGrpSpPr>
        <p:grpSpPr>
          <a:xfrm>
            <a:off x="990600" y="4876800"/>
            <a:ext cx="5486400" cy="1639907"/>
            <a:chOff x="990600" y="4876800"/>
            <a:chExt cx="5486400" cy="1639907"/>
          </a:xfrm>
        </p:grpSpPr>
        <p:sp>
          <p:nvSpPr>
            <p:cNvPr id="7" name="TextBox 6"/>
            <p:cNvSpPr txBox="1"/>
            <p:nvPr/>
          </p:nvSpPr>
          <p:spPr>
            <a:xfrm>
              <a:off x="1371600" y="5562600"/>
              <a:ext cx="5105400" cy="954107"/>
            </a:xfrm>
            <a:prstGeom prst="rect">
              <a:avLst/>
            </a:prstGeom>
            <a:noFill/>
          </p:spPr>
          <p:txBody>
            <a:bodyPr wrap="square" rtlCol="0">
              <a:spAutoFit/>
            </a:bodyPr>
            <a:lstStyle/>
            <a:p>
              <a:r>
                <a:rPr lang="en-US" sz="2800" dirty="0" err="1" smtClean="0">
                  <a:solidFill>
                    <a:srgbClr val="FF0000"/>
                  </a:solidFill>
                  <a:latin typeface="Arial Black"/>
                  <a:cs typeface="Arial Black"/>
                </a:rPr>
                <a:t>Downwelling</a:t>
              </a:r>
              <a:r>
                <a:rPr lang="en-US" sz="2800" dirty="0" smtClean="0">
                  <a:solidFill>
                    <a:srgbClr val="FF0000"/>
                  </a:solidFill>
                  <a:latin typeface="Arial Black"/>
                  <a:cs typeface="Arial Black"/>
                </a:rPr>
                <a:t> Irradiance Sensor </a:t>
              </a:r>
              <a:r>
                <a:rPr lang="en-US" sz="2800" i="1" dirty="0" smtClean="0">
                  <a:solidFill>
                    <a:srgbClr val="C00000"/>
                  </a:solidFill>
                  <a:latin typeface="Arial Black"/>
                  <a:cs typeface="Arial Black"/>
                </a:rPr>
                <a:t>E</a:t>
              </a:r>
              <a:r>
                <a:rPr lang="en-US" sz="2800" i="1" baseline="-25000" dirty="0" smtClean="0">
                  <a:solidFill>
                    <a:srgbClr val="C00000"/>
                  </a:solidFill>
                  <a:latin typeface="Arial Black"/>
                  <a:cs typeface="Arial Black"/>
                </a:rPr>
                <a:t>d</a:t>
              </a:r>
              <a:endParaRPr lang="en-US" sz="2800" i="1" dirty="0">
                <a:solidFill>
                  <a:srgbClr val="C00000"/>
                </a:solidFill>
                <a:latin typeface="Arial Black"/>
                <a:cs typeface="Arial Black"/>
              </a:endParaRPr>
            </a:p>
          </p:txBody>
        </p:sp>
        <p:sp>
          <p:nvSpPr>
            <p:cNvPr id="9" name="Rectangle 8"/>
            <p:cNvSpPr/>
            <p:nvPr/>
          </p:nvSpPr>
          <p:spPr>
            <a:xfrm rot="5400000">
              <a:off x="2019300" y="3848100"/>
              <a:ext cx="762000" cy="2819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295400" y="1828800"/>
            <a:ext cx="4419600" cy="1828800"/>
            <a:chOff x="1295400" y="1828800"/>
            <a:chExt cx="4419600" cy="1828800"/>
          </a:xfrm>
        </p:grpSpPr>
        <p:sp>
          <p:nvSpPr>
            <p:cNvPr id="5" name="TextBox 4"/>
            <p:cNvSpPr txBox="1"/>
            <p:nvPr/>
          </p:nvSpPr>
          <p:spPr>
            <a:xfrm>
              <a:off x="1295400" y="1828800"/>
              <a:ext cx="4419600" cy="954107"/>
            </a:xfrm>
            <a:prstGeom prst="rect">
              <a:avLst/>
            </a:prstGeom>
            <a:noFill/>
          </p:spPr>
          <p:txBody>
            <a:bodyPr wrap="square" rtlCol="0">
              <a:spAutoFit/>
            </a:bodyPr>
            <a:lstStyle/>
            <a:p>
              <a:r>
                <a:rPr lang="en-US" sz="2800" dirty="0" smtClean="0">
                  <a:solidFill>
                    <a:srgbClr val="C00000"/>
                  </a:solidFill>
                  <a:latin typeface="Arial Black"/>
                  <a:cs typeface="Arial Black"/>
                </a:rPr>
                <a:t>Upwelling Radiance Sensor </a:t>
              </a:r>
              <a:r>
                <a:rPr lang="en-US" sz="2800" i="1" dirty="0" smtClean="0">
                  <a:solidFill>
                    <a:srgbClr val="C00000"/>
                  </a:solidFill>
                  <a:latin typeface="Arial Black"/>
                  <a:cs typeface="Arial Black"/>
                </a:rPr>
                <a:t>L</a:t>
              </a:r>
              <a:r>
                <a:rPr lang="en-US" sz="2800" i="1" baseline="-25000" dirty="0" smtClean="0">
                  <a:solidFill>
                    <a:srgbClr val="C00000"/>
                  </a:solidFill>
                  <a:latin typeface="Arial Black"/>
                  <a:cs typeface="Arial Black"/>
                </a:rPr>
                <a:t>u</a:t>
              </a:r>
              <a:endParaRPr lang="en-US" sz="2800" i="1" dirty="0">
                <a:solidFill>
                  <a:srgbClr val="C00000"/>
                </a:solidFill>
                <a:latin typeface="Arial Black"/>
                <a:cs typeface="Arial Black"/>
              </a:endParaRPr>
            </a:p>
          </p:txBody>
        </p:sp>
        <p:sp>
          <p:nvSpPr>
            <p:cNvPr id="10" name="Rectangle 9"/>
            <p:cNvSpPr/>
            <p:nvPr/>
          </p:nvSpPr>
          <p:spPr>
            <a:xfrm rot="5400000">
              <a:off x="2171700" y="2324100"/>
              <a:ext cx="609600" cy="2057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590800" y="228600"/>
            <a:ext cx="4419600" cy="646331"/>
          </a:xfrm>
          <a:prstGeom prst="rect">
            <a:avLst/>
          </a:prstGeom>
          <a:noFill/>
        </p:spPr>
        <p:txBody>
          <a:bodyPr wrap="square" rtlCol="0">
            <a:spAutoFit/>
          </a:bodyPr>
          <a:lstStyle/>
          <a:p>
            <a:r>
              <a:rPr lang="en-US" sz="3600" dirty="0" smtClean="0">
                <a:latin typeface="Arial Black"/>
                <a:cs typeface="Arial Black"/>
              </a:rPr>
              <a:t>Profiling Mode</a:t>
            </a:r>
            <a:endParaRPr lang="en-US" sz="3600" i="1" dirty="0">
              <a:latin typeface="Arial Black"/>
              <a:cs typeface="Arial Black"/>
            </a:endParaRPr>
          </a:p>
        </p:txBody>
      </p:sp>
      <p:pic>
        <p:nvPicPr>
          <p:cNvPr id="6" name="hyperpro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custDataLst>
      <p:tags r:id="rId1"/>
    </p:custDataLst>
    <p:extLst>
      <p:ext uri="{BB962C8B-B14F-4D97-AF65-F5344CB8AC3E}">
        <p14:creationId xmlns:p14="http://schemas.microsoft.com/office/powerpoint/2010/main" val="4242359608"/>
      </p:ext>
    </p:extLst>
  </p:cSld>
  <p:clrMapOvr>
    <a:masterClrMapping/>
  </p:clrMapOvr>
  <p:transition advTm="46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849"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yperPro.wmv">
            <a:hlinkClick r:id="" action="ppaction://media"/>
          </p:cNvPr>
          <p:cNvPicPr>
            <a:picLocks noRot="1" noChangeAspect="1"/>
          </p:cNvPicPr>
          <p:nvPr>
            <a:videoFile r:link="rId2"/>
          </p:nvPr>
        </p:nvPicPr>
        <p:blipFill>
          <a:blip r:embed="rId9" cstate="print"/>
          <a:stretch>
            <a:fillRect/>
          </a:stretch>
        </p:blipFill>
        <p:spPr>
          <a:xfrm>
            <a:off x="-571500" y="0"/>
            <a:ext cx="10287000" cy="6858000"/>
          </a:xfrm>
          <a:prstGeom prst="rect">
            <a:avLst/>
          </a:prstGeom>
        </p:spPr>
      </p:pic>
      <p:pic>
        <p:nvPicPr>
          <p:cNvPr id="2" name="hpro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pic>
        <p:nvPicPr>
          <p:cNvPr id="3" name="hpro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267200" y="3124200"/>
            <a:ext cx="609600" cy="609600"/>
          </a:xfrm>
          <a:prstGeom prst="rect">
            <a:avLst/>
          </a:prstGeom>
        </p:spPr>
      </p:pic>
    </p:spTree>
    <p:custDataLst>
      <p:tags r:id="rId1"/>
    </p:custDataLst>
    <p:extLst>
      <p:ext uri="{BB962C8B-B14F-4D97-AF65-F5344CB8AC3E}">
        <p14:creationId xmlns:p14="http://schemas.microsoft.com/office/powerpoint/2010/main" val="211091371"/>
      </p:ext>
    </p:extLst>
  </p:cSld>
  <p:clrMapOvr>
    <a:masterClrMapping/>
  </p:clrMapOvr>
  <p:transition advTm="4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654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4240"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54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752600" y="3505200"/>
            <a:ext cx="1447800" cy="523220"/>
          </a:xfrm>
          <a:prstGeom prst="rect">
            <a:avLst/>
          </a:prstGeom>
          <a:noFill/>
        </p:spPr>
        <p:txBody>
          <a:bodyPr wrap="square" rtlCol="0">
            <a:spAutoFit/>
          </a:bodyPr>
          <a:lstStyle/>
          <a:p>
            <a:pPr algn="r"/>
            <a:r>
              <a:rPr lang="en-US" sz="2800" i="1" dirty="0" smtClean="0">
                <a:solidFill>
                  <a:srgbClr val="C00000"/>
                </a:solidFill>
                <a:latin typeface="Arial Black"/>
                <a:cs typeface="Arial Black"/>
              </a:rPr>
              <a:t>E</a:t>
            </a:r>
            <a:r>
              <a:rPr lang="en-US" sz="2800" i="1" baseline="-25000" dirty="0" smtClean="0">
                <a:solidFill>
                  <a:srgbClr val="C00000"/>
                </a:solidFill>
                <a:latin typeface="Arial Black"/>
                <a:cs typeface="Arial Black"/>
              </a:rPr>
              <a:t>d</a:t>
            </a:r>
            <a:endParaRPr lang="en-US" sz="2800" i="1" baseline="-25000" dirty="0">
              <a:solidFill>
                <a:srgbClr val="C00000"/>
              </a:solidFill>
              <a:latin typeface="Arial Black"/>
              <a:cs typeface="Arial Black"/>
            </a:endParaRPr>
          </a:p>
        </p:txBody>
      </p:sp>
      <p:sp>
        <p:nvSpPr>
          <p:cNvPr id="7" name="TextBox 6"/>
          <p:cNvSpPr txBox="1"/>
          <p:nvPr/>
        </p:nvSpPr>
        <p:spPr>
          <a:xfrm>
            <a:off x="5181600" y="3429000"/>
            <a:ext cx="1447800" cy="523220"/>
          </a:xfrm>
          <a:prstGeom prst="rect">
            <a:avLst/>
          </a:prstGeom>
          <a:noFill/>
        </p:spPr>
        <p:txBody>
          <a:bodyPr wrap="square" rtlCol="0">
            <a:spAutoFit/>
          </a:bodyPr>
          <a:lstStyle/>
          <a:p>
            <a:r>
              <a:rPr lang="en-US" sz="2800" i="1" dirty="0" smtClean="0">
                <a:solidFill>
                  <a:srgbClr val="C00000"/>
                </a:solidFill>
                <a:latin typeface="Arial Black"/>
                <a:cs typeface="Arial Black"/>
              </a:rPr>
              <a:t>L</a:t>
            </a:r>
            <a:r>
              <a:rPr lang="en-US" sz="2800" i="1" baseline="-25000" dirty="0">
                <a:solidFill>
                  <a:srgbClr val="C00000"/>
                </a:solidFill>
                <a:latin typeface="Arial Black"/>
                <a:cs typeface="Arial Black"/>
              </a:rPr>
              <a:t>u</a:t>
            </a:r>
          </a:p>
        </p:txBody>
      </p:sp>
      <p:sp>
        <p:nvSpPr>
          <p:cNvPr id="8" name="TextBox 7"/>
          <p:cNvSpPr txBox="1"/>
          <p:nvPr/>
        </p:nvSpPr>
        <p:spPr>
          <a:xfrm>
            <a:off x="3352800" y="2895600"/>
            <a:ext cx="1676400" cy="523220"/>
          </a:xfrm>
          <a:prstGeom prst="rect">
            <a:avLst/>
          </a:prstGeom>
          <a:noFill/>
        </p:spPr>
        <p:txBody>
          <a:bodyPr wrap="square" rtlCol="0">
            <a:spAutoFit/>
          </a:bodyPr>
          <a:lstStyle/>
          <a:p>
            <a:pPr algn="ctr"/>
            <a:r>
              <a:rPr lang="en-US" sz="2800" dirty="0" smtClean="0">
                <a:solidFill>
                  <a:srgbClr val="C00000"/>
                </a:solidFill>
                <a:latin typeface="Arial Black"/>
                <a:cs typeface="Arial Black"/>
              </a:rPr>
              <a:t>Buoy</a:t>
            </a:r>
            <a:endParaRPr lang="en-US" sz="2800" dirty="0">
              <a:solidFill>
                <a:srgbClr val="C00000"/>
              </a:solidFill>
              <a:latin typeface="Arial Black"/>
              <a:cs typeface="Arial Black"/>
            </a:endParaRPr>
          </a:p>
        </p:txBody>
      </p:sp>
      <p:sp>
        <p:nvSpPr>
          <p:cNvPr id="9" name="TextBox 8"/>
          <p:cNvSpPr txBox="1"/>
          <p:nvPr/>
        </p:nvSpPr>
        <p:spPr>
          <a:xfrm>
            <a:off x="2819400" y="228600"/>
            <a:ext cx="4419600" cy="646331"/>
          </a:xfrm>
          <a:prstGeom prst="rect">
            <a:avLst/>
          </a:prstGeom>
          <a:noFill/>
        </p:spPr>
        <p:txBody>
          <a:bodyPr wrap="square" rtlCol="0">
            <a:spAutoFit/>
          </a:bodyPr>
          <a:lstStyle/>
          <a:p>
            <a:r>
              <a:rPr lang="en-US" sz="3600" dirty="0" smtClean="0">
                <a:latin typeface="Arial Black"/>
                <a:cs typeface="Arial Black"/>
              </a:rPr>
              <a:t>Buoy Mode</a:t>
            </a:r>
            <a:endParaRPr lang="en-US" sz="3600" i="1" dirty="0">
              <a:latin typeface="Arial Black"/>
              <a:cs typeface="Arial Black"/>
            </a:endParaRPr>
          </a:p>
        </p:txBody>
      </p:sp>
      <p:pic>
        <p:nvPicPr>
          <p:cNvPr id="2" name="hpro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76252185"/>
      </p:ext>
    </p:extLst>
  </p:cSld>
  <p:clrMapOvr>
    <a:masterClrMapping/>
  </p:clrMapOvr>
  <p:transition advTm="733"/>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eparation.wmv">
            <a:hlinkClick r:id="" action="ppaction://media"/>
          </p:cNvPr>
          <p:cNvPicPr>
            <a:picLocks noRot="1" noChangeAspect="1"/>
          </p:cNvPicPr>
          <p:nvPr>
            <a:videoFile r:link="rId1"/>
          </p:nvPr>
        </p:nvPicPr>
        <p:blipFill>
          <a:blip r:embed="rId6" cstate="print"/>
          <a:stretch>
            <a:fillRect/>
          </a:stretch>
        </p:blipFill>
        <p:spPr>
          <a:xfrm>
            <a:off x="-571500" y="0"/>
            <a:ext cx="10287000" cy="6858000"/>
          </a:xfrm>
          <a:prstGeom prst="rect">
            <a:avLst/>
          </a:prstGeom>
        </p:spPr>
      </p:pic>
      <p:pic>
        <p:nvPicPr>
          <p:cNvPr id="2" name="setup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671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847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er-instrument.wmv">
            <a:hlinkClick r:id="" action="ppaction://media"/>
          </p:cNvPr>
          <p:cNvPicPr>
            <a:picLocks noRot="1" noChangeAspect="1"/>
          </p:cNvPicPr>
          <p:nvPr>
            <a:videoFile r:link="rId1"/>
          </p:nvPr>
        </p:nvPicPr>
        <p:blipFill>
          <a:blip r:embed="rId6" cstate="print"/>
          <a:stretch>
            <a:fillRect/>
          </a:stretch>
        </p:blipFill>
        <p:spPr>
          <a:xfrm>
            <a:off x="-571500" y="0"/>
            <a:ext cx="10287000" cy="6858000"/>
          </a:xfrm>
          <a:prstGeom prst="rect">
            <a:avLst/>
          </a:prstGeom>
        </p:spPr>
      </p:pic>
      <p:pic>
        <p:nvPicPr>
          <p:cNvPr id="2" name="intercomp">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6904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997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0" y="0"/>
            <a:ext cx="9144000" cy="6858000"/>
          </a:xfrm>
          <a:prstGeom prst="rect">
            <a:avLst/>
          </a:prstGeom>
        </p:spPr>
      </p:pic>
      <p:sp>
        <p:nvSpPr>
          <p:cNvPr id="3" name="TextBox 2"/>
          <p:cNvSpPr txBox="1"/>
          <p:nvPr/>
        </p:nvSpPr>
        <p:spPr>
          <a:xfrm>
            <a:off x="152400" y="457200"/>
            <a:ext cx="8763000" cy="1569660"/>
          </a:xfrm>
          <a:prstGeom prst="rect">
            <a:avLst/>
          </a:prstGeom>
          <a:noFill/>
        </p:spPr>
        <p:txBody>
          <a:bodyPr wrap="square" rtlCol="0">
            <a:spAutoFit/>
          </a:bodyPr>
          <a:lstStyle/>
          <a:p>
            <a:pPr algn="ctr"/>
            <a:r>
              <a:rPr lang="es-ES_tradnl" sz="4800" b="1" dirty="0" smtClean="0">
                <a:solidFill>
                  <a:schemeClr val="bg1"/>
                </a:solidFill>
              </a:rPr>
              <a:t>Una Guía de Medidas Radiométricas </a:t>
            </a:r>
            <a:r>
              <a:rPr lang="es-ES_tradnl" sz="4800" dirty="0" smtClean="0"/>
              <a:t> </a:t>
            </a:r>
            <a:endParaRPr lang="es-ES_tradnl" sz="4800" dirty="0"/>
          </a:p>
        </p:txBody>
      </p:sp>
      <p:pic>
        <p:nvPicPr>
          <p:cNvPr id="8" name="Slide2_02">
            <a:hlinkClick r:id="" action="ppaction://media"/>
          </p:cNvPr>
          <p:cNvPicPr>
            <a:picLocks noRot="1" noChangeAspect="1"/>
          </p:cNvPicPr>
          <p:nvPr>
            <a:wavAudioFile r:embed="rId3" name="Slide2_02"/>
          </p:nvPr>
        </p:nvPicPr>
        <p:blipFill>
          <a:blip r:embed="rId7" cstate="print"/>
          <a:stretch>
            <a:fillRect/>
          </a:stretch>
        </p:blipFill>
        <p:spPr>
          <a:xfrm>
            <a:off x="304800" y="6248400"/>
            <a:ext cx="304800" cy="304800"/>
          </a:xfrm>
          <a:prstGeom prst="rect">
            <a:avLst/>
          </a:prstGeom>
        </p:spPr>
      </p:pic>
    </p:spTree>
    <p:extLst>
      <p:ext uri="{BB962C8B-B14F-4D97-AF65-F5344CB8AC3E}">
        <p14:creationId xmlns:p14="http://schemas.microsoft.com/office/powerpoint/2010/main" val="3109008802"/>
      </p:ext>
    </p:extLst>
  </p:cSld>
  <p:clrMapOvr>
    <a:masterClrMapping/>
  </p:clrMapOvr>
  <p:transition advTm="60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53352" fill="hold"/>
                                        <p:tgtEl>
                                          <p:spTgt spid="4"/>
                                        </p:tgtEl>
                                      </p:cBhvr>
                                    </p:cmd>
                                  </p:childTnLst>
                                </p:cTn>
                              </p:par>
                            </p:childTnLst>
                          </p:cTn>
                        </p:par>
                        <p:par>
                          <p:cTn id="11" fill="hold">
                            <p:stCondLst>
                              <p:cond delay="55352"/>
                            </p:stCondLst>
                            <p:childTnLst>
                              <p:par>
                                <p:cTn id="12" presetID="1" presetClass="mediacall" presetSubtype="0" fill="hold" nodeType="afterEffect">
                                  <p:stCondLst>
                                    <p:cond delay="0"/>
                                  </p:stCondLst>
                                  <p:childTnLst>
                                    <p:cmd type="call" cmd="playFrom(0.0)">
                                      <p:cBhvr>
                                        <p:cTn id="13" dur="578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Prev" delay="0">
                      <p:tgtEl>
                        <p:sldTgt/>
                      </p:tgtEl>
                    </p:cond>
                  </p:endCondLst>
                </p:cTn>
                <p:tgtEl>
                  <p:spTgt spid="4"/>
                </p:tgtEl>
              </p:cMediaNode>
            </p:video>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wmv">
            <a:hlinkClick r:id="" action="ppaction://media"/>
          </p:cNvPr>
          <p:cNvPicPr>
            <a:picLocks noRot="1" noChangeAspect="1"/>
          </p:cNvPicPr>
          <p:nvPr>
            <a:videoFile r:link="rId1"/>
          </p:nvPr>
        </p:nvPicPr>
        <p:blipFill>
          <a:blip r:embed="rId6" cstate="print"/>
          <a:stretch>
            <a:fillRect/>
          </a:stretch>
        </p:blipFill>
        <p:spPr>
          <a:xfrm>
            <a:off x="-571500" y="0"/>
            <a:ext cx="10287000" cy="6858000"/>
          </a:xfrm>
          <a:prstGeom prst="rect">
            <a:avLst/>
          </a:prstGeom>
        </p:spPr>
      </p:pic>
      <p:pic>
        <p:nvPicPr>
          <p:cNvPr id="2" name="datalogging">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312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593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d.wmv">
            <a:hlinkClick r:id="" action="ppaction://media"/>
          </p:cNvPr>
          <p:cNvPicPr>
            <a:picLocks noRot="1" noChangeAspect="1"/>
          </p:cNvPicPr>
          <p:nvPr>
            <a:videoFile r:link="rId1"/>
          </p:nvPr>
        </p:nvPicPr>
        <p:blipFill>
          <a:blip r:embed="rId6" cstate="print"/>
          <a:stretch>
            <a:fillRect/>
          </a:stretch>
        </p:blipFill>
        <p:spPr>
          <a:xfrm>
            <a:off x="-571500" y="0"/>
            <a:ext cx="10287000" cy="6858000"/>
          </a:xfrm>
          <a:prstGeom prst="rect">
            <a:avLst/>
          </a:prstGeom>
        </p:spPr>
      </p:pic>
      <p:pic>
        <p:nvPicPr>
          <p:cNvPr id="2" name="e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082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731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5899786" y="2133600"/>
            <a:ext cx="2316537" cy="1676196"/>
            <a:chOff x="5899786" y="2133600"/>
            <a:chExt cx="2316537" cy="1676196"/>
          </a:xfrm>
        </p:grpSpPr>
        <p:pic>
          <p:nvPicPr>
            <p:cNvPr id="1044" name="Picture 20" descr="http://www.how-to-draw-cartoons-online.com/image-files/cartoon-boat-1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042" y="2907777"/>
              <a:ext cx="2202281" cy="902019"/>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pic>
          <p:nvPicPr>
            <p:cNvPr id="1046" name="Picture 22" descr="http://vecto.rs/1024/vector-of-a-cartoon-man-leaning-forward-and-examining-with-a-magnifying-glass-outlined-coloring-page-drawing-by-ron-leishman-1609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899786" y="2133600"/>
              <a:ext cx="729613" cy="114133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https://encrypted-tbn0.gstatic.com/images?q=tbn:ANd9GcT-fb12YQYs3JbqtiP4z6zlCBQxrLq6Gt3S208T_sdB8D9RuVT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84" y="-9525"/>
            <a:ext cx="1955798" cy="1466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tom Azpeitia nodulifera (A. Schmidt) G. Fryxell &amp; P.A. Sim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5395" y="4304013"/>
            <a:ext cx="337467" cy="337467"/>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59" name="Picture 16" descr="http://imgsrv.gardening.ktsa.com/image/ktsag/UserFiles/Image/S_Images/Seawe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4710634" y="3478632"/>
            <a:ext cx="947938" cy="327455"/>
          </a:xfrm>
          <a:prstGeom prst="rect">
            <a:avLst/>
          </a:prstGeom>
          <a:noFill/>
          <a:extLst>
            <a:ext uri="{909E8E84-426E-40DD-AFC4-6F175D3DCCD1}">
              <a14:hiddenFill xmlns:a14="http://schemas.microsoft.com/office/drawing/2010/main">
                <a:solidFill>
                  <a:srgbClr val="FFFFFF"/>
                </a:solidFill>
              </a14:hiddenFill>
            </a:ext>
          </a:extLst>
        </p:spPr>
      </p:pic>
      <p:sp>
        <p:nvSpPr>
          <p:cNvPr id="4" name="Sun 3"/>
          <p:cNvSpPr/>
          <p:nvPr/>
        </p:nvSpPr>
        <p:spPr>
          <a:xfrm>
            <a:off x="7620" y="0"/>
            <a:ext cx="1501140" cy="14478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373301" y="3783165"/>
            <a:ext cx="356750" cy="10501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2447990" y="4555407"/>
            <a:ext cx="1852258" cy="764765"/>
            <a:chOff x="2447990" y="4555407"/>
            <a:chExt cx="1852258" cy="764765"/>
          </a:xfrm>
        </p:grpSpPr>
        <p:cxnSp>
          <p:nvCxnSpPr>
            <p:cNvPr id="23" name="Straight Arrow Connector 22"/>
            <p:cNvCxnSpPr/>
            <p:nvPr/>
          </p:nvCxnSpPr>
          <p:spPr>
            <a:xfrm flipH="1">
              <a:off x="3923343" y="4943427"/>
              <a:ext cx="376905" cy="3767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030" idx="3"/>
            </p:cNvCxnSpPr>
            <p:nvPr/>
          </p:nvCxnSpPr>
          <p:spPr>
            <a:xfrm flipH="1">
              <a:off x="2447990" y="4555407"/>
              <a:ext cx="249465" cy="1885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2960898" y="3736168"/>
            <a:ext cx="931018" cy="1756262"/>
            <a:chOff x="2960898" y="3736168"/>
            <a:chExt cx="931018" cy="1756262"/>
          </a:xfrm>
        </p:grpSpPr>
        <p:cxnSp>
          <p:nvCxnSpPr>
            <p:cNvPr id="26" name="Straight Arrow Connector 25"/>
            <p:cNvCxnSpPr/>
            <p:nvPr/>
          </p:nvCxnSpPr>
          <p:spPr>
            <a:xfrm>
              <a:off x="3291153" y="4339193"/>
              <a:ext cx="389866" cy="1335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8" idx="1"/>
            </p:cNvCxnSpPr>
            <p:nvPr/>
          </p:nvCxnSpPr>
          <p:spPr>
            <a:xfrm flipH="1" flipV="1">
              <a:off x="3218208" y="4378825"/>
              <a:ext cx="612605" cy="9175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2960898" y="3736168"/>
              <a:ext cx="165870" cy="4544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581400" y="5125931"/>
              <a:ext cx="229885" cy="16456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696342" y="5340030"/>
              <a:ext cx="195574"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Cloud 38"/>
          <p:cNvSpPr/>
          <p:nvPr/>
        </p:nvSpPr>
        <p:spPr>
          <a:xfrm>
            <a:off x="652281" y="1643345"/>
            <a:ext cx="2391552" cy="761795"/>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upload.wikimedia.org/wikipedia/commons/1/1b/Diatom_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4446" y="4577753"/>
            <a:ext cx="313544" cy="3324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an.umces.edu/imagelibrary/albums/userpics/12865/normal_ian-symbol-coccolithophor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03643" y="4381516"/>
            <a:ext cx="257255" cy="247608"/>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p:cNvSpPr/>
          <p:nvPr/>
        </p:nvSpPr>
        <p:spPr>
          <a:xfrm>
            <a:off x="3098813" y="4247741"/>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ttp://howtocleancar.info/wp-content/uploads/cartoons/fish_cartoon_picturescartoon_fish_stock_illustration_istock_380x358.jpg-67f3bd04f4cbc2da333aa4c3632224b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20569" y="4094222"/>
            <a:ext cx="960267" cy="9046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vector-magz.com/wp-content/uploads/2013/07/sea-turtle-clip-ar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9908" y="5612874"/>
            <a:ext cx="1433152" cy="1077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imgsrv.gardening.ktsa.com/image/ktsag/UserFiles/Image/S_Images/Seawe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857250" y="3561011"/>
            <a:ext cx="947938" cy="32745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704850" y="1976899"/>
            <a:ext cx="7471650" cy="1838204"/>
            <a:chOff x="704850" y="1976899"/>
            <a:chExt cx="7471650" cy="1838204"/>
          </a:xfrm>
        </p:grpSpPr>
        <p:sp>
          <p:nvSpPr>
            <p:cNvPr id="5" name="Arc 4"/>
            <p:cNvSpPr/>
            <p:nvPr/>
          </p:nvSpPr>
          <p:spPr>
            <a:xfrm rot="8319678">
              <a:off x="704850" y="2061702"/>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p:cNvSpPr/>
            <p:nvPr/>
          </p:nvSpPr>
          <p:spPr>
            <a:xfrm rot="8345348">
              <a:off x="1882115" y="2115588"/>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p:cNvSpPr/>
            <p:nvPr/>
          </p:nvSpPr>
          <p:spPr>
            <a:xfrm rot="8486205">
              <a:off x="3075228" y="2143544"/>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p:cNvSpPr/>
            <p:nvPr/>
          </p:nvSpPr>
          <p:spPr>
            <a:xfrm rot="7952685">
              <a:off x="4151104" y="2138703"/>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p:cNvSpPr/>
            <p:nvPr/>
          </p:nvSpPr>
          <p:spPr>
            <a:xfrm rot="8099485">
              <a:off x="5333101" y="2070250"/>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p:cNvSpPr/>
            <p:nvPr/>
          </p:nvSpPr>
          <p:spPr>
            <a:xfrm rot="8099485">
              <a:off x="6500100" y="2053099"/>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Oval 59"/>
          <p:cNvSpPr/>
          <p:nvPr/>
        </p:nvSpPr>
        <p:spPr>
          <a:xfrm>
            <a:off x="4300248" y="4814659"/>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2588372" y="3790438"/>
            <a:ext cx="1755028" cy="1035289"/>
            <a:chOff x="2588372" y="3790438"/>
            <a:chExt cx="1755028" cy="1035289"/>
          </a:xfrm>
        </p:grpSpPr>
        <p:cxnSp>
          <p:nvCxnSpPr>
            <p:cNvPr id="17" name="Straight Arrow Connector 16"/>
            <p:cNvCxnSpPr/>
            <p:nvPr/>
          </p:nvCxnSpPr>
          <p:spPr>
            <a:xfrm>
              <a:off x="2588372" y="3790438"/>
              <a:ext cx="218166" cy="6246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96396" y="3806087"/>
              <a:ext cx="347004" cy="10196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a:off x="4366923" y="4948009"/>
            <a:ext cx="363128" cy="99559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3811284" y="5276850"/>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4693716" y="4196830"/>
            <a:ext cx="3092585" cy="1200329"/>
          </a:xfrm>
          <a:prstGeom prst="rect">
            <a:avLst/>
          </a:prstGeom>
          <a:noFill/>
        </p:spPr>
        <p:txBody>
          <a:bodyPr wrap="square" rtlCol="0">
            <a:spAutoFit/>
          </a:bodyPr>
          <a:lstStyle/>
          <a:p>
            <a:pPr algn="ctr"/>
            <a:r>
              <a:rPr lang="es-ES_tradnl" sz="2400" b="1" dirty="0" err="1" smtClean="0">
                <a:solidFill>
                  <a:srgbClr val="FF0000"/>
                </a:solidFill>
                <a:latin typeface="Arial Black" pitchFamily="34" charset="0"/>
              </a:rPr>
              <a:t>Irradiancia</a:t>
            </a:r>
            <a:r>
              <a:rPr lang="en-US" sz="2400" b="1" dirty="0" smtClean="0">
                <a:solidFill>
                  <a:srgbClr val="FF0000"/>
                </a:solidFill>
                <a:latin typeface="Arial Black" pitchFamily="34" charset="0"/>
              </a:rPr>
              <a:t> </a:t>
            </a:r>
            <a:r>
              <a:rPr lang="es-ES_tradnl" sz="2400" b="1" dirty="0" err="1" smtClean="0">
                <a:solidFill>
                  <a:srgbClr val="FF0000"/>
                </a:solidFill>
                <a:latin typeface="Arial Black" pitchFamily="34" charset="0"/>
              </a:rPr>
              <a:t>Contrasurgencia</a:t>
            </a:r>
            <a:r>
              <a:rPr lang="en-US" sz="2400" b="1" dirty="0" smtClean="0">
                <a:solidFill>
                  <a:srgbClr val="FF0000"/>
                </a:solidFill>
                <a:latin typeface="Arial Black" pitchFamily="34" charset="0"/>
              </a:rPr>
              <a:t> </a:t>
            </a:r>
            <a:r>
              <a:rPr lang="en-US" sz="2400" b="1" i="1" dirty="0" smtClean="0">
                <a:solidFill>
                  <a:srgbClr val="FF0000"/>
                </a:solidFill>
                <a:latin typeface="Arial Black" pitchFamily="34" charset="0"/>
              </a:rPr>
              <a:t>E</a:t>
            </a:r>
            <a:r>
              <a:rPr lang="en-US" sz="2400" b="1" i="1" baseline="-25000" dirty="0" smtClean="0">
                <a:solidFill>
                  <a:srgbClr val="FF0000"/>
                </a:solidFill>
                <a:latin typeface="Arial Black" pitchFamily="34" charset="0"/>
              </a:rPr>
              <a:t>d</a:t>
            </a:r>
            <a:endParaRPr lang="en-US" sz="2400" b="1" i="1" baseline="-25000" dirty="0">
              <a:solidFill>
                <a:srgbClr val="FF0000"/>
              </a:solidFill>
              <a:latin typeface="Arial Black" pitchFamily="34" charset="0"/>
            </a:endParaRPr>
          </a:p>
        </p:txBody>
      </p:sp>
      <p:grpSp>
        <p:nvGrpSpPr>
          <p:cNvPr id="119" name="Group 118"/>
          <p:cNvGrpSpPr/>
          <p:nvPr/>
        </p:nvGrpSpPr>
        <p:grpSpPr>
          <a:xfrm>
            <a:off x="685800" y="1106033"/>
            <a:ext cx="3265728" cy="2630135"/>
            <a:chOff x="685800" y="1106033"/>
            <a:chExt cx="3265728" cy="2630135"/>
          </a:xfrm>
        </p:grpSpPr>
        <p:grpSp>
          <p:nvGrpSpPr>
            <p:cNvPr id="88" name="Group 87"/>
            <p:cNvGrpSpPr/>
            <p:nvPr/>
          </p:nvGrpSpPr>
          <p:grpSpPr>
            <a:xfrm>
              <a:off x="685800" y="1106033"/>
              <a:ext cx="3265728" cy="2630135"/>
              <a:chOff x="685800" y="1106033"/>
              <a:chExt cx="3265728" cy="2630135"/>
            </a:xfrm>
          </p:grpSpPr>
          <p:cxnSp>
            <p:nvCxnSpPr>
              <p:cNvPr id="12" name="Straight Arrow Connector 11"/>
              <p:cNvCxnSpPr/>
              <p:nvPr/>
            </p:nvCxnSpPr>
            <p:spPr>
              <a:xfrm>
                <a:off x="1219200" y="1371600"/>
                <a:ext cx="1875803" cy="21894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673341" y="1106033"/>
                <a:ext cx="2278187" cy="2598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85800" y="1667797"/>
                <a:ext cx="1905000" cy="20683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a:xfrm>
              <a:off x="1848057" y="2574703"/>
              <a:ext cx="453970" cy="369332"/>
            </a:xfrm>
            <a:prstGeom prst="rect">
              <a:avLst/>
            </a:prstGeom>
          </p:spPr>
          <p:txBody>
            <a:bodyPr wrap="none">
              <a:spAutoFit/>
            </a:bodyPr>
            <a:lstStyle/>
            <a:p>
              <a:r>
                <a:rPr lang="en-US" b="1" i="1" dirty="0" smtClean="0">
                  <a:latin typeface="Arial Black" pitchFamily="34" charset="0"/>
                </a:rPr>
                <a:t>E</a:t>
              </a:r>
              <a:r>
                <a:rPr lang="en-US" b="1" i="1" baseline="-25000" dirty="0" smtClean="0">
                  <a:latin typeface="Arial Black" pitchFamily="34" charset="0"/>
                </a:rPr>
                <a:t>d</a:t>
              </a:r>
              <a:endParaRPr lang="en-US" b="1" i="1" baseline="-25000" dirty="0">
                <a:latin typeface="Arial Black" pitchFamily="34" charset="0"/>
              </a:endParaRPr>
            </a:p>
          </p:txBody>
        </p:sp>
      </p:grpSp>
      <p:sp>
        <p:nvSpPr>
          <p:cNvPr id="131" name="TextBox 130"/>
          <p:cNvSpPr txBox="1"/>
          <p:nvPr/>
        </p:nvSpPr>
        <p:spPr>
          <a:xfrm>
            <a:off x="6486937" y="5161669"/>
            <a:ext cx="2385042" cy="830997"/>
          </a:xfrm>
          <a:prstGeom prst="rect">
            <a:avLst/>
          </a:prstGeom>
          <a:noFill/>
        </p:spPr>
        <p:txBody>
          <a:bodyPr wrap="square" rtlCol="0">
            <a:spAutoFit/>
          </a:bodyPr>
          <a:lstStyle/>
          <a:p>
            <a:r>
              <a:rPr lang="en-US" sz="2400" b="1" dirty="0" err="1" smtClean="0">
                <a:solidFill>
                  <a:srgbClr val="FF0000"/>
                </a:solidFill>
                <a:latin typeface="Arial Black" pitchFamily="34" charset="0"/>
              </a:rPr>
              <a:t>Radiancia</a:t>
            </a:r>
            <a:r>
              <a:rPr lang="en-US" sz="2400" b="1" dirty="0" smtClean="0">
                <a:solidFill>
                  <a:srgbClr val="FF0000"/>
                </a:solidFill>
                <a:latin typeface="Arial Black" pitchFamily="34" charset="0"/>
              </a:rPr>
              <a:t> </a:t>
            </a:r>
            <a:r>
              <a:rPr lang="en-US" sz="2400" b="1" dirty="0" err="1" smtClean="0">
                <a:solidFill>
                  <a:srgbClr val="FF0000"/>
                </a:solidFill>
                <a:latin typeface="Arial Black" pitchFamily="34" charset="0"/>
              </a:rPr>
              <a:t>Reflejado</a:t>
            </a:r>
            <a:r>
              <a:rPr lang="en-US" sz="2400" b="1" dirty="0" smtClean="0">
                <a:solidFill>
                  <a:srgbClr val="FF0000"/>
                </a:solidFill>
                <a:latin typeface="Arial Black" pitchFamily="34" charset="0"/>
              </a:rPr>
              <a:t> </a:t>
            </a:r>
            <a:r>
              <a:rPr lang="en-US" sz="2400" b="1" i="1" dirty="0" err="1" smtClean="0">
                <a:solidFill>
                  <a:srgbClr val="FF0000"/>
                </a:solidFill>
                <a:latin typeface="Arial Black" pitchFamily="34" charset="0"/>
              </a:rPr>
              <a:t>L</a:t>
            </a:r>
            <a:r>
              <a:rPr lang="en-US" sz="2400" b="1" i="1" baseline="-25000" dirty="0" err="1" smtClean="0">
                <a:solidFill>
                  <a:srgbClr val="FF0000"/>
                </a:solidFill>
                <a:latin typeface="Arial Black" pitchFamily="34" charset="0"/>
              </a:rPr>
              <a:t>r</a:t>
            </a:r>
            <a:endParaRPr lang="en-US" sz="2400" b="1" i="1" baseline="-25000" dirty="0">
              <a:solidFill>
                <a:srgbClr val="FF0000"/>
              </a:solidFill>
              <a:latin typeface="Arial Black" pitchFamily="34" charset="0"/>
            </a:endParaRPr>
          </a:p>
        </p:txBody>
      </p:sp>
      <p:grpSp>
        <p:nvGrpSpPr>
          <p:cNvPr id="121" name="Group 120"/>
          <p:cNvGrpSpPr/>
          <p:nvPr/>
        </p:nvGrpSpPr>
        <p:grpSpPr>
          <a:xfrm>
            <a:off x="3975077" y="2408848"/>
            <a:ext cx="958716" cy="1295400"/>
            <a:chOff x="3975077" y="2408848"/>
            <a:chExt cx="958716" cy="1295400"/>
          </a:xfrm>
        </p:grpSpPr>
        <p:cxnSp>
          <p:nvCxnSpPr>
            <p:cNvPr id="14" name="Straight Arrow Connector 13"/>
            <p:cNvCxnSpPr/>
            <p:nvPr/>
          </p:nvCxnSpPr>
          <p:spPr>
            <a:xfrm flipV="1">
              <a:off x="3975077" y="2408848"/>
              <a:ext cx="718639"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4526309" y="2781532"/>
              <a:ext cx="407484" cy="369332"/>
            </a:xfrm>
            <a:prstGeom prst="rect">
              <a:avLst/>
            </a:prstGeom>
          </p:spPr>
          <p:txBody>
            <a:bodyPr wrap="none">
              <a:spAutoFit/>
            </a:bodyPr>
            <a:lstStyle/>
            <a:p>
              <a:r>
                <a:rPr lang="en-US" b="1" i="1" dirty="0" err="1" smtClean="0">
                  <a:latin typeface="Arial Black" pitchFamily="34" charset="0"/>
                </a:rPr>
                <a:t>L</a:t>
              </a:r>
              <a:r>
                <a:rPr lang="en-US" b="1" i="1" baseline="-25000" dirty="0" err="1" smtClean="0">
                  <a:latin typeface="Arial Black" pitchFamily="34" charset="0"/>
                </a:rPr>
                <a:t>r</a:t>
              </a:r>
              <a:endParaRPr lang="en-US" b="1" i="1" baseline="-25000" dirty="0">
                <a:latin typeface="Arial Black" pitchFamily="34" charset="0"/>
              </a:endParaRPr>
            </a:p>
          </p:txBody>
        </p:sp>
      </p:grpSp>
      <p:sp>
        <p:nvSpPr>
          <p:cNvPr id="134" name="TextBox 133"/>
          <p:cNvSpPr txBox="1"/>
          <p:nvPr/>
        </p:nvSpPr>
        <p:spPr>
          <a:xfrm>
            <a:off x="312413" y="4125417"/>
            <a:ext cx="2385042" cy="461665"/>
          </a:xfrm>
          <a:prstGeom prst="rect">
            <a:avLst/>
          </a:prstGeom>
          <a:noFill/>
        </p:spPr>
        <p:txBody>
          <a:bodyPr wrap="square" rtlCol="0">
            <a:spAutoFit/>
          </a:bodyPr>
          <a:lstStyle/>
          <a:p>
            <a:r>
              <a:rPr lang="es-ES_tradnl" sz="2400" b="1" dirty="0" smtClean="0">
                <a:latin typeface="Arial Black" pitchFamily="34" charset="0"/>
              </a:rPr>
              <a:t>Absorción</a:t>
            </a:r>
            <a:endParaRPr lang="es-ES_tradnl" sz="2400" b="1" i="1" baseline="-25000" dirty="0">
              <a:latin typeface="Arial Black" pitchFamily="34" charset="0"/>
            </a:endParaRPr>
          </a:p>
        </p:txBody>
      </p:sp>
      <p:sp>
        <p:nvSpPr>
          <p:cNvPr id="135" name="TextBox 134"/>
          <p:cNvSpPr txBox="1"/>
          <p:nvPr/>
        </p:nvSpPr>
        <p:spPr>
          <a:xfrm>
            <a:off x="1448366" y="5030765"/>
            <a:ext cx="2385042" cy="461665"/>
          </a:xfrm>
          <a:prstGeom prst="rect">
            <a:avLst/>
          </a:prstGeom>
          <a:noFill/>
        </p:spPr>
        <p:txBody>
          <a:bodyPr wrap="square" rtlCol="0">
            <a:spAutoFit/>
          </a:bodyPr>
          <a:lstStyle/>
          <a:p>
            <a:r>
              <a:rPr lang="en-US" sz="2400" b="1" dirty="0" smtClean="0">
                <a:latin typeface="Arial Black" pitchFamily="34" charset="0"/>
              </a:rPr>
              <a:t>Dispersion</a:t>
            </a:r>
            <a:endParaRPr lang="en-US" sz="2400" b="1" i="1" baseline="-25000" dirty="0">
              <a:latin typeface="Arial Black" pitchFamily="34" charset="0"/>
            </a:endParaRPr>
          </a:p>
        </p:txBody>
      </p:sp>
      <p:sp>
        <p:nvSpPr>
          <p:cNvPr id="136" name="TextBox 135"/>
          <p:cNvSpPr txBox="1"/>
          <p:nvPr/>
        </p:nvSpPr>
        <p:spPr>
          <a:xfrm>
            <a:off x="3429000" y="5943600"/>
            <a:ext cx="2699078" cy="461665"/>
          </a:xfrm>
          <a:prstGeom prst="rect">
            <a:avLst/>
          </a:prstGeom>
          <a:noFill/>
        </p:spPr>
        <p:txBody>
          <a:bodyPr wrap="square" rtlCol="0">
            <a:spAutoFit/>
          </a:bodyPr>
          <a:lstStyle/>
          <a:p>
            <a:r>
              <a:rPr lang="es-ES_tradnl" sz="2400" b="1" dirty="0" smtClean="0">
                <a:latin typeface="Arial Black" pitchFamily="34" charset="0"/>
              </a:rPr>
              <a:t>Transmisión</a:t>
            </a:r>
            <a:endParaRPr lang="es-ES_tradnl" sz="2400" b="1" i="1" baseline="-25000" dirty="0">
              <a:latin typeface="Arial Black" pitchFamily="34" charset="0"/>
            </a:endParaRPr>
          </a:p>
        </p:txBody>
      </p:sp>
      <p:sp>
        <p:nvSpPr>
          <p:cNvPr id="137" name="TextBox 136"/>
          <p:cNvSpPr txBox="1"/>
          <p:nvPr/>
        </p:nvSpPr>
        <p:spPr>
          <a:xfrm>
            <a:off x="5813898" y="5989766"/>
            <a:ext cx="3512034" cy="830997"/>
          </a:xfrm>
          <a:prstGeom prst="rect">
            <a:avLst/>
          </a:prstGeom>
          <a:noFill/>
        </p:spPr>
        <p:txBody>
          <a:bodyPr wrap="square" rtlCol="0">
            <a:spAutoFit/>
          </a:bodyPr>
          <a:lstStyle/>
          <a:p>
            <a:r>
              <a:rPr lang="en-US" sz="2400" b="1" dirty="0" err="1" smtClean="0">
                <a:solidFill>
                  <a:srgbClr val="FF0000"/>
                </a:solidFill>
                <a:latin typeface="Arial Black" pitchFamily="34" charset="0"/>
              </a:rPr>
              <a:t>Radiancia</a:t>
            </a:r>
            <a:r>
              <a:rPr lang="en-US" sz="2400" b="1" dirty="0" smtClean="0">
                <a:solidFill>
                  <a:srgbClr val="FF0000"/>
                </a:solidFill>
                <a:latin typeface="Arial Black" pitchFamily="34" charset="0"/>
              </a:rPr>
              <a:t> </a:t>
            </a:r>
            <a:r>
              <a:rPr lang="en-US" sz="2400" b="1" dirty="0" err="1" smtClean="0">
                <a:solidFill>
                  <a:srgbClr val="FF0000"/>
                </a:solidFill>
                <a:latin typeface="Arial Black" pitchFamily="34" charset="0"/>
              </a:rPr>
              <a:t>Surgencia</a:t>
            </a:r>
            <a:r>
              <a:rPr lang="en-US" sz="2400" b="1" dirty="0" smtClean="0">
                <a:solidFill>
                  <a:srgbClr val="FF0000"/>
                </a:solidFill>
                <a:latin typeface="Arial Black" pitchFamily="34" charset="0"/>
              </a:rPr>
              <a:t> </a:t>
            </a:r>
            <a:r>
              <a:rPr lang="en-US" sz="2400" b="1" i="1" dirty="0" err="1" smtClean="0">
                <a:solidFill>
                  <a:srgbClr val="FF0000"/>
                </a:solidFill>
                <a:latin typeface="Arial Black" pitchFamily="34" charset="0"/>
              </a:rPr>
              <a:t>L</a:t>
            </a:r>
            <a:r>
              <a:rPr lang="en-US" sz="2400" b="1" i="1" baseline="-25000" dirty="0" err="1" smtClean="0">
                <a:solidFill>
                  <a:srgbClr val="FF0000"/>
                </a:solidFill>
                <a:latin typeface="Arial Black" pitchFamily="34" charset="0"/>
              </a:rPr>
              <a:t>w</a:t>
            </a:r>
            <a:endParaRPr lang="en-US" sz="2400" b="1" i="1" baseline="-25000" dirty="0">
              <a:solidFill>
                <a:srgbClr val="FF0000"/>
              </a:solidFill>
              <a:latin typeface="Arial Black" pitchFamily="34" charset="0"/>
            </a:endParaRPr>
          </a:p>
        </p:txBody>
      </p:sp>
      <p:grpSp>
        <p:nvGrpSpPr>
          <p:cNvPr id="123" name="Group 122"/>
          <p:cNvGrpSpPr/>
          <p:nvPr/>
        </p:nvGrpSpPr>
        <p:grpSpPr>
          <a:xfrm>
            <a:off x="4730051" y="1106033"/>
            <a:ext cx="1594549" cy="2598215"/>
            <a:chOff x="4730051" y="1106033"/>
            <a:chExt cx="1594549" cy="2598215"/>
          </a:xfrm>
        </p:grpSpPr>
        <p:cxnSp>
          <p:nvCxnSpPr>
            <p:cNvPr id="28" name="Straight Arrow Connector 27"/>
            <p:cNvCxnSpPr/>
            <p:nvPr/>
          </p:nvCxnSpPr>
          <p:spPr>
            <a:xfrm flipV="1">
              <a:off x="4730051" y="1106033"/>
              <a:ext cx="1594549" cy="2598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5135490" y="1948934"/>
              <a:ext cx="480453" cy="369332"/>
            </a:xfrm>
            <a:prstGeom prst="rect">
              <a:avLst/>
            </a:prstGeom>
          </p:spPr>
          <p:txBody>
            <a:bodyPr wrap="none">
              <a:spAutoFit/>
            </a:bodyPr>
            <a:lstStyle/>
            <a:p>
              <a:r>
                <a:rPr lang="en-US" b="1" i="1" dirty="0" err="1" smtClean="0">
                  <a:latin typeface="Arial Black" pitchFamily="34" charset="0"/>
                </a:rPr>
                <a:t>L</a:t>
              </a:r>
              <a:r>
                <a:rPr lang="en-US" b="1" i="1" baseline="-25000" dirty="0" err="1" smtClean="0">
                  <a:latin typeface="Arial Black" pitchFamily="34" charset="0"/>
                </a:rPr>
                <a:t>w</a:t>
              </a:r>
              <a:endParaRPr lang="en-US" b="1" i="1" baseline="-25000" dirty="0">
                <a:latin typeface="Arial Black" pitchFamily="34" charset="0"/>
              </a:endParaRPr>
            </a:p>
          </p:txBody>
        </p:sp>
      </p:grpSp>
      <p:sp>
        <p:nvSpPr>
          <p:cNvPr id="140" name="TextBox 139"/>
          <p:cNvSpPr txBox="1"/>
          <p:nvPr/>
        </p:nvSpPr>
        <p:spPr>
          <a:xfrm>
            <a:off x="6629400" y="2362200"/>
            <a:ext cx="2052010" cy="461665"/>
          </a:xfrm>
          <a:prstGeom prst="rect">
            <a:avLst/>
          </a:prstGeom>
          <a:noFill/>
        </p:spPr>
        <p:txBody>
          <a:bodyPr wrap="square" rtlCol="0">
            <a:spAutoFit/>
          </a:bodyPr>
          <a:lstStyle/>
          <a:p>
            <a:r>
              <a:rPr lang="en-US" sz="2400" b="1" dirty="0" smtClean="0">
                <a:latin typeface="Arial Black" pitchFamily="34" charset="0"/>
              </a:rPr>
              <a:t>In-situ</a:t>
            </a:r>
            <a:endParaRPr lang="en-US" sz="2400" b="1" i="1" baseline="-25000" dirty="0">
              <a:latin typeface="Arial Black" pitchFamily="34" charset="0"/>
            </a:endParaRPr>
          </a:p>
        </p:txBody>
      </p:sp>
      <p:sp>
        <p:nvSpPr>
          <p:cNvPr id="141" name="TextBox 140"/>
          <p:cNvSpPr txBox="1"/>
          <p:nvPr/>
        </p:nvSpPr>
        <p:spPr>
          <a:xfrm>
            <a:off x="6629400" y="1143000"/>
            <a:ext cx="1881031" cy="461665"/>
          </a:xfrm>
          <a:prstGeom prst="rect">
            <a:avLst/>
          </a:prstGeom>
          <a:noFill/>
        </p:spPr>
        <p:txBody>
          <a:bodyPr wrap="square" rtlCol="0">
            <a:spAutoFit/>
          </a:bodyPr>
          <a:lstStyle/>
          <a:p>
            <a:r>
              <a:rPr lang="es-ES_tradnl" sz="2400" b="1" dirty="0" smtClean="0">
                <a:latin typeface="Arial Black" pitchFamily="34" charset="0"/>
              </a:rPr>
              <a:t>Satélites</a:t>
            </a:r>
            <a:endParaRPr lang="es-ES_tradnl" sz="2400" b="1" i="1" baseline="-25000" dirty="0">
              <a:latin typeface="Arial Black" pitchFamily="34" charset="0"/>
            </a:endParaRPr>
          </a:p>
        </p:txBody>
      </p:sp>
      <p:sp>
        <p:nvSpPr>
          <p:cNvPr id="142" name="TextBox 141"/>
          <p:cNvSpPr txBox="1"/>
          <p:nvPr/>
        </p:nvSpPr>
        <p:spPr>
          <a:xfrm>
            <a:off x="1905000" y="304800"/>
            <a:ext cx="3512034" cy="461665"/>
          </a:xfrm>
          <a:prstGeom prst="rect">
            <a:avLst/>
          </a:prstGeom>
          <a:noFill/>
        </p:spPr>
        <p:txBody>
          <a:bodyPr wrap="square" rtlCol="0">
            <a:spAutoFit/>
          </a:bodyPr>
          <a:lstStyle/>
          <a:p>
            <a:r>
              <a:rPr lang="es-ES_tradnl" sz="2400" b="1" dirty="0" smtClean="0">
                <a:latin typeface="Arial Black" pitchFamily="34" charset="0"/>
              </a:rPr>
              <a:t>Efectos</a:t>
            </a:r>
            <a:r>
              <a:rPr lang="en-US" sz="2400" b="1" dirty="0" smtClean="0">
                <a:latin typeface="Arial Black" pitchFamily="34" charset="0"/>
              </a:rPr>
              <a:t> </a:t>
            </a:r>
            <a:r>
              <a:rPr lang="es-ES_tradnl" sz="2400" b="1" dirty="0" smtClean="0">
                <a:latin typeface="Arial Black" pitchFamily="34" charset="0"/>
              </a:rPr>
              <a:t>Atmósferas</a:t>
            </a:r>
            <a:endParaRPr lang="es-ES_tradnl" sz="2400" b="1" i="1" baseline="-25000" dirty="0">
              <a:latin typeface="Arial Black" pitchFamily="34" charset="0"/>
            </a:endParaRPr>
          </a:p>
        </p:txBody>
      </p:sp>
      <p:sp>
        <p:nvSpPr>
          <p:cNvPr id="148" name="TextBox 147"/>
          <p:cNvSpPr txBox="1"/>
          <p:nvPr/>
        </p:nvSpPr>
        <p:spPr>
          <a:xfrm>
            <a:off x="3849073" y="931694"/>
            <a:ext cx="1813885" cy="830997"/>
          </a:xfrm>
          <a:prstGeom prst="rect">
            <a:avLst/>
          </a:prstGeom>
          <a:noFill/>
        </p:spPr>
        <p:txBody>
          <a:bodyPr wrap="square" rtlCol="0">
            <a:spAutoFit/>
          </a:bodyPr>
          <a:lstStyle/>
          <a:p>
            <a:r>
              <a:rPr lang="es-ES_tradnl" sz="2400" b="1" dirty="0" smtClean="0">
                <a:solidFill>
                  <a:srgbClr val="FF0000"/>
                </a:solidFill>
                <a:latin typeface="Arial Black" pitchFamily="34" charset="0"/>
              </a:rPr>
              <a:t>Luz del Cielo</a:t>
            </a:r>
            <a:endParaRPr lang="es-ES_tradnl" sz="2400" b="1" i="1" baseline="-25000" dirty="0">
              <a:solidFill>
                <a:srgbClr val="FF0000"/>
              </a:solidFill>
              <a:latin typeface="Arial Black" pitchFamily="34" charset="0"/>
            </a:endParaRPr>
          </a:p>
        </p:txBody>
      </p:sp>
      <p:grpSp>
        <p:nvGrpSpPr>
          <p:cNvPr id="81" name="Group 80"/>
          <p:cNvGrpSpPr/>
          <p:nvPr/>
        </p:nvGrpSpPr>
        <p:grpSpPr>
          <a:xfrm>
            <a:off x="3200400" y="1143000"/>
            <a:ext cx="2699386" cy="1905000"/>
            <a:chOff x="3200400" y="1143000"/>
            <a:chExt cx="2699386" cy="1905000"/>
          </a:xfrm>
        </p:grpSpPr>
        <p:grpSp>
          <p:nvGrpSpPr>
            <p:cNvPr id="143" name="Group 142"/>
            <p:cNvGrpSpPr/>
            <p:nvPr/>
          </p:nvGrpSpPr>
          <p:grpSpPr>
            <a:xfrm>
              <a:off x="3557151" y="1371600"/>
              <a:ext cx="2342635" cy="927828"/>
              <a:chOff x="1848057" y="897189"/>
              <a:chExt cx="2342635" cy="927828"/>
            </a:xfrm>
          </p:grpSpPr>
          <p:cxnSp>
            <p:nvCxnSpPr>
              <p:cNvPr id="144" name="Straight Arrow Connector 143"/>
              <p:cNvCxnSpPr/>
              <p:nvPr/>
            </p:nvCxnSpPr>
            <p:spPr>
              <a:xfrm flipV="1">
                <a:off x="2339123" y="1219200"/>
                <a:ext cx="30441" cy="552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2369564" y="897189"/>
                <a:ext cx="1821128" cy="9278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1848057" y="1457324"/>
                <a:ext cx="430216" cy="352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p:cNvCxnSpPr/>
            <p:nvPr/>
          </p:nvCxnSpPr>
          <p:spPr>
            <a:xfrm>
              <a:off x="3200400" y="1143000"/>
              <a:ext cx="762000" cy="1066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038600" y="2362200"/>
              <a:ext cx="1524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657600" y="2362200"/>
              <a:ext cx="3048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1848057" y="1219200"/>
            <a:ext cx="1250756" cy="1066800"/>
            <a:chOff x="1848057" y="1219200"/>
            <a:chExt cx="1250756" cy="1066800"/>
          </a:xfrm>
        </p:grpSpPr>
        <p:grpSp>
          <p:nvGrpSpPr>
            <p:cNvPr id="115" name="Group 114"/>
            <p:cNvGrpSpPr/>
            <p:nvPr/>
          </p:nvGrpSpPr>
          <p:grpSpPr>
            <a:xfrm>
              <a:off x="1848057" y="1219200"/>
              <a:ext cx="1250756" cy="605817"/>
              <a:chOff x="1848057" y="1219200"/>
              <a:chExt cx="1250756" cy="605817"/>
            </a:xfrm>
          </p:grpSpPr>
          <p:cxnSp>
            <p:nvCxnSpPr>
              <p:cNvPr id="100" name="Straight Arrow Connector 99"/>
              <p:cNvCxnSpPr/>
              <p:nvPr/>
            </p:nvCxnSpPr>
            <p:spPr>
              <a:xfrm flipV="1">
                <a:off x="2339123" y="1219200"/>
                <a:ext cx="30441" cy="552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2369564" y="1510577"/>
                <a:ext cx="729249" cy="3144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flipV="1">
                <a:off x="1848057" y="1457324"/>
                <a:ext cx="430216" cy="352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p:cNvCxnSpPr/>
            <p:nvPr/>
          </p:nvCxnSpPr>
          <p:spPr>
            <a:xfrm>
              <a:off x="2362200" y="1905000"/>
              <a:ext cx="1524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1981200" y="1905000"/>
              <a:ext cx="3048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76" name="Slide03_01">
            <a:hlinkClick r:id="" action="ppaction://media"/>
          </p:cNvPr>
          <p:cNvPicPr>
            <a:picLocks noRot="1" noChangeAspect="1"/>
          </p:cNvPicPr>
          <p:nvPr>
            <a:wavAudioFile r:embed="rId2" name="Slide03_01"/>
          </p:nvPr>
        </p:nvPicPr>
        <p:blipFill>
          <a:blip r:embed="rId14" cstate="print"/>
          <a:stretch>
            <a:fillRect/>
          </a:stretch>
        </p:blipFill>
        <p:spPr>
          <a:xfrm>
            <a:off x="304800" y="6172200"/>
            <a:ext cx="304800" cy="304800"/>
          </a:xfrm>
          <a:prstGeom prst="rect">
            <a:avLst/>
          </a:prstGeom>
        </p:spPr>
      </p:pic>
    </p:spTree>
    <p:custDataLst>
      <p:tags r:id="rId1"/>
    </p:custDataLst>
    <p:extLst>
      <p:ext uri="{BB962C8B-B14F-4D97-AF65-F5344CB8AC3E}">
        <p14:creationId xmlns:p14="http://schemas.microsoft.com/office/powerpoint/2010/main" val="2937959136"/>
      </p:ext>
    </p:extLst>
  </p:cSld>
  <p:clrMapOvr>
    <a:masterClrMapping/>
  </p:clrMapOvr>
  <p:transition advTm="86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up)">
                                      <p:cBhvr>
                                        <p:cTn id="11" dur="1000"/>
                                        <p:tgtEl>
                                          <p:spTgt spid="1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500"/>
                                        <p:tgtEl>
                                          <p:spTgt spid="1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116"/>
                                        </p:tgtEl>
                                      </p:cBhvr>
                                    </p:animEffect>
                                    <p:set>
                                      <p:cBhvr>
                                        <p:cTn id="21" dur="1" fill="hold">
                                          <p:stCondLst>
                                            <p:cond delay="999"/>
                                          </p:stCondLst>
                                        </p:cTn>
                                        <p:tgtEl>
                                          <p:spTgt spid="1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wipe(down)">
                                      <p:cBhvr>
                                        <p:cTn id="26" dur="1000"/>
                                        <p:tgtEl>
                                          <p:spTgt spid="1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131"/>
                                        </p:tgtEl>
                                      </p:cBhvr>
                                    </p:animEffect>
                                    <p:set>
                                      <p:cBhvr>
                                        <p:cTn id="36" dur="1" fill="hold">
                                          <p:stCondLst>
                                            <p:cond delay="999"/>
                                          </p:stCondLst>
                                        </p:cTn>
                                        <p:tgtEl>
                                          <p:spTgt spid="1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wipe(left)">
                                      <p:cBhvr>
                                        <p:cTn id="41" dur="1000"/>
                                        <p:tgtEl>
                                          <p:spTgt spid="9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134"/>
                                        </p:tgtEl>
                                      </p:cBhvr>
                                    </p:animEffect>
                                    <p:set>
                                      <p:cBhvr>
                                        <p:cTn id="51" dur="1" fill="hold">
                                          <p:stCondLst>
                                            <p:cond delay="999"/>
                                          </p:stCondLst>
                                        </p:cTn>
                                        <p:tgtEl>
                                          <p:spTgt spid="1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wipe(up)">
                                      <p:cBhvr>
                                        <p:cTn id="56" dur="500"/>
                                        <p:tgtEl>
                                          <p:spTgt spid="9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5"/>
                                        </p:tgtEl>
                                        <p:attrNameLst>
                                          <p:attrName>style.visibility</p:attrName>
                                        </p:attrNameLst>
                                      </p:cBhvr>
                                      <p:to>
                                        <p:strVal val="visible"/>
                                      </p:to>
                                    </p:set>
                                    <p:animEffect transition="in" filter="fade">
                                      <p:cBhvr>
                                        <p:cTn id="61" dur="500"/>
                                        <p:tgtEl>
                                          <p:spTgt spid="1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down)">
                                      <p:cBhvr>
                                        <p:cTn id="71" dur="1000"/>
                                        <p:tgtEl>
                                          <p:spTgt spid="9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135"/>
                                        </p:tgtEl>
                                      </p:cBhvr>
                                    </p:animEffect>
                                    <p:set>
                                      <p:cBhvr>
                                        <p:cTn id="76" dur="1" fill="hold">
                                          <p:stCondLst>
                                            <p:cond delay="999"/>
                                          </p:stCondLst>
                                        </p:cTn>
                                        <p:tgtEl>
                                          <p:spTgt spid="1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up)">
                                      <p:cBhvr>
                                        <p:cTn id="81" dur="10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fade">
                                      <p:cBhvr>
                                        <p:cTn id="86" dur="500"/>
                                        <p:tgtEl>
                                          <p:spTgt spid="1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1000"/>
                                        <p:tgtEl>
                                          <p:spTgt spid="136"/>
                                        </p:tgtEl>
                                      </p:cBhvr>
                                    </p:animEffect>
                                    <p:set>
                                      <p:cBhvr>
                                        <p:cTn id="91" dur="1" fill="hold">
                                          <p:stCondLst>
                                            <p:cond delay="999"/>
                                          </p:stCondLst>
                                        </p:cTn>
                                        <p:tgtEl>
                                          <p:spTgt spid="13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123"/>
                                        </p:tgtEl>
                                        <p:attrNameLst>
                                          <p:attrName>style.visibility</p:attrName>
                                        </p:attrNameLst>
                                      </p:cBhvr>
                                      <p:to>
                                        <p:strVal val="visible"/>
                                      </p:to>
                                    </p:set>
                                    <p:animEffect transition="in" filter="wipe(down)">
                                      <p:cBhvr>
                                        <p:cTn id="96" dur="1000"/>
                                        <p:tgtEl>
                                          <p:spTgt spid="12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37"/>
                                        </p:tgtEl>
                                        <p:attrNameLst>
                                          <p:attrName>style.visibility</p:attrName>
                                        </p:attrNameLst>
                                      </p:cBhvr>
                                      <p:to>
                                        <p:strVal val="visible"/>
                                      </p:to>
                                    </p:set>
                                    <p:animEffect transition="in" filter="fade">
                                      <p:cBhvr>
                                        <p:cTn id="101" dur="500"/>
                                        <p:tgtEl>
                                          <p:spTgt spid="13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1000"/>
                                        <p:tgtEl>
                                          <p:spTgt spid="137"/>
                                        </p:tgtEl>
                                      </p:cBhvr>
                                    </p:animEffect>
                                    <p:set>
                                      <p:cBhvr>
                                        <p:cTn id="106" dur="1" fill="hold">
                                          <p:stCondLst>
                                            <p:cond delay="999"/>
                                          </p:stCondLst>
                                        </p:cTn>
                                        <p:tgtEl>
                                          <p:spTgt spid="13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nodeType="clickEffect">
                                  <p:stCondLst>
                                    <p:cond delay="0"/>
                                  </p:stCondLst>
                                  <p:childTnLst>
                                    <p:set>
                                      <p:cBhvr>
                                        <p:cTn id="110" dur="1" fill="hold">
                                          <p:stCondLst>
                                            <p:cond delay="0"/>
                                          </p:stCondLst>
                                        </p:cTn>
                                        <p:tgtEl>
                                          <p:spTgt spid="89"/>
                                        </p:tgtEl>
                                        <p:attrNameLst>
                                          <p:attrName>style.visibility</p:attrName>
                                        </p:attrNameLst>
                                      </p:cBhvr>
                                      <p:to>
                                        <p:strVal val="visible"/>
                                      </p:to>
                                    </p:set>
                                    <p:anim calcmode="lin" valueType="num">
                                      <p:cBhvr additive="base">
                                        <p:cTn id="111" dur="1000" fill="hold"/>
                                        <p:tgtEl>
                                          <p:spTgt spid="89"/>
                                        </p:tgtEl>
                                        <p:attrNameLst>
                                          <p:attrName>ppt_x</p:attrName>
                                        </p:attrNameLst>
                                      </p:cBhvr>
                                      <p:tavLst>
                                        <p:tav tm="0">
                                          <p:val>
                                            <p:strVal val="1+#ppt_w/2"/>
                                          </p:val>
                                        </p:tav>
                                        <p:tav tm="100000">
                                          <p:val>
                                            <p:strVal val="#ppt_x"/>
                                          </p:val>
                                        </p:tav>
                                      </p:tavLst>
                                    </p:anim>
                                    <p:anim calcmode="lin" valueType="num">
                                      <p:cBhvr additive="base">
                                        <p:cTn id="112" dur="10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40"/>
                                        </p:tgtEl>
                                        <p:attrNameLst>
                                          <p:attrName>style.visibility</p:attrName>
                                        </p:attrNameLst>
                                      </p:cBhvr>
                                      <p:to>
                                        <p:strVal val="visible"/>
                                      </p:to>
                                    </p:set>
                                    <p:animEffect transition="in" filter="fade">
                                      <p:cBhvr>
                                        <p:cTn id="117" dur="500"/>
                                        <p:tgtEl>
                                          <p:spTgt spid="14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1000"/>
                                        <p:tgtEl>
                                          <p:spTgt spid="140"/>
                                        </p:tgtEl>
                                      </p:cBhvr>
                                    </p:animEffect>
                                    <p:set>
                                      <p:cBhvr>
                                        <p:cTn id="122" dur="1" fill="hold">
                                          <p:stCondLst>
                                            <p:cond delay="999"/>
                                          </p:stCondLst>
                                        </p:cTn>
                                        <p:tgtEl>
                                          <p:spTgt spid="1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42"/>
                                        </p:tgtEl>
                                        <p:attrNameLst>
                                          <p:attrName>style.visibility</p:attrName>
                                        </p:attrNameLst>
                                      </p:cBhvr>
                                      <p:to>
                                        <p:strVal val="visible"/>
                                      </p:to>
                                    </p:set>
                                    <p:animEffect transition="in" filter="fade">
                                      <p:cBhvr>
                                        <p:cTn id="127" dur="1000"/>
                                        <p:tgtEl>
                                          <p:spTgt spid="104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1"/>
                                        </p:tgtEl>
                                        <p:attrNameLst>
                                          <p:attrName>style.visibility</p:attrName>
                                        </p:attrNameLst>
                                      </p:cBhvr>
                                      <p:to>
                                        <p:strVal val="visible"/>
                                      </p:to>
                                    </p:set>
                                    <p:animEffect transition="in" filter="fade">
                                      <p:cBhvr>
                                        <p:cTn id="132" dur="500"/>
                                        <p:tgtEl>
                                          <p:spTgt spid="14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1000"/>
                                        <p:tgtEl>
                                          <p:spTgt spid="141"/>
                                        </p:tgtEl>
                                      </p:cBhvr>
                                    </p:animEffect>
                                    <p:set>
                                      <p:cBhvr>
                                        <p:cTn id="137" dur="1" fill="hold">
                                          <p:stCondLst>
                                            <p:cond delay="999"/>
                                          </p:stCondLst>
                                        </p:cTn>
                                        <p:tgtEl>
                                          <p:spTgt spid="14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81"/>
                                        </p:tgtEl>
                                        <p:attrNameLst>
                                          <p:attrName>style.visibility</p:attrName>
                                        </p:attrNameLst>
                                      </p:cBhvr>
                                      <p:to>
                                        <p:strVal val="visible"/>
                                      </p:to>
                                    </p:set>
                                    <p:animEffect transition="in" filter="fade">
                                      <p:cBhvr>
                                        <p:cTn id="142" dur="1000"/>
                                        <p:tgtEl>
                                          <p:spTgt spid="81"/>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8"/>
                                        </p:tgtEl>
                                        <p:attrNameLst>
                                          <p:attrName>style.visibility</p:attrName>
                                        </p:attrNameLst>
                                      </p:cBhvr>
                                      <p:to>
                                        <p:strVal val="visible"/>
                                      </p:to>
                                    </p:set>
                                    <p:animEffect transition="in" filter="fade">
                                      <p:cBhvr>
                                        <p:cTn id="147" dur="500"/>
                                        <p:tgtEl>
                                          <p:spTgt spid="148"/>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1000"/>
                                        <p:tgtEl>
                                          <p:spTgt spid="148"/>
                                        </p:tgtEl>
                                      </p:cBhvr>
                                    </p:animEffect>
                                    <p:set>
                                      <p:cBhvr>
                                        <p:cTn id="152" dur="1" fill="hold">
                                          <p:stCondLst>
                                            <p:cond delay="999"/>
                                          </p:stCondLst>
                                        </p:cTn>
                                        <p:tgtEl>
                                          <p:spTgt spid="14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3" fill="hold" grpId="0" nodeType="clickEffect">
                                  <p:stCondLst>
                                    <p:cond delay="0"/>
                                  </p:stCondLst>
                                  <p:childTnLst>
                                    <p:set>
                                      <p:cBhvr>
                                        <p:cTn id="156" dur="1" fill="hold">
                                          <p:stCondLst>
                                            <p:cond delay="0"/>
                                          </p:stCondLst>
                                        </p:cTn>
                                        <p:tgtEl>
                                          <p:spTgt spid="39"/>
                                        </p:tgtEl>
                                        <p:attrNameLst>
                                          <p:attrName>style.visibility</p:attrName>
                                        </p:attrNameLst>
                                      </p:cBhvr>
                                      <p:to>
                                        <p:strVal val="visible"/>
                                      </p:to>
                                    </p:set>
                                    <p:anim calcmode="lin" valueType="num">
                                      <p:cBhvr additive="base">
                                        <p:cTn id="157" dur="1000" fill="hold"/>
                                        <p:tgtEl>
                                          <p:spTgt spid="39"/>
                                        </p:tgtEl>
                                        <p:attrNameLst>
                                          <p:attrName>ppt_x</p:attrName>
                                        </p:attrNameLst>
                                      </p:cBhvr>
                                      <p:tavLst>
                                        <p:tav tm="0">
                                          <p:val>
                                            <p:strVal val="1+#ppt_w/2"/>
                                          </p:val>
                                        </p:tav>
                                        <p:tav tm="100000">
                                          <p:val>
                                            <p:strVal val="#ppt_x"/>
                                          </p:val>
                                        </p:tav>
                                      </p:tavLst>
                                    </p:anim>
                                    <p:anim calcmode="lin" valueType="num">
                                      <p:cBhvr additive="base">
                                        <p:cTn id="158"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86"/>
                                        </p:tgtEl>
                                        <p:attrNameLst>
                                          <p:attrName>style.visibility</p:attrName>
                                        </p:attrNameLst>
                                      </p:cBhvr>
                                      <p:to>
                                        <p:strVal val="visible"/>
                                      </p:to>
                                    </p:set>
                                    <p:animEffect transition="in" filter="fade">
                                      <p:cBhvr>
                                        <p:cTn id="163" dur="1000"/>
                                        <p:tgtEl>
                                          <p:spTgt spid="86"/>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42"/>
                                        </p:tgtEl>
                                        <p:attrNameLst>
                                          <p:attrName>style.visibility</p:attrName>
                                        </p:attrNameLst>
                                      </p:cBhvr>
                                      <p:to>
                                        <p:strVal val="visible"/>
                                      </p:to>
                                    </p:set>
                                    <p:animEffect transition="in" filter="fade">
                                      <p:cBhvr>
                                        <p:cTn id="168" dur="500"/>
                                        <p:tgtEl>
                                          <p:spTgt spid="142"/>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grpId="1" nodeType="clickEffect">
                                  <p:stCondLst>
                                    <p:cond delay="0"/>
                                  </p:stCondLst>
                                  <p:childTnLst>
                                    <p:animEffect transition="out" filter="fade">
                                      <p:cBhvr>
                                        <p:cTn id="172" dur="1000"/>
                                        <p:tgtEl>
                                          <p:spTgt spid="142"/>
                                        </p:tgtEl>
                                      </p:cBhvr>
                                    </p:animEffect>
                                    <p:set>
                                      <p:cBhvr>
                                        <p:cTn id="173" dur="1" fill="hold">
                                          <p:stCondLst>
                                            <p:cond delay="999"/>
                                          </p:stCondLst>
                                        </p:cTn>
                                        <p:tgtEl>
                                          <p:spTgt spid="1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4" fill="hold" display="0">
                  <p:stCondLst>
                    <p:cond delay="indefinite"/>
                  </p:stCondLst>
                  <p:endCondLst>
                    <p:cond evt="onPrev" delay="0">
                      <p:tgtEl>
                        <p:sldTgt/>
                      </p:tgtEl>
                    </p:cond>
                    <p:cond evt="onStopAudio" delay="0">
                      <p:tgtEl>
                        <p:sldTgt/>
                      </p:tgtEl>
                    </p:cond>
                  </p:endCondLst>
                </p:cTn>
                <p:tgtEl>
                  <p:spTgt spid="76"/>
                </p:tgtEl>
              </p:cMediaNode>
            </p:audio>
          </p:childTnLst>
        </p:cTn>
      </p:par>
    </p:tnLst>
    <p:bldLst>
      <p:bldP spid="39" grpId="0" animBg="1"/>
      <p:bldP spid="116" grpId="0"/>
      <p:bldP spid="116" grpId="1"/>
      <p:bldP spid="131" grpId="0"/>
      <p:bldP spid="131" grpId="1"/>
      <p:bldP spid="134" grpId="0"/>
      <p:bldP spid="134" grpId="1"/>
      <p:bldP spid="135" grpId="0"/>
      <p:bldP spid="135" grpId="1"/>
      <p:bldP spid="136" grpId="0"/>
      <p:bldP spid="136" grpId="1"/>
      <p:bldP spid="137" grpId="0"/>
      <p:bldP spid="137" grpId="1"/>
      <p:bldP spid="140" grpId="0"/>
      <p:bldP spid="140" grpId="1"/>
      <p:bldP spid="141" grpId="0"/>
      <p:bldP spid="141" grpId="1"/>
      <p:bldP spid="142" grpId="0"/>
      <p:bldP spid="142" grpId="1"/>
      <p:bldP spid="148" grpId="0"/>
      <p:bldP spid="14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cc.org/stc/images/stc-2008-images/heart-logo2.jpg"/>
          <p:cNvPicPr>
            <a:picLocks noChangeAspect="1" noChangeArrowheads="1"/>
          </p:cNvPicPr>
          <p:nvPr/>
        </p:nvPicPr>
        <p:blipFill>
          <a:blip r:embed="rId5" cstate="print"/>
          <a:srcRect/>
          <a:stretch>
            <a:fillRect/>
          </a:stretch>
        </p:blipFill>
        <p:spPr bwMode="auto">
          <a:xfrm>
            <a:off x="4114800" y="2667000"/>
            <a:ext cx="979033" cy="1057276"/>
          </a:xfrm>
          <a:prstGeom prst="rect">
            <a:avLst/>
          </a:prstGeom>
          <a:noFill/>
        </p:spPr>
      </p:pic>
      <p:grpSp>
        <p:nvGrpSpPr>
          <p:cNvPr id="65" name="Group 64"/>
          <p:cNvGrpSpPr/>
          <p:nvPr/>
        </p:nvGrpSpPr>
        <p:grpSpPr>
          <a:xfrm>
            <a:off x="2133600" y="304800"/>
            <a:ext cx="4876800" cy="2133600"/>
            <a:chOff x="2133600" y="304800"/>
            <a:chExt cx="4876800" cy="2133600"/>
          </a:xfrm>
        </p:grpSpPr>
        <p:cxnSp>
          <p:nvCxnSpPr>
            <p:cNvPr id="24" name="Straight Arrow Connector 23"/>
            <p:cNvCxnSpPr/>
            <p:nvPr/>
          </p:nvCxnSpPr>
          <p:spPr>
            <a:xfrm flipH="1">
              <a:off x="4724400" y="762000"/>
              <a:ext cx="762000" cy="1676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743200" y="1219200"/>
              <a:ext cx="1600200"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876800" y="1295400"/>
              <a:ext cx="1524000" cy="1143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33600" y="1905000"/>
              <a:ext cx="19812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029200" y="1981200"/>
              <a:ext cx="1981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72000" y="304800"/>
              <a:ext cx="0" cy="213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581400" y="762000"/>
              <a:ext cx="914400" cy="1676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3886200" y="5638800"/>
            <a:ext cx="4800600" cy="461665"/>
          </a:xfrm>
          <a:prstGeom prst="rect">
            <a:avLst/>
          </a:prstGeom>
          <a:noFill/>
        </p:spPr>
        <p:txBody>
          <a:bodyPr wrap="square" rtlCol="0">
            <a:spAutoFit/>
          </a:bodyPr>
          <a:lstStyle/>
          <a:p>
            <a:r>
              <a:rPr lang="en-US" sz="2400" dirty="0" smtClean="0">
                <a:latin typeface="Arial Black" pitchFamily="34" charset="0"/>
              </a:rPr>
              <a:t>Upwelling  irradiance </a:t>
            </a:r>
            <a:r>
              <a:rPr lang="en-US" sz="2400" i="1" dirty="0" err="1" smtClean="0">
                <a:latin typeface="Arial Black" pitchFamily="34" charset="0"/>
              </a:rPr>
              <a:t>E</a:t>
            </a:r>
            <a:r>
              <a:rPr lang="en-US" sz="2400" i="1" baseline="-25000" dirty="0" err="1" smtClean="0">
                <a:latin typeface="Arial Black" pitchFamily="34" charset="0"/>
              </a:rPr>
              <a:t>u</a:t>
            </a:r>
            <a:endParaRPr lang="en-US" sz="2400" i="1" baseline="-25000" dirty="0">
              <a:latin typeface="Arial Black" pitchFamily="34" charset="0"/>
            </a:endParaRPr>
          </a:p>
        </p:txBody>
      </p:sp>
      <p:sp>
        <p:nvSpPr>
          <p:cNvPr id="67" name="TextBox 66"/>
          <p:cNvSpPr txBox="1"/>
          <p:nvPr/>
        </p:nvSpPr>
        <p:spPr>
          <a:xfrm>
            <a:off x="228600" y="381000"/>
            <a:ext cx="2156360" cy="646331"/>
          </a:xfrm>
          <a:prstGeom prst="rect">
            <a:avLst/>
          </a:prstGeom>
          <a:noFill/>
        </p:spPr>
        <p:txBody>
          <a:bodyPr wrap="none" rtlCol="0">
            <a:spAutoFit/>
          </a:bodyPr>
          <a:lstStyle/>
          <a:p>
            <a:r>
              <a:rPr lang="en-US" sz="3600" dirty="0" smtClean="0">
                <a:latin typeface="Arial Black" pitchFamily="34" charset="0"/>
              </a:rPr>
              <a:t>R=</a:t>
            </a:r>
            <a:r>
              <a:rPr lang="en-US" sz="3600" i="1" dirty="0" err="1" smtClean="0">
                <a:latin typeface="Arial Black" pitchFamily="34" charset="0"/>
              </a:rPr>
              <a:t>E</a:t>
            </a:r>
            <a:r>
              <a:rPr lang="en-US" sz="3600" i="1" baseline="-25000" dirty="0" err="1" smtClean="0">
                <a:latin typeface="Arial Black" pitchFamily="34" charset="0"/>
              </a:rPr>
              <a:t>u</a:t>
            </a:r>
            <a:r>
              <a:rPr lang="en-US" sz="3600" i="1" baseline="-25000" dirty="0" smtClean="0">
                <a:latin typeface="Arial Black" pitchFamily="34" charset="0"/>
              </a:rPr>
              <a:t> </a:t>
            </a:r>
            <a:r>
              <a:rPr lang="en-US" sz="3600" dirty="0" smtClean="0">
                <a:latin typeface="Arial Black" pitchFamily="34" charset="0"/>
              </a:rPr>
              <a:t>/</a:t>
            </a:r>
            <a:r>
              <a:rPr lang="en-US" sz="3600" i="1" dirty="0" smtClean="0">
                <a:latin typeface="Arial Black" pitchFamily="34" charset="0"/>
              </a:rPr>
              <a:t>E</a:t>
            </a:r>
            <a:r>
              <a:rPr lang="en-US" sz="3600" i="1" baseline="-25000" dirty="0" smtClean="0">
                <a:latin typeface="Arial Black" pitchFamily="34" charset="0"/>
              </a:rPr>
              <a:t>d</a:t>
            </a:r>
            <a:endParaRPr lang="en-US" sz="3600" i="1" baseline="-25000" dirty="0">
              <a:latin typeface="Arial Black" pitchFamily="34" charset="0"/>
            </a:endParaRPr>
          </a:p>
        </p:txBody>
      </p:sp>
      <p:sp>
        <p:nvSpPr>
          <p:cNvPr id="68" name="TextBox 67"/>
          <p:cNvSpPr txBox="1"/>
          <p:nvPr/>
        </p:nvSpPr>
        <p:spPr>
          <a:xfrm>
            <a:off x="3886200" y="5029200"/>
            <a:ext cx="4800600" cy="461665"/>
          </a:xfrm>
          <a:prstGeom prst="rect">
            <a:avLst/>
          </a:prstGeom>
          <a:noFill/>
        </p:spPr>
        <p:txBody>
          <a:bodyPr wrap="square" rtlCol="0">
            <a:spAutoFit/>
          </a:bodyPr>
          <a:lstStyle/>
          <a:p>
            <a:r>
              <a:rPr lang="en-US" sz="2400" dirty="0" err="1" smtClean="0">
                <a:latin typeface="Arial Black" pitchFamily="34" charset="0"/>
              </a:rPr>
              <a:t>Downwelling</a:t>
            </a:r>
            <a:r>
              <a:rPr lang="en-US" sz="2400" dirty="0" smtClean="0">
                <a:latin typeface="Arial Black" pitchFamily="34" charset="0"/>
              </a:rPr>
              <a:t>  irradiance </a:t>
            </a:r>
            <a:r>
              <a:rPr lang="en-US" sz="2400" i="1" dirty="0" smtClean="0">
                <a:latin typeface="Arial Black" pitchFamily="34" charset="0"/>
              </a:rPr>
              <a:t>E</a:t>
            </a:r>
            <a:r>
              <a:rPr lang="en-US" sz="2400" i="1" baseline="-25000" dirty="0" smtClean="0">
                <a:latin typeface="Arial Black" pitchFamily="34" charset="0"/>
              </a:rPr>
              <a:t>d</a:t>
            </a:r>
            <a:endParaRPr lang="en-US" sz="2400" i="1" baseline="-25000" dirty="0">
              <a:latin typeface="Arial Black" pitchFamily="34" charset="0"/>
            </a:endParaRPr>
          </a:p>
        </p:txBody>
      </p:sp>
      <p:sp>
        <p:nvSpPr>
          <p:cNvPr id="69" name="TextBox 68"/>
          <p:cNvSpPr txBox="1"/>
          <p:nvPr/>
        </p:nvSpPr>
        <p:spPr>
          <a:xfrm>
            <a:off x="7543800" y="3962400"/>
            <a:ext cx="1039067" cy="461665"/>
          </a:xfrm>
          <a:prstGeom prst="rect">
            <a:avLst/>
          </a:prstGeom>
          <a:noFill/>
        </p:spPr>
        <p:txBody>
          <a:bodyPr wrap="none" rtlCol="0">
            <a:spAutoFit/>
          </a:bodyPr>
          <a:lstStyle/>
          <a:p>
            <a:r>
              <a:rPr lang="en-US" sz="2400" dirty="0" smtClean="0">
                <a:solidFill>
                  <a:schemeClr val="tx2">
                    <a:lumMod val="60000"/>
                    <a:lumOff val="40000"/>
                  </a:schemeClr>
                </a:solidFill>
                <a:latin typeface="Arial Black" pitchFamily="34" charset="0"/>
              </a:rPr>
              <a:t>Agua</a:t>
            </a:r>
            <a:endParaRPr lang="en-US" sz="2400" dirty="0">
              <a:solidFill>
                <a:schemeClr val="tx2">
                  <a:lumMod val="60000"/>
                  <a:lumOff val="40000"/>
                </a:schemeClr>
              </a:solidFill>
              <a:latin typeface="Arial Black" pitchFamily="34" charset="0"/>
            </a:endParaRPr>
          </a:p>
        </p:txBody>
      </p:sp>
      <p:sp>
        <p:nvSpPr>
          <p:cNvPr id="71" name="TextBox 70"/>
          <p:cNvSpPr txBox="1"/>
          <p:nvPr/>
        </p:nvSpPr>
        <p:spPr>
          <a:xfrm>
            <a:off x="7696200" y="2743200"/>
            <a:ext cx="872483" cy="461665"/>
          </a:xfrm>
          <a:prstGeom prst="rect">
            <a:avLst/>
          </a:prstGeom>
          <a:noFill/>
        </p:spPr>
        <p:txBody>
          <a:bodyPr wrap="none" rtlCol="0">
            <a:spAutoFit/>
          </a:bodyPr>
          <a:lstStyle/>
          <a:p>
            <a:r>
              <a:rPr lang="en-US" sz="2400" dirty="0" err="1" smtClean="0">
                <a:latin typeface="Arial Black" pitchFamily="34" charset="0"/>
              </a:rPr>
              <a:t>Aire</a:t>
            </a:r>
            <a:endParaRPr lang="en-US" sz="2400" dirty="0">
              <a:latin typeface="Arial Black" pitchFamily="34" charset="0"/>
            </a:endParaRPr>
          </a:p>
        </p:txBody>
      </p:sp>
      <p:cxnSp>
        <p:nvCxnSpPr>
          <p:cNvPr id="9" name="Straight Arrow Connector 8"/>
          <p:cNvCxnSpPr/>
          <p:nvPr/>
        </p:nvCxnSpPr>
        <p:spPr>
          <a:xfrm>
            <a:off x="2286000" y="3657600"/>
            <a:ext cx="502920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114800" y="2514600"/>
            <a:ext cx="914400" cy="228600"/>
          </a:xfrm>
          <a:prstGeom prst="rect">
            <a:avLst/>
          </a:prstGeom>
          <a:blipFill>
            <a:blip r:embed="rId6"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Slide04_01">
            <a:hlinkClick r:id="" action="ppaction://media"/>
          </p:cNvPr>
          <p:cNvPicPr>
            <a:picLocks noRot="1" noChangeAspect="1"/>
          </p:cNvPicPr>
          <p:nvPr>
            <a:wavAudioFile r:embed="rId2" name="Slide04_01"/>
          </p:nvPr>
        </p:nvPicPr>
        <p:blipFill>
          <a:blip r:embed="rId7" cstate="print"/>
          <a:stretch>
            <a:fillRect/>
          </a:stretch>
        </p:blipFill>
        <p:spPr>
          <a:xfrm>
            <a:off x="381000" y="6248400"/>
            <a:ext cx="304800" cy="304800"/>
          </a:xfrm>
          <a:prstGeom prst="rect">
            <a:avLst/>
          </a:prstGeom>
        </p:spPr>
      </p:pic>
    </p:spTree>
    <p:custDataLst>
      <p:tags r:id="rId1"/>
    </p:custDataLst>
  </p:cSld>
  <p:clrMapOvr>
    <a:masterClrMapping/>
  </p:clrMapOvr>
  <p:transition advTm="34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blinds(horizontal)">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up)">
                                      <p:cBhvr>
                                        <p:cTn id="21" dur="10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20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20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additive="base">
                                        <p:cTn id="36" dur="500" fill="hold"/>
                                        <p:tgtEl>
                                          <p:spTgt spid="67"/>
                                        </p:tgtEl>
                                        <p:attrNameLst>
                                          <p:attrName>ppt_x</p:attrName>
                                        </p:attrNameLst>
                                      </p:cBhvr>
                                      <p:tavLst>
                                        <p:tav tm="0">
                                          <p:val>
                                            <p:strVal val="#ppt_x"/>
                                          </p:val>
                                        </p:tav>
                                        <p:tav tm="100000">
                                          <p:val>
                                            <p:strVal val="#ppt_x"/>
                                          </p:val>
                                        </p:tav>
                                      </p:tavLst>
                                    </p:anim>
                                    <p:anim calcmode="lin" valueType="num">
                                      <p:cBhvr additive="base">
                                        <p:cTn id="3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8"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66" grpId="0"/>
      <p:bldP spid="67" grpId="0"/>
      <p:bldP spid="68" grpId="0"/>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3886200" y="5410200"/>
            <a:ext cx="4419600" cy="461665"/>
          </a:xfrm>
          <a:prstGeom prst="rect">
            <a:avLst/>
          </a:prstGeom>
          <a:noFill/>
        </p:spPr>
        <p:txBody>
          <a:bodyPr wrap="square" rtlCol="0">
            <a:spAutoFit/>
          </a:bodyPr>
          <a:lstStyle/>
          <a:p>
            <a:r>
              <a:rPr lang="en-US" sz="2400" dirty="0" smtClean="0">
                <a:latin typeface="Arial Black" pitchFamily="34" charset="0"/>
              </a:rPr>
              <a:t>Upwelling  radiance </a:t>
            </a:r>
            <a:r>
              <a:rPr lang="en-US" sz="2400" i="1" dirty="0" smtClean="0">
                <a:latin typeface="Arial Black" pitchFamily="34" charset="0"/>
              </a:rPr>
              <a:t>L</a:t>
            </a:r>
            <a:r>
              <a:rPr lang="en-US" sz="2400" i="1" baseline="-25000" dirty="0" smtClean="0">
                <a:latin typeface="Arial Black" pitchFamily="34" charset="0"/>
              </a:rPr>
              <a:t>u</a:t>
            </a:r>
            <a:endParaRPr lang="en-US" sz="2400" i="1" baseline="-25000" dirty="0">
              <a:latin typeface="Arial Black" pitchFamily="34" charset="0"/>
            </a:endParaRPr>
          </a:p>
        </p:txBody>
      </p:sp>
      <p:cxnSp>
        <p:nvCxnSpPr>
          <p:cNvPr id="26" name="Straight Connector 25"/>
          <p:cNvCxnSpPr/>
          <p:nvPr/>
        </p:nvCxnSpPr>
        <p:spPr>
          <a:xfrm>
            <a:off x="1143000" y="4191000"/>
            <a:ext cx="708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514600" y="4343400"/>
            <a:ext cx="2819400" cy="914400"/>
            <a:chOff x="2514600" y="4343400"/>
            <a:chExt cx="2819400" cy="914400"/>
          </a:xfrm>
        </p:grpSpPr>
        <p:cxnSp>
          <p:nvCxnSpPr>
            <p:cNvPr id="45" name="Straight Arrow Connector 44"/>
            <p:cNvCxnSpPr/>
            <p:nvPr/>
          </p:nvCxnSpPr>
          <p:spPr>
            <a:xfrm flipH="1" flipV="1">
              <a:off x="2514600" y="4343400"/>
              <a:ext cx="3810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200400" y="4343400"/>
              <a:ext cx="76200"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733800" y="4343400"/>
              <a:ext cx="457200" cy="914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4800600" y="4343400"/>
              <a:ext cx="5334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886200" y="609600"/>
            <a:ext cx="3363135" cy="3759543"/>
            <a:chOff x="4212220" y="183955"/>
            <a:chExt cx="3363135" cy="3759543"/>
          </a:xfrm>
        </p:grpSpPr>
        <p:grpSp>
          <p:nvGrpSpPr>
            <p:cNvPr id="57" name="Group 56"/>
            <p:cNvGrpSpPr/>
            <p:nvPr/>
          </p:nvGrpSpPr>
          <p:grpSpPr>
            <a:xfrm rot="10800000">
              <a:off x="4212220" y="1143000"/>
              <a:ext cx="2417180" cy="2800498"/>
              <a:chOff x="4191000" y="1390502"/>
              <a:chExt cx="2417180" cy="2800498"/>
            </a:xfrm>
          </p:grpSpPr>
          <p:cxnSp>
            <p:nvCxnSpPr>
              <p:cNvPr id="37" name="Straight Connector 36"/>
              <p:cNvCxnSpPr/>
              <p:nvPr/>
            </p:nvCxnSpPr>
            <p:spPr>
              <a:xfrm flipV="1">
                <a:off x="4191000" y="1752600"/>
                <a:ext cx="15240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91000" y="2133600"/>
                <a:ext cx="1981200" cy="2057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a:off x="5257800" y="1752600"/>
                <a:ext cx="914400" cy="7620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rot="10998442">
                <a:off x="5693780" y="1390502"/>
                <a:ext cx="914400" cy="7620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9698" name="Picture 2" descr="http://www.learn-to-draw.com/images/02-eyes-profile01.jpg"/>
            <p:cNvPicPr>
              <a:picLocks noChangeAspect="1" noChangeArrowheads="1"/>
            </p:cNvPicPr>
            <p:nvPr/>
          </p:nvPicPr>
          <p:blipFill>
            <a:blip r:embed="rId5" cstate="print"/>
            <a:srcRect l="8572" r="78571" b="27272"/>
            <a:stretch>
              <a:fillRect/>
            </a:stretch>
          </p:blipFill>
          <p:spPr bwMode="auto">
            <a:xfrm rot="19162931">
              <a:off x="6889555" y="183955"/>
              <a:ext cx="685800" cy="685800"/>
            </a:xfrm>
            <a:prstGeom prst="rect">
              <a:avLst/>
            </a:prstGeom>
            <a:noFill/>
          </p:spPr>
        </p:pic>
        <p:sp>
          <p:nvSpPr>
            <p:cNvPr id="64" name="TextBox 63"/>
            <p:cNvSpPr txBox="1"/>
            <p:nvPr/>
          </p:nvSpPr>
          <p:spPr>
            <a:xfrm>
              <a:off x="5334000" y="3429000"/>
              <a:ext cx="484428" cy="369332"/>
            </a:xfrm>
            <a:prstGeom prst="rect">
              <a:avLst/>
            </a:prstGeom>
            <a:noFill/>
          </p:spPr>
          <p:txBody>
            <a:bodyPr wrap="none" rtlCol="0">
              <a:spAutoFit/>
            </a:bodyPr>
            <a:lstStyle/>
            <a:p>
              <a:r>
                <a:rPr lang="en-US" dirty="0" smtClean="0">
                  <a:sym typeface="Symbol"/>
                </a:rPr>
                <a:t>d</a:t>
              </a:r>
              <a:endParaRPr lang="en-US" dirty="0"/>
            </a:p>
          </p:txBody>
        </p:sp>
      </p:grpSp>
      <p:sp>
        <p:nvSpPr>
          <p:cNvPr id="65" name="TextBox 64"/>
          <p:cNvSpPr txBox="1"/>
          <p:nvPr/>
        </p:nvSpPr>
        <p:spPr>
          <a:xfrm>
            <a:off x="228600" y="381000"/>
            <a:ext cx="2487861" cy="646331"/>
          </a:xfrm>
          <a:prstGeom prst="rect">
            <a:avLst/>
          </a:prstGeom>
          <a:noFill/>
        </p:spPr>
        <p:txBody>
          <a:bodyPr wrap="none" rtlCol="0">
            <a:spAutoFit/>
          </a:bodyPr>
          <a:lstStyle/>
          <a:p>
            <a:r>
              <a:rPr lang="en-US" sz="3600" dirty="0" err="1" smtClean="0">
                <a:latin typeface="Arial Black" pitchFamily="34" charset="0"/>
              </a:rPr>
              <a:t>R</a:t>
            </a:r>
            <a:r>
              <a:rPr lang="en-US" sz="3600" baseline="-25000" dirty="0" err="1" smtClean="0">
                <a:latin typeface="Arial Black" pitchFamily="34" charset="0"/>
              </a:rPr>
              <a:t>rs</a:t>
            </a:r>
            <a:r>
              <a:rPr lang="en-US" sz="3600" dirty="0" smtClean="0">
                <a:latin typeface="Arial Black" pitchFamily="34" charset="0"/>
              </a:rPr>
              <a:t>=</a:t>
            </a:r>
            <a:r>
              <a:rPr lang="en-US" sz="3600" i="1" dirty="0" smtClean="0">
                <a:latin typeface="Arial Black" pitchFamily="34" charset="0"/>
              </a:rPr>
              <a:t>L</a:t>
            </a:r>
            <a:r>
              <a:rPr lang="en-US" sz="3600" i="1" baseline="-25000" dirty="0" smtClean="0">
                <a:latin typeface="Arial Black" pitchFamily="34" charset="0"/>
              </a:rPr>
              <a:t>u </a:t>
            </a:r>
            <a:r>
              <a:rPr lang="en-US" sz="3600" dirty="0" smtClean="0">
                <a:latin typeface="Arial Black" pitchFamily="34" charset="0"/>
              </a:rPr>
              <a:t>/</a:t>
            </a:r>
            <a:r>
              <a:rPr lang="en-US" sz="3600" i="1" dirty="0" smtClean="0">
                <a:latin typeface="Arial Black" pitchFamily="34" charset="0"/>
              </a:rPr>
              <a:t>E</a:t>
            </a:r>
            <a:r>
              <a:rPr lang="en-US" sz="3600" i="1" baseline="-25000" dirty="0" smtClean="0">
                <a:latin typeface="Arial Black" pitchFamily="34" charset="0"/>
              </a:rPr>
              <a:t>d</a:t>
            </a:r>
            <a:endParaRPr lang="en-US" sz="3600" i="1" baseline="-25000" dirty="0">
              <a:latin typeface="Arial Black" pitchFamily="34" charset="0"/>
            </a:endParaRPr>
          </a:p>
        </p:txBody>
      </p:sp>
      <p:sp>
        <p:nvSpPr>
          <p:cNvPr id="67" name="TextBox 66"/>
          <p:cNvSpPr txBox="1"/>
          <p:nvPr/>
        </p:nvSpPr>
        <p:spPr>
          <a:xfrm>
            <a:off x="7239000" y="4572000"/>
            <a:ext cx="1039067" cy="461665"/>
          </a:xfrm>
          <a:prstGeom prst="rect">
            <a:avLst/>
          </a:prstGeom>
          <a:noFill/>
        </p:spPr>
        <p:txBody>
          <a:bodyPr wrap="none" rtlCol="0">
            <a:spAutoFit/>
          </a:bodyPr>
          <a:lstStyle/>
          <a:p>
            <a:r>
              <a:rPr lang="en-US" sz="2400" dirty="0" smtClean="0">
                <a:latin typeface="Arial Black" pitchFamily="34" charset="0"/>
              </a:rPr>
              <a:t>Agua</a:t>
            </a:r>
            <a:endParaRPr lang="en-US" sz="2400" dirty="0">
              <a:latin typeface="Arial Black" pitchFamily="34" charset="0"/>
            </a:endParaRPr>
          </a:p>
        </p:txBody>
      </p:sp>
      <p:sp>
        <p:nvSpPr>
          <p:cNvPr id="68" name="TextBox 67"/>
          <p:cNvSpPr txBox="1"/>
          <p:nvPr/>
        </p:nvSpPr>
        <p:spPr>
          <a:xfrm>
            <a:off x="7391400" y="3200400"/>
            <a:ext cx="872483" cy="461665"/>
          </a:xfrm>
          <a:prstGeom prst="rect">
            <a:avLst/>
          </a:prstGeom>
          <a:noFill/>
        </p:spPr>
        <p:txBody>
          <a:bodyPr wrap="none" rtlCol="0">
            <a:spAutoFit/>
          </a:bodyPr>
          <a:lstStyle/>
          <a:p>
            <a:r>
              <a:rPr lang="en-US" sz="2400" dirty="0" err="1" smtClean="0">
                <a:latin typeface="Arial Black" pitchFamily="34" charset="0"/>
              </a:rPr>
              <a:t>Aire</a:t>
            </a:r>
            <a:endParaRPr lang="en-US" sz="2400" dirty="0">
              <a:latin typeface="Arial Black" pitchFamily="34" charset="0"/>
            </a:endParaRPr>
          </a:p>
        </p:txBody>
      </p:sp>
      <p:pic>
        <p:nvPicPr>
          <p:cNvPr id="20" name="Slide04_01">
            <a:hlinkClick r:id="" action="ppaction://media"/>
          </p:cNvPr>
          <p:cNvPicPr>
            <a:picLocks noRot="1" noChangeAspect="1"/>
          </p:cNvPicPr>
          <p:nvPr>
            <a:wavAudioFile r:embed="rId2" name="Slide04_01"/>
          </p:nvPr>
        </p:nvPicPr>
        <p:blipFill>
          <a:blip r:embed="rId6" cstate="print"/>
          <a:stretch>
            <a:fillRect/>
          </a:stretch>
        </p:blipFill>
        <p:spPr>
          <a:xfrm>
            <a:off x="381000" y="6172200"/>
            <a:ext cx="304800" cy="304800"/>
          </a:xfrm>
          <a:prstGeom prst="rect">
            <a:avLst/>
          </a:prstGeom>
        </p:spPr>
      </p:pic>
    </p:spTree>
    <p:custDataLst>
      <p:tags r:id="rId1"/>
    </p:custDataLst>
  </p:cSld>
  <p:clrMapOvr>
    <a:masterClrMapping/>
  </p:clrMapOvr>
  <p:transition advTm="348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20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fill="hold"/>
                                        <p:tgtEl>
                                          <p:spTgt spid="65"/>
                                        </p:tgtEl>
                                        <p:attrNameLst>
                                          <p:attrName>ppt_x</p:attrName>
                                        </p:attrNameLst>
                                      </p:cBhvr>
                                      <p:tavLst>
                                        <p:tav tm="0">
                                          <p:val>
                                            <p:strVal val="#ppt_x"/>
                                          </p:val>
                                        </p:tav>
                                        <p:tav tm="100000">
                                          <p:val>
                                            <p:strVal val="#ppt_x"/>
                                          </p:val>
                                        </p:tav>
                                      </p:tavLst>
                                    </p:anim>
                                    <p:anim calcmode="lin" valueType="num">
                                      <p:cBhvr additive="base">
                                        <p:cTn id="2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66"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819400"/>
            <a:ext cx="8305800" cy="769441"/>
          </a:xfrm>
          <a:prstGeom prst="rect">
            <a:avLst/>
          </a:prstGeom>
        </p:spPr>
        <p:txBody>
          <a:bodyPr wrap="square">
            <a:spAutoFit/>
          </a:bodyPr>
          <a:lstStyle/>
          <a:p>
            <a:pPr algn="ctr"/>
            <a:r>
              <a:rPr lang="es-ES_tradnl" sz="4400" b="1" dirty="0" smtClean="0"/>
              <a:t>Radiómetros </a:t>
            </a:r>
            <a:r>
              <a:rPr lang="es-ES_tradnl" sz="4400" b="1" dirty="0" err="1" smtClean="0"/>
              <a:t>Hiperespectrales</a:t>
            </a:r>
            <a:endParaRPr lang="es-ES_tradnl" sz="4400" dirty="0"/>
          </a:p>
        </p:txBody>
      </p:sp>
    </p:spTree>
    <p:extLst>
      <p:ext uri="{BB962C8B-B14F-4D97-AF65-F5344CB8AC3E}">
        <p14:creationId xmlns:p14="http://schemas.microsoft.com/office/powerpoint/2010/main" val="2525336915"/>
      </p:ext>
    </p:extLst>
  </p:cSld>
  <p:clrMapOvr>
    <a:masterClrMapping/>
  </p:clrMapOvr>
  <p:transition advTm="154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4200" y="228600"/>
            <a:ext cx="4040188" cy="639762"/>
          </a:xfrm>
        </p:spPr>
        <p:txBody>
          <a:bodyPr>
            <a:normAutofit fontScale="77500" lnSpcReduction="20000"/>
          </a:bodyPr>
          <a:lstStyle/>
          <a:p>
            <a:r>
              <a:rPr lang="es-ES_tradnl" sz="3200" dirty="0" smtClean="0">
                <a:latin typeface="Arial Black" pitchFamily="34" charset="0"/>
              </a:rPr>
              <a:t>Por Encima del Agua</a:t>
            </a:r>
            <a:endParaRPr lang="es-ES_tradnl" sz="3200" dirty="0">
              <a:latin typeface="Arial Black" pitchFamily="34" charset="0"/>
            </a:endParaRPr>
          </a:p>
        </p:txBody>
      </p:sp>
      <p:sp>
        <p:nvSpPr>
          <p:cNvPr id="4" name="Content Placeholder 3"/>
          <p:cNvSpPr>
            <a:spLocks noGrp="1"/>
          </p:cNvSpPr>
          <p:nvPr>
            <p:ph sz="half" idx="2"/>
          </p:nvPr>
        </p:nvSpPr>
        <p:spPr>
          <a:xfrm>
            <a:off x="1219200" y="5105400"/>
            <a:ext cx="2667000" cy="609600"/>
          </a:xfrm>
        </p:spPr>
        <p:txBody>
          <a:bodyPr/>
          <a:lstStyle/>
          <a:p>
            <a:pPr>
              <a:buNone/>
            </a:pPr>
            <a:r>
              <a:rPr lang="en-US" i="1" dirty="0" smtClean="0">
                <a:latin typeface="Arial Black" pitchFamily="34" charset="0"/>
              </a:rPr>
              <a:t>L</a:t>
            </a:r>
            <a:r>
              <a:rPr lang="en-US" i="1" baseline="-25000" dirty="0" smtClean="0">
                <a:latin typeface="Arial Black" pitchFamily="34" charset="0"/>
              </a:rPr>
              <a:t>t</a:t>
            </a:r>
            <a:r>
              <a:rPr lang="en-US" dirty="0" smtClean="0">
                <a:latin typeface="Arial Black" pitchFamily="34" charset="0"/>
              </a:rPr>
              <a:t> = </a:t>
            </a:r>
            <a:r>
              <a:rPr lang="en-US" i="1" dirty="0" err="1" smtClean="0">
                <a:latin typeface="Arial Black" pitchFamily="34" charset="0"/>
              </a:rPr>
              <a:t>L</a:t>
            </a:r>
            <a:r>
              <a:rPr lang="en-US" i="1" baseline="-25000" dirty="0" err="1" smtClean="0">
                <a:latin typeface="Arial Black" pitchFamily="34" charset="0"/>
              </a:rPr>
              <a:t>r</a:t>
            </a:r>
            <a:r>
              <a:rPr lang="en-US" dirty="0" smtClean="0">
                <a:latin typeface="Arial Black" pitchFamily="34" charset="0"/>
              </a:rPr>
              <a:t> + </a:t>
            </a:r>
            <a:r>
              <a:rPr lang="en-US" i="1" dirty="0" err="1" smtClean="0">
                <a:latin typeface="Arial Black" pitchFamily="34" charset="0"/>
              </a:rPr>
              <a:t>L</a:t>
            </a:r>
            <a:r>
              <a:rPr lang="en-US" i="1" baseline="-25000" dirty="0" err="1" smtClean="0">
                <a:latin typeface="Arial Black" pitchFamily="34" charset="0"/>
              </a:rPr>
              <a:t>w</a:t>
            </a:r>
            <a:endParaRPr lang="en-US" i="1" baseline="-25000" dirty="0">
              <a:latin typeface="Arial Black" pitchFamily="34" charset="0"/>
            </a:endParaRPr>
          </a:p>
        </p:txBody>
      </p:sp>
      <p:grpSp>
        <p:nvGrpSpPr>
          <p:cNvPr id="36" name="Group 35"/>
          <p:cNvGrpSpPr/>
          <p:nvPr/>
        </p:nvGrpSpPr>
        <p:grpSpPr>
          <a:xfrm>
            <a:off x="2552700" y="1371600"/>
            <a:ext cx="2781300" cy="2247900"/>
            <a:chOff x="2552700" y="1371600"/>
            <a:chExt cx="2781300" cy="2247900"/>
          </a:xfrm>
        </p:grpSpPr>
        <p:sp>
          <p:nvSpPr>
            <p:cNvPr id="8" name="Rectangle 7"/>
            <p:cNvSpPr/>
            <p:nvPr/>
          </p:nvSpPr>
          <p:spPr>
            <a:xfrm rot="18791109">
              <a:off x="2286000" y="29718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276600" y="2133600"/>
              <a:ext cx="6096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3"/>
            <p:cNvSpPr txBox="1">
              <a:spLocks/>
            </p:cNvSpPr>
            <p:nvPr/>
          </p:nvSpPr>
          <p:spPr>
            <a:xfrm>
              <a:off x="2667000" y="13716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Arial Black" pitchFamily="34" charset="0"/>
                </a:rPr>
                <a:t>Skylight </a:t>
              </a:r>
              <a:r>
                <a:rPr kumimoji="0" lang="en-US" sz="2400" b="0" i="1" u="none" strike="noStrike" kern="1200" cap="none" spc="0" normalizeH="0" baseline="0" noProof="0" dirty="0" smtClean="0">
                  <a:ln>
                    <a:noFill/>
                  </a:ln>
                  <a:solidFill>
                    <a:schemeClr val="tx1"/>
                  </a:solidFill>
                  <a:effectLst/>
                  <a:uLnTx/>
                  <a:uFillTx/>
                  <a:latin typeface="Arial Black" pitchFamily="34" charset="0"/>
                </a:rPr>
                <a:t>L</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i</a:t>
              </a:r>
              <a:r>
                <a:rPr kumimoji="0" lang="en-US" sz="2400" b="0" i="0" u="none" strike="noStrike" kern="1200" cap="none" spc="0" normalizeH="0" baseline="0" noProof="0" dirty="0" smtClean="0">
                  <a:ln>
                    <a:noFill/>
                  </a:ln>
                  <a:solidFill>
                    <a:schemeClr val="tx1"/>
                  </a:solidFill>
                  <a:effectLst/>
                  <a:uLnTx/>
                  <a:uFillTx/>
                  <a:latin typeface="Arial Black" pitchFamily="34" charset="0"/>
                </a:rPr>
                <a:t> ~ </a:t>
              </a:r>
              <a:r>
                <a:rPr kumimoji="0" lang="en-US" sz="2400" b="0" i="1" u="none" strike="noStrike" kern="1200" cap="none" spc="0" normalizeH="0" baseline="0" noProof="0" dirty="0" err="1" smtClean="0">
                  <a:ln>
                    <a:noFill/>
                  </a:ln>
                  <a:solidFill>
                    <a:schemeClr val="tx1"/>
                  </a:solidFill>
                  <a:effectLst/>
                  <a:uLnTx/>
                  <a:uFillTx/>
                  <a:latin typeface="Arial Black" pitchFamily="34" charset="0"/>
                </a:rPr>
                <a:t>L</a:t>
              </a:r>
              <a:r>
                <a:rPr kumimoji="0" lang="en-US" sz="2400" b="0" i="1" u="none" strike="noStrike" kern="1200" cap="none" spc="0" normalizeH="0" baseline="-25000" noProof="0" dirty="0" err="1" smtClean="0">
                  <a:ln>
                    <a:noFill/>
                  </a:ln>
                  <a:solidFill>
                    <a:schemeClr val="tx1"/>
                  </a:solidFill>
                  <a:effectLst/>
                  <a:uLnTx/>
                  <a:uFillTx/>
                  <a:latin typeface="Arial Black" pitchFamily="34" charset="0"/>
                </a:rPr>
                <a:t>r</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grpSp>
        <p:nvGrpSpPr>
          <p:cNvPr id="35" name="Group 34"/>
          <p:cNvGrpSpPr/>
          <p:nvPr/>
        </p:nvGrpSpPr>
        <p:grpSpPr>
          <a:xfrm>
            <a:off x="762000" y="2362200"/>
            <a:ext cx="2667000" cy="2133600"/>
            <a:chOff x="762000" y="2362200"/>
            <a:chExt cx="2667000" cy="2133600"/>
          </a:xfrm>
        </p:grpSpPr>
        <p:sp>
          <p:nvSpPr>
            <p:cNvPr id="7" name="Rectangle 6"/>
            <p:cNvSpPr/>
            <p:nvPr/>
          </p:nvSpPr>
          <p:spPr>
            <a:xfrm>
              <a:off x="1676400" y="3124200"/>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3"/>
            <p:cNvSpPr txBox="1">
              <a:spLocks/>
            </p:cNvSpPr>
            <p:nvPr/>
          </p:nvSpPr>
          <p:spPr>
            <a:xfrm>
              <a:off x="762000" y="23622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1" u="none" strike="noStrike" kern="1200" cap="none" spc="0" normalizeH="0" baseline="0" noProof="0" dirty="0" smtClean="0">
                  <a:ln>
                    <a:noFill/>
                  </a:ln>
                  <a:solidFill>
                    <a:schemeClr val="tx1"/>
                  </a:solidFill>
                  <a:effectLst/>
                  <a:uLnTx/>
                  <a:uFillTx/>
                  <a:latin typeface="Arial Black" pitchFamily="34" charset="0"/>
                </a:rPr>
                <a:t>E</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d</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sp>
        <p:nvSpPr>
          <p:cNvPr id="21" name="Rectangle 20"/>
          <p:cNvSpPr/>
          <p:nvPr/>
        </p:nvSpPr>
        <p:spPr>
          <a:xfrm>
            <a:off x="5562600" y="3576935"/>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22"/>
          <p:cNvSpPr/>
          <p:nvPr/>
        </p:nvSpPr>
        <p:spPr>
          <a:xfrm>
            <a:off x="6934200" y="3653135"/>
            <a:ext cx="914400" cy="1219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162800" y="2433935"/>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3"/>
          <p:cNvSpPr>
            <a:spLocks noGrp="1"/>
          </p:cNvSpPr>
          <p:nvPr>
            <p:ph sz="half" idx="2"/>
          </p:nvPr>
        </p:nvSpPr>
        <p:spPr>
          <a:xfrm>
            <a:off x="6858000" y="1595735"/>
            <a:ext cx="762000" cy="609600"/>
          </a:xfrm>
        </p:spPr>
        <p:txBody>
          <a:bodyPr/>
          <a:lstStyle/>
          <a:p>
            <a:pPr>
              <a:buNone/>
            </a:pPr>
            <a:r>
              <a:rPr lang="en-US" i="1" dirty="0" err="1" smtClean="0">
                <a:latin typeface="Arial Black" pitchFamily="34" charset="0"/>
              </a:rPr>
              <a:t>L</a:t>
            </a:r>
            <a:r>
              <a:rPr lang="en-US" i="1" baseline="-25000" dirty="0" err="1" smtClean="0">
                <a:latin typeface="Arial Black" pitchFamily="34" charset="0"/>
              </a:rPr>
              <a:t>w</a:t>
            </a:r>
            <a:endParaRPr lang="en-US" i="1" baseline="-25000" dirty="0">
              <a:latin typeface="Arial Black" pitchFamily="34" charset="0"/>
            </a:endParaRPr>
          </a:p>
        </p:txBody>
      </p:sp>
      <p:grpSp>
        <p:nvGrpSpPr>
          <p:cNvPr id="33" name="Group 32"/>
          <p:cNvGrpSpPr/>
          <p:nvPr/>
        </p:nvGrpSpPr>
        <p:grpSpPr>
          <a:xfrm>
            <a:off x="228600" y="4800600"/>
            <a:ext cx="4620467" cy="1833265"/>
            <a:chOff x="228600" y="4800600"/>
            <a:chExt cx="4620467" cy="1833265"/>
          </a:xfrm>
        </p:grpSpPr>
        <p:cxnSp>
          <p:nvCxnSpPr>
            <p:cNvPr id="18" name="Straight Connector 17"/>
            <p:cNvCxnSpPr/>
            <p:nvPr/>
          </p:nvCxnSpPr>
          <p:spPr>
            <a:xfrm>
              <a:off x="228600" y="5867400"/>
              <a:ext cx="434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0" y="6172200"/>
              <a:ext cx="1039067" cy="461665"/>
            </a:xfrm>
            <a:prstGeom prst="rect">
              <a:avLst/>
            </a:prstGeom>
            <a:noFill/>
          </p:spPr>
          <p:txBody>
            <a:bodyPr wrap="none" rtlCol="0">
              <a:spAutoFit/>
            </a:bodyPr>
            <a:lstStyle/>
            <a:p>
              <a:r>
                <a:rPr lang="en-US" sz="2400" dirty="0" smtClean="0">
                  <a:latin typeface="Arial Black" pitchFamily="34" charset="0"/>
                </a:rPr>
                <a:t>Agua</a:t>
              </a:r>
              <a:endParaRPr lang="en-US" sz="2400" dirty="0">
                <a:latin typeface="Arial Black" pitchFamily="34" charset="0"/>
              </a:endParaRPr>
            </a:p>
          </p:txBody>
        </p:sp>
        <p:sp>
          <p:nvSpPr>
            <p:cNvPr id="27" name="TextBox 26"/>
            <p:cNvSpPr txBox="1"/>
            <p:nvPr/>
          </p:nvSpPr>
          <p:spPr>
            <a:xfrm>
              <a:off x="3962400" y="4800600"/>
              <a:ext cx="872483" cy="461665"/>
            </a:xfrm>
            <a:prstGeom prst="rect">
              <a:avLst/>
            </a:prstGeom>
            <a:noFill/>
          </p:spPr>
          <p:txBody>
            <a:bodyPr wrap="none" rtlCol="0">
              <a:spAutoFit/>
            </a:bodyPr>
            <a:lstStyle/>
            <a:p>
              <a:r>
                <a:rPr lang="en-US" sz="2400" dirty="0" err="1" smtClean="0">
                  <a:latin typeface="Arial Black" pitchFamily="34" charset="0"/>
                </a:rPr>
                <a:t>Aire</a:t>
              </a:r>
              <a:endParaRPr lang="en-US" sz="2400" dirty="0">
                <a:latin typeface="Arial Black" pitchFamily="34" charset="0"/>
              </a:endParaRPr>
            </a:p>
          </p:txBody>
        </p:sp>
      </p:grpSp>
      <p:grpSp>
        <p:nvGrpSpPr>
          <p:cNvPr id="34" name="Group 33"/>
          <p:cNvGrpSpPr/>
          <p:nvPr/>
        </p:nvGrpSpPr>
        <p:grpSpPr>
          <a:xfrm>
            <a:off x="4953000" y="3957935"/>
            <a:ext cx="4065261" cy="1833265"/>
            <a:chOff x="4953000" y="3200400"/>
            <a:chExt cx="4065261" cy="1833265"/>
          </a:xfrm>
        </p:grpSpPr>
        <p:cxnSp>
          <p:nvCxnSpPr>
            <p:cNvPr id="20" name="Straight Connector 19"/>
            <p:cNvCxnSpPr/>
            <p:nvPr/>
          </p:nvCxnSpPr>
          <p:spPr>
            <a:xfrm>
              <a:off x="4953000" y="3810000"/>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79194" y="4572000"/>
              <a:ext cx="1039067" cy="461665"/>
            </a:xfrm>
            <a:prstGeom prst="rect">
              <a:avLst/>
            </a:prstGeom>
            <a:noFill/>
          </p:spPr>
          <p:txBody>
            <a:bodyPr wrap="none" rtlCol="0">
              <a:spAutoFit/>
            </a:bodyPr>
            <a:lstStyle/>
            <a:p>
              <a:r>
                <a:rPr lang="en-US" sz="2400" dirty="0" smtClean="0">
                  <a:latin typeface="Arial Black" pitchFamily="34" charset="0"/>
                </a:rPr>
                <a:t>Agua</a:t>
              </a:r>
              <a:endParaRPr lang="en-US" sz="2400" dirty="0">
                <a:latin typeface="Arial Black" pitchFamily="34" charset="0"/>
              </a:endParaRPr>
            </a:p>
          </p:txBody>
        </p:sp>
        <p:sp>
          <p:nvSpPr>
            <p:cNvPr id="29" name="TextBox 28"/>
            <p:cNvSpPr txBox="1"/>
            <p:nvPr/>
          </p:nvSpPr>
          <p:spPr>
            <a:xfrm>
              <a:off x="8131594" y="3200400"/>
              <a:ext cx="872483" cy="461665"/>
            </a:xfrm>
            <a:prstGeom prst="rect">
              <a:avLst/>
            </a:prstGeom>
            <a:noFill/>
          </p:spPr>
          <p:txBody>
            <a:bodyPr wrap="none" rtlCol="0">
              <a:spAutoFit/>
            </a:bodyPr>
            <a:lstStyle/>
            <a:p>
              <a:r>
                <a:rPr lang="en-US" sz="2400" dirty="0" err="1" smtClean="0">
                  <a:latin typeface="Arial Black" pitchFamily="34" charset="0"/>
                </a:rPr>
                <a:t>Aire</a:t>
              </a:r>
              <a:endParaRPr lang="en-US" sz="2400" dirty="0">
                <a:latin typeface="Arial Black" pitchFamily="34" charset="0"/>
              </a:endParaRPr>
            </a:p>
          </p:txBody>
        </p:sp>
      </p:grpSp>
      <p:sp>
        <p:nvSpPr>
          <p:cNvPr id="30" name="Content Placeholder 3"/>
          <p:cNvSpPr txBox="1">
            <a:spLocks/>
          </p:cNvSpPr>
          <p:nvPr/>
        </p:nvSpPr>
        <p:spPr>
          <a:xfrm>
            <a:off x="4876800" y="2967335"/>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1" u="none" strike="noStrike" kern="1200" cap="none" spc="0" normalizeH="0" baseline="0" noProof="0" dirty="0" smtClean="0">
                <a:ln>
                  <a:noFill/>
                </a:ln>
                <a:solidFill>
                  <a:schemeClr val="tx1"/>
                </a:solidFill>
                <a:effectLst/>
                <a:uLnTx/>
                <a:uFillTx/>
                <a:latin typeface="Arial Black" pitchFamily="34" charset="0"/>
              </a:rPr>
              <a:t>E</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d</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nvGrpSpPr>
          <p:cNvPr id="39" name="Group 38"/>
          <p:cNvGrpSpPr/>
          <p:nvPr/>
        </p:nvGrpSpPr>
        <p:grpSpPr>
          <a:xfrm>
            <a:off x="2615389" y="4051456"/>
            <a:ext cx="1194611" cy="1434944"/>
            <a:chOff x="2615389" y="4051456"/>
            <a:chExt cx="1194611" cy="1434944"/>
          </a:xfrm>
        </p:grpSpPr>
        <p:sp>
          <p:nvSpPr>
            <p:cNvPr id="10" name="Rectangle 9"/>
            <p:cNvSpPr/>
            <p:nvPr/>
          </p:nvSpPr>
          <p:spPr>
            <a:xfrm rot="2940527">
              <a:off x="2348689" y="4318156"/>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flipV="1">
              <a:off x="3352800" y="50292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2" name="Slide07_01">
            <a:hlinkClick r:id="" action="ppaction://media"/>
          </p:cNvPr>
          <p:cNvPicPr>
            <a:picLocks noRot="1" noChangeAspect="1"/>
          </p:cNvPicPr>
          <p:nvPr>
            <a:wavAudioFile r:embed="rId2" name="Slide07_01"/>
          </p:nvPr>
        </p:nvPicPr>
        <p:blipFill>
          <a:blip r:embed="rId5" cstate="print"/>
          <a:stretch>
            <a:fillRect/>
          </a:stretch>
        </p:blipFill>
        <p:spPr>
          <a:xfrm>
            <a:off x="304800" y="6248400"/>
            <a:ext cx="304800" cy="304800"/>
          </a:xfrm>
          <a:prstGeom prst="rect">
            <a:avLst/>
          </a:prstGeom>
        </p:spPr>
      </p:pic>
    </p:spTree>
    <p:custDataLst>
      <p:tags r:id="rId1"/>
    </p:custDataLst>
  </p:cSld>
  <p:clrMapOvr>
    <a:masterClrMapping/>
  </p:clrMapOvr>
  <p:transition advTm="73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32"/>
                </p:tgtEl>
              </p:cMediaNode>
            </p:audio>
          </p:childTnLst>
        </p:cTn>
      </p:par>
    </p:tnLst>
    <p:bldLst>
      <p:bldP spid="4" grpId="0" build="p"/>
      <p:bldP spid="21" grpId="0" animBg="1"/>
      <p:bldP spid="23" grpId="0" animBg="1"/>
      <p:bldP spid="22" grpId="0" animBg="1"/>
      <p:bldP spid="25" grpId="0" build="p"/>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ustinkleon.com/wp-content/uploads/2008/02/stick_figure.gif"/>
          <p:cNvPicPr>
            <a:picLocks noChangeAspect="1" noChangeArrowheads="1"/>
          </p:cNvPicPr>
          <p:nvPr/>
        </p:nvPicPr>
        <p:blipFill>
          <a:blip r:embed="rId5" cstate="print"/>
          <a:srcRect/>
          <a:stretch>
            <a:fillRect/>
          </a:stretch>
        </p:blipFill>
        <p:spPr bwMode="auto">
          <a:xfrm flipH="1">
            <a:off x="3810000" y="3627196"/>
            <a:ext cx="1092832" cy="1097204"/>
          </a:xfrm>
          <a:prstGeom prst="rect">
            <a:avLst/>
          </a:prstGeom>
          <a:noFill/>
        </p:spPr>
      </p:pic>
      <p:grpSp>
        <p:nvGrpSpPr>
          <p:cNvPr id="61" name="Group 60"/>
          <p:cNvGrpSpPr/>
          <p:nvPr/>
        </p:nvGrpSpPr>
        <p:grpSpPr>
          <a:xfrm>
            <a:off x="1371600" y="1981200"/>
            <a:ext cx="6172200" cy="4191000"/>
            <a:chOff x="762000" y="457200"/>
            <a:chExt cx="6172200" cy="4191000"/>
          </a:xfrm>
        </p:grpSpPr>
        <p:cxnSp>
          <p:nvCxnSpPr>
            <p:cNvPr id="25" name="Straight Arrow Connector 24"/>
            <p:cNvCxnSpPr/>
            <p:nvPr/>
          </p:nvCxnSpPr>
          <p:spPr>
            <a:xfrm flipV="1">
              <a:off x="3733800" y="457200"/>
              <a:ext cx="0" cy="2743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1828800"/>
              <a:ext cx="3657600" cy="28194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62000" y="3200400"/>
              <a:ext cx="617220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4343400" y="762000"/>
            <a:ext cx="2057400" cy="3929878"/>
            <a:chOff x="3733800" y="0"/>
            <a:chExt cx="2057400" cy="3929878"/>
          </a:xfrm>
        </p:grpSpPr>
        <p:sp>
          <p:nvSpPr>
            <p:cNvPr id="71" name="Parallelogram 70"/>
            <p:cNvSpPr/>
            <p:nvPr/>
          </p:nvSpPr>
          <p:spPr>
            <a:xfrm rot="5400000" flipV="1">
              <a:off x="2797561" y="936239"/>
              <a:ext cx="3929878" cy="2057400"/>
            </a:xfrm>
            <a:prstGeom prst="parallelogram">
              <a:avLst>
                <a:gd name="adj" fmla="val 76641"/>
              </a:avLst>
            </a:prstGeom>
            <a:solidFill>
              <a:schemeClr val="tx2">
                <a:lumMod val="20000"/>
                <a:lumOff val="80000"/>
                <a:alpha val="49000"/>
              </a:schemeClr>
            </a:solidFill>
            <a:ln>
              <a:noFill/>
            </a:ln>
            <a:effectLst>
              <a:outerShdw blurRad="50800" dist="50800" dir="54000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n 31"/>
            <p:cNvSpPr/>
            <p:nvPr/>
          </p:nvSpPr>
          <p:spPr>
            <a:xfrm>
              <a:off x="5181600" y="381000"/>
              <a:ext cx="609600" cy="533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2743200" y="3962400"/>
            <a:ext cx="2286000" cy="2590800"/>
            <a:chOff x="2133600" y="3200400"/>
            <a:chExt cx="2286000" cy="2590800"/>
          </a:xfrm>
        </p:grpSpPr>
        <p:cxnSp>
          <p:nvCxnSpPr>
            <p:cNvPr id="48" name="Straight Arrow Connector 47"/>
            <p:cNvCxnSpPr/>
            <p:nvPr/>
          </p:nvCxnSpPr>
          <p:spPr>
            <a:xfrm>
              <a:off x="3733800" y="3962400"/>
              <a:ext cx="685800" cy="18288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133600" y="3200400"/>
              <a:ext cx="2048399" cy="1250250"/>
              <a:chOff x="2133600" y="3200400"/>
              <a:chExt cx="2048399" cy="1250250"/>
            </a:xfrm>
          </p:grpSpPr>
          <p:sp>
            <p:nvSpPr>
              <p:cNvPr id="79" name="Arc 78"/>
              <p:cNvSpPr/>
              <p:nvPr/>
            </p:nvSpPr>
            <p:spPr>
              <a:xfrm rot="3941039">
                <a:off x="3057253" y="3325905"/>
                <a:ext cx="1151455" cy="1098036"/>
              </a:xfrm>
              <a:prstGeom prst="arc">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p:cNvSpPr txBox="1"/>
              <p:nvPr/>
            </p:nvSpPr>
            <p:spPr>
              <a:xfrm>
                <a:off x="2133600" y="3200400"/>
                <a:ext cx="1257075" cy="461665"/>
              </a:xfrm>
              <a:prstGeom prst="rect">
                <a:avLst/>
              </a:prstGeom>
              <a:noFill/>
            </p:spPr>
            <p:txBody>
              <a:bodyPr wrap="none" rtlCol="0">
                <a:spAutoFit/>
              </a:bodyPr>
              <a:lstStyle/>
              <a:p>
                <a:r>
                  <a:rPr lang="en-US" sz="2400" dirty="0" smtClean="0">
                    <a:latin typeface="Times New Roman" pitchFamily="18" charset="0"/>
                    <a:cs typeface="Times New Roman" pitchFamily="18" charset="0"/>
                    <a:sym typeface="Symbol"/>
                  </a:rPr>
                  <a:t> =</a:t>
                </a:r>
                <a:r>
                  <a:rPr lang="en-US" sz="2400" dirty="0" smtClean="0">
                    <a:latin typeface="Times New Roman" pitchFamily="18" charset="0"/>
                    <a:cs typeface="Times New Roman" pitchFamily="18" charset="0"/>
                  </a:rPr>
                  <a:t>135 °</a:t>
                </a:r>
                <a:endParaRPr lang="en-US" sz="2400" dirty="0">
                  <a:latin typeface="Times New Roman" pitchFamily="18" charset="0"/>
                  <a:cs typeface="Times New Roman" pitchFamily="18" charset="0"/>
                </a:endParaRPr>
              </a:p>
            </p:txBody>
          </p:sp>
        </p:grpSp>
      </p:grpSp>
      <p:grpSp>
        <p:nvGrpSpPr>
          <p:cNvPr id="93" name="Group 92"/>
          <p:cNvGrpSpPr/>
          <p:nvPr/>
        </p:nvGrpSpPr>
        <p:grpSpPr>
          <a:xfrm>
            <a:off x="4343400" y="2438400"/>
            <a:ext cx="2303044" cy="2438400"/>
            <a:chOff x="4061893" y="3429000"/>
            <a:chExt cx="2303044" cy="2438400"/>
          </a:xfrm>
        </p:grpSpPr>
        <p:grpSp>
          <p:nvGrpSpPr>
            <p:cNvPr id="92" name="Group 91"/>
            <p:cNvGrpSpPr/>
            <p:nvPr/>
          </p:nvGrpSpPr>
          <p:grpSpPr>
            <a:xfrm>
              <a:off x="4061893" y="3429000"/>
              <a:ext cx="381000" cy="2438400"/>
              <a:chOff x="4061893" y="3429000"/>
              <a:chExt cx="381000" cy="2438400"/>
            </a:xfrm>
          </p:grpSpPr>
          <p:cxnSp>
            <p:nvCxnSpPr>
              <p:cNvPr id="81" name="Straight Arrow Connector 80"/>
              <p:cNvCxnSpPr/>
              <p:nvPr/>
            </p:nvCxnSpPr>
            <p:spPr>
              <a:xfrm>
                <a:off x="4061893" y="4724400"/>
                <a:ext cx="381000" cy="114300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4061893" y="3429000"/>
                <a:ext cx="302227" cy="2209800"/>
                <a:chOff x="4061893" y="3429000"/>
                <a:chExt cx="302227" cy="2209800"/>
              </a:xfrm>
            </p:grpSpPr>
            <p:cxnSp>
              <p:nvCxnSpPr>
                <p:cNvPr id="83" name="Straight Connector 82"/>
                <p:cNvCxnSpPr/>
                <p:nvPr/>
              </p:nvCxnSpPr>
              <p:spPr>
                <a:xfrm flipV="1">
                  <a:off x="4061893" y="3429000"/>
                  <a:ext cx="0" cy="2209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Arc 85"/>
                <p:cNvSpPr/>
                <p:nvPr/>
              </p:nvSpPr>
              <p:spPr>
                <a:xfrm rot="7460694">
                  <a:off x="4028368" y="5098534"/>
                  <a:ext cx="371850" cy="29965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8" name="TextBox 87"/>
            <p:cNvSpPr txBox="1"/>
            <p:nvPr/>
          </p:nvSpPr>
          <p:spPr>
            <a:xfrm>
              <a:off x="5181600" y="4953000"/>
              <a:ext cx="1183337" cy="461665"/>
            </a:xfrm>
            <a:prstGeom prst="rect">
              <a:avLst/>
            </a:prstGeom>
            <a:noFill/>
          </p:spPr>
          <p:txBody>
            <a:bodyPr wrap="none" rtlCol="0">
              <a:spAutoFit/>
            </a:bodyPr>
            <a:lstStyle/>
            <a:p>
              <a:r>
                <a:rPr lang="el-GR" sz="2400" dirty="0" smtClean="0">
                  <a:latin typeface="Calibri"/>
                  <a:cs typeface="Calibri"/>
                  <a:sym typeface="Symbol"/>
                </a:rPr>
                <a:t>θ</a:t>
              </a:r>
              <a:r>
                <a:rPr lang="en-US" sz="2400" dirty="0" smtClean="0">
                  <a:latin typeface="Times New Roman" pitchFamily="18" charset="0"/>
                  <a:cs typeface="Times New Roman" pitchFamily="18" charset="0"/>
                  <a:sym typeface="Symbol"/>
                </a:rPr>
                <a:t> =</a:t>
              </a:r>
              <a:r>
                <a:rPr lang="en-US" sz="2400" dirty="0" smtClean="0">
                  <a:latin typeface="Times New Roman" pitchFamily="18" charset="0"/>
                  <a:cs typeface="Times New Roman" pitchFamily="18" charset="0"/>
                </a:rPr>
                <a:t> 40 °</a:t>
              </a:r>
              <a:endParaRPr lang="en-US" sz="2400" dirty="0">
                <a:latin typeface="Times New Roman" pitchFamily="18" charset="0"/>
                <a:cs typeface="Times New Roman" pitchFamily="18" charset="0"/>
              </a:endParaRPr>
            </a:p>
          </p:txBody>
        </p:sp>
      </p:grpSp>
      <p:sp>
        <p:nvSpPr>
          <p:cNvPr id="22" name="TextBox 21"/>
          <p:cNvSpPr txBox="1"/>
          <p:nvPr/>
        </p:nvSpPr>
        <p:spPr>
          <a:xfrm>
            <a:off x="545583" y="228600"/>
            <a:ext cx="8281434" cy="584775"/>
          </a:xfrm>
          <a:prstGeom prst="rect">
            <a:avLst/>
          </a:prstGeom>
          <a:noFill/>
        </p:spPr>
        <p:txBody>
          <a:bodyPr wrap="none" rtlCol="0">
            <a:spAutoFit/>
          </a:bodyPr>
          <a:lstStyle/>
          <a:p>
            <a:r>
              <a:rPr lang="es-ES_tradnl" sz="3200" dirty="0" smtClean="0">
                <a:latin typeface="Arial Black" pitchFamily="34" charset="0"/>
              </a:rPr>
              <a:t>La Geometría Optima Para Medidas</a:t>
            </a:r>
            <a:endParaRPr lang="es-ES_tradnl" sz="3200" dirty="0">
              <a:latin typeface="Arial Black" pitchFamily="34" charset="0"/>
            </a:endParaRPr>
          </a:p>
        </p:txBody>
      </p:sp>
      <p:pic>
        <p:nvPicPr>
          <p:cNvPr id="23" name="Slide08_01">
            <a:hlinkClick r:id="" action="ppaction://media"/>
          </p:cNvPr>
          <p:cNvPicPr>
            <a:picLocks noRot="1" noChangeAspect="1"/>
          </p:cNvPicPr>
          <p:nvPr>
            <a:wavAudioFile r:embed="rId2" name="Slide08_01"/>
          </p:nvPr>
        </p:nvPicPr>
        <p:blipFill>
          <a:blip r:embed="rId6" cstate="print"/>
          <a:stretch>
            <a:fillRect/>
          </a:stretch>
        </p:blipFill>
        <p:spPr>
          <a:xfrm>
            <a:off x="457200" y="6096000"/>
            <a:ext cx="304800" cy="304800"/>
          </a:xfrm>
          <a:prstGeom prst="rect">
            <a:avLst/>
          </a:prstGeom>
        </p:spPr>
      </p:pic>
    </p:spTree>
    <p:custDataLst>
      <p:tags r:id="rId1"/>
    </p:custDataLst>
  </p:cSld>
  <p:clrMapOvr>
    <a:masterClrMapping/>
  </p:clrMapOvr>
  <p:transition advTm="42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20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22"/>
                                        </p:tgtEl>
                                        <p:attrNameLst>
                                          <p:attrName>style.visibility</p:attrName>
                                        </p:attrNameLst>
                                      </p:cBhvr>
                                      <p:to>
                                        <p:strVal val="visible"/>
                                      </p:to>
                                    </p:set>
                                    <p:animEffect transition="in" filter="fade">
                                      <p:cBhvr>
                                        <p:cTn id="16" dur="2000"/>
                                        <p:tgtEl>
                                          <p:spTgt spid="307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2000"/>
                                        <p:tgtEl>
                                          <p:spTgt spid="90"/>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mph" presetSubtype="0" fill="hold" nodeType="clickEffect">
                                  <p:stCondLst>
                                    <p:cond delay="0"/>
                                  </p:stCondLst>
                                  <p:childTnLst>
                                    <p:anim calcmode="discrete" valueType="str">
                                      <p:cBhvr>
                                        <p:cTn id="25" dur="1000" fill="hold"/>
                                        <p:tgtEl>
                                          <p:spTgt spid="90"/>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200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nodeType="clickEffect">
                                  <p:stCondLst>
                                    <p:cond delay="0"/>
                                  </p:stCondLst>
                                  <p:childTnLst>
                                    <p:anim calcmode="discrete" valueType="str">
                                      <p:cBhvr>
                                        <p:cTn id="34" dur="1000" fill="hold"/>
                                        <p:tgtEl>
                                          <p:spTgt spid="9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r>
              <a:rPr lang="en-US" dirty="0" smtClean="0"/>
              <a:t>The Instruments</a:t>
            </a:r>
            <a:endParaRPr lang="en-US" dirty="0"/>
          </a:p>
        </p:txBody>
      </p:sp>
    </p:spTree>
    <p:extLst>
      <p:ext uri="{BB962C8B-B14F-4D97-AF65-F5344CB8AC3E}">
        <p14:creationId xmlns:p14="http://schemas.microsoft.com/office/powerpoint/2010/main" val="24354677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10.xml><?xml version="1.0" encoding="utf-8"?>
<p:tagLst xmlns:a="http://schemas.openxmlformats.org/drawingml/2006/main" xmlns:r="http://schemas.openxmlformats.org/officeDocument/2006/relationships" xmlns:p="http://schemas.openxmlformats.org/presentationml/2006/main">
  <p:tag name="TIMING" val="|0.3|1.3|0.8|0.9"/>
</p:tagLst>
</file>

<file path=ppt/tags/tag11.xml><?xml version="1.0" encoding="utf-8"?>
<p:tagLst xmlns:a="http://schemas.openxmlformats.org/drawingml/2006/main" xmlns:r="http://schemas.openxmlformats.org/officeDocument/2006/relationships" xmlns:p="http://schemas.openxmlformats.org/presentationml/2006/main">
  <p:tag name="TIMING" val="|0.3|1.3|0.8|0.9"/>
</p:tagLst>
</file>

<file path=ppt/tags/tag2.xml><?xml version="1.0" encoding="utf-8"?>
<p:tagLst xmlns:a="http://schemas.openxmlformats.org/drawingml/2006/main" xmlns:r="http://schemas.openxmlformats.org/officeDocument/2006/relationships" xmlns:p="http://schemas.openxmlformats.org/presentationml/2006/main">
  <p:tag name="TIMING" val="|2.3|2.9|3.5|2|1.7|4.2|4.3|1.4|2.2|4.1|0.8|3.8|0.8|1.2|1.4|1.2|0.7|2.8|3.8|10|1.9|1.3|1.4|0.7|0.6|1.6|1.9|1|7.7|1|1.1|0.8|4.4"/>
</p:tagLst>
</file>

<file path=ppt/tags/tag3.xml><?xml version="1.0" encoding="utf-8"?>
<p:tagLst xmlns:a="http://schemas.openxmlformats.org/drawingml/2006/main" xmlns:r="http://schemas.openxmlformats.org/officeDocument/2006/relationships" xmlns:p="http://schemas.openxmlformats.org/presentationml/2006/main">
  <p:tag name="TIMING" val="|8.2|2.4|1.2|5.5|2.7|6.5"/>
</p:tagLst>
</file>

<file path=ppt/tags/tag4.xml><?xml version="1.0" encoding="utf-8"?>
<p:tagLst xmlns:a="http://schemas.openxmlformats.org/drawingml/2006/main" xmlns:r="http://schemas.openxmlformats.org/officeDocument/2006/relationships" xmlns:p="http://schemas.openxmlformats.org/presentationml/2006/main">
  <p:tag name="TIMING" val="|9.6|0.7|18.2|3.6"/>
</p:tagLst>
</file>

<file path=ppt/tags/tag5.xml><?xml version="1.0" encoding="utf-8"?>
<p:tagLst xmlns:a="http://schemas.openxmlformats.org/drawingml/2006/main" xmlns:r="http://schemas.openxmlformats.org/officeDocument/2006/relationships" xmlns:p="http://schemas.openxmlformats.org/presentationml/2006/main">
  <p:tag name="TIMING" val="|20.2|2.9|7|16|1.2|1.8"/>
</p:tagLst>
</file>

<file path=ppt/tags/tag6.xml><?xml version="1.0" encoding="utf-8"?>
<p:tagLst xmlns:a="http://schemas.openxmlformats.org/drawingml/2006/main" xmlns:r="http://schemas.openxmlformats.org/officeDocument/2006/relationships" xmlns:p="http://schemas.openxmlformats.org/presentationml/2006/main">
  <p:tag name="TIMING" val="|14.8|3.5|1.1|1.9|7.8|1.6"/>
</p:tagLst>
</file>

<file path=ppt/tags/tag7.xml><?xml version="1.0" encoding="utf-8"?>
<p:tagLst xmlns:a="http://schemas.openxmlformats.org/drawingml/2006/main" xmlns:r="http://schemas.openxmlformats.org/officeDocument/2006/relationships" xmlns:p="http://schemas.openxmlformats.org/presentationml/2006/main">
  <p:tag name="TIMING" val="|0.6|1.1|0.9|0.9|1.4"/>
</p:tagLst>
</file>

<file path=ppt/tags/tag8.xml><?xml version="1.0" encoding="utf-8"?>
<p:tagLst xmlns:a="http://schemas.openxmlformats.org/drawingml/2006/main" xmlns:r="http://schemas.openxmlformats.org/officeDocument/2006/relationships" xmlns:p="http://schemas.openxmlformats.org/presentationml/2006/main">
  <p:tag name="TIMING" val="|0.8|0.9|0.7"/>
</p:tagLst>
</file>

<file path=ppt/tags/tag9.xml><?xml version="1.0" encoding="utf-8"?>
<p:tagLst xmlns:a="http://schemas.openxmlformats.org/drawingml/2006/main" xmlns:r="http://schemas.openxmlformats.org/officeDocument/2006/relationships" xmlns:p="http://schemas.openxmlformats.org/presentationml/2006/main">
  <p:tag name="TIMING" val="|0.8|0.9|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1244</TotalTime>
  <Words>2799</Words>
  <Application>Microsoft Office PowerPoint</Application>
  <PresentationFormat>On-screen Show (4:3)</PresentationFormat>
  <Paragraphs>100</Paragraphs>
  <Slides>21</Slides>
  <Notes>20</Notes>
  <HiddenSlides>0</HiddenSlides>
  <MMClips>27</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Instruments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irradiance (HyperOCR-I) and radiance (HyperOCR-R) in the visible and Near-InfraRed (350-800 nm) range at 3.3 nm spectral resolution.    deploying the three instruments simultaneously is highly valuable for data closure</dc:title>
  <dc:creator>Erin</dc:creator>
  <cp:lastModifiedBy>Erin</cp:lastModifiedBy>
  <cp:revision>155</cp:revision>
  <dcterms:created xsi:type="dcterms:W3CDTF">2013-07-23T17:49:41Z</dcterms:created>
  <dcterms:modified xsi:type="dcterms:W3CDTF">2013-07-31T19:58:04Z</dcterms:modified>
</cp:coreProperties>
</file>