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69" r:id="rId5"/>
    <p:sldId id="267" r:id="rId6"/>
    <p:sldId id="266" r:id="rId7"/>
    <p:sldId id="268" r:id="rId8"/>
    <p:sldId id="259" r:id="rId9"/>
    <p:sldId id="260" r:id="rId10"/>
    <p:sldId id="261" r:id="rId11"/>
    <p:sldId id="270" r:id="rId12"/>
    <p:sldId id="271" r:id="rId13"/>
    <p:sldId id="272" r:id="rId14"/>
    <p:sldId id="278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x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x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3348927679822109"/>
          <c:y val="0.19334842975005909"/>
          <c:w val="0.77700173871647005"/>
          <c:h val="0.75422288867708032"/>
        </c:manualLayout>
      </c:layout>
      <c:scatterChart>
        <c:scatterStyle val="lineMarker"/>
        <c:ser>
          <c:idx val="0"/>
          <c:order val="0"/>
          <c:tx>
            <c:strRef>
              <c:f>'E1'!$R$3</c:f>
              <c:strCache>
                <c:ptCount val="1"/>
                <c:pt idx="0">
                  <c:v>Ed</c:v>
                </c:pt>
              </c:strCache>
            </c:strRef>
          </c:tx>
          <c:marker>
            <c:symbol val="none"/>
          </c:marker>
          <c:xVal>
            <c:numRef>
              <c:f>'E1'!$R$6:$R$26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5.145091582621037E-5</c:v>
                </c:pt>
                <c:pt idx="8">
                  <c:v>0</c:v>
                </c:pt>
                <c:pt idx="9">
                  <c:v>9.3940817285074115E-5</c:v>
                </c:pt>
                <c:pt idx="10">
                  <c:v>8.9051726331412656E-5</c:v>
                </c:pt>
                <c:pt idx="11">
                  <c:v>8.6232171498509252E-5</c:v>
                </c:pt>
                <c:pt idx="12">
                  <c:v>9.3602283895658517E-5</c:v>
                </c:pt>
                <c:pt idx="13">
                  <c:v>9.5310712924228055E-5</c:v>
                </c:pt>
                <c:pt idx="14">
                  <c:v>1.2947218505889011E-4</c:v>
                </c:pt>
                <c:pt idx="15">
                  <c:v>1.1729517330353215E-4</c:v>
                </c:pt>
                <c:pt idx="16">
                  <c:v>7.9719387755182021E-5</c:v>
                </c:pt>
                <c:pt idx="17">
                  <c:v>7.587664625234934E-5</c:v>
                </c:pt>
                <c:pt idx="18">
                  <c:v>8.8447307516533412E-5</c:v>
                </c:pt>
                <c:pt idx="19">
                  <c:v>8.0200501253178245E-5</c:v>
                </c:pt>
                <c:pt idx="20">
                  <c:v>8.1826364454614747E-5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</c:ser>
        <c:ser>
          <c:idx val="1"/>
          <c:order val="1"/>
          <c:tx>
            <c:strRef>
              <c:f>'E1'!$S$3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xVal>
            <c:numRef>
              <c:f>'E1'!$S$6:$S$26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7.8096527307740447E-5</c:v>
                </c:pt>
                <c:pt idx="10">
                  <c:v>7.0177900979021725E-5</c:v>
                </c:pt>
                <c:pt idx="11">
                  <c:v>4.739561116633018E-5</c:v>
                </c:pt>
                <c:pt idx="12">
                  <c:v>1.2825445684230919E-4</c:v>
                </c:pt>
                <c:pt idx="13">
                  <c:v>8.6873425419213589E-5</c:v>
                </c:pt>
                <c:pt idx="14">
                  <c:v>9.4241824521674116E-5</c:v>
                </c:pt>
                <c:pt idx="15">
                  <c:v>9.5920194398384546E-5</c:v>
                </c:pt>
                <c:pt idx="16">
                  <c:v>8.6833821773535884E-5</c:v>
                </c:pt>
                <c:pt idx="17">
                  <c:v>8.8474696236830633E-5</c:v>
                </c:pt>
                <c:pt idx="18">
                  <c:v>8.0160320641241319E-5</c:v>
                </c:pt>
                <c:pt idx="19">
                  <c:v>1.0897400969863013E-4</c:v>
                </c:pt>
                <c:pt idx="20">
                  <c:v>7.40905386383786E-5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</c:ser>
        <c:ser>
          <c:idx val="2"/>
          <c:order val="2"/>
          <c:tx>
            <c:strRef>
              <c:f>'E1'!$T$3</c:f>
              <c:strCache>
                <c:ptCount val="1"/>
                <c:pt idx="0">
                  <c:v>Eo</c:v>
                </c:pt>
              </c:strCache>
            </c:strRef>
          </c:tx>
          <c:marker>
            <c:symbol val="none"/>
          </c:marker>
          <c:xVal>
            <c:numRef>
              <c:f>'E1'!$T$6:$T$26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1.2874155133582214E-4</c:v>
                </c:pt>
                <c:pt idx="10">
                  <c:v>8.6850790342158591E-5</c:v>
                </c:pt>
                <c:pt idx="11">
                  <c:v>8.2186634105187224E-5</c:v>
                </c:pt>
                <c:pt idx="12">
                  <c:v>7.9474830321316916E-5</c:v>
                </c:pt>
                <c:pt idx="13">
                  <c:v>8.617346718938931E-5</c:v>
                </c:pt>
                <c:pt idx="14">
                  <c:v>1.169009556654291E-4</c:v>
                </c:pt>
                <c:pt idx="15">
                  <c:v>1.1901928112352318E-4</c:v>
                </c:pt>
                <c:pt idx="16">
                  <c:v>5.3882213481383779E-5</c:v>
                </c:pt>
                <c:pt idx="17">
                  <c:v>7.3217162102743176E-5</c:v>
                </c:pt>
                <c:pt idx="18">
                  <c:v>9.9522292993730379E-5</c:v>
                </c:pt>
                <c:pt idx="19">
                  <c:v>9.4713626584786443E-5</c:v>
                </c:pt>
                <c:pt idx="20">
                  <c:v>7.3599764480795384E-5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</c:ser>
        <c:ser>
          <c:idx val="3"/>
          <c:order val="3"/>
          <c:tx>
            <c:strRef>
              <c:f>'E1'!$U$3</c:f>
              <c:strCache>
                <c:ptCount val="1"/>
                <c:pt idx="0">
                  <c:v>Lu</c:v>
                </c:pt>
              </c:strCache>
            </c:strRef>
          </c:tx>
          <c:marker>
            <c:symbol val="none"/>
          </c:marker>
          <c:xVal>
            <c:numRef>
              <c:f>'E1'!$U$6:$U$26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8.4641753777094634E-5</c:v>
                </c:pt>
                <c:pt idx="10">
                  <c:v>9.5387080773834087E-5</c:v>
                </c:pt>
                <c:pt idx="11">
                  <c:v>7.7503358478967369E-5</c:v>
                </c:pt>
                <c:pt idx="12">
                  <c:v>7.0045179140509445E-5</c:v>
                </c:pt>
                <c:pt idx="13">
                  <c:v>9.5038965976001181E-5</c:v>
                </c:pt>
                <c:pt idx="14">
                  <c:v>1.2903225806444908E-4</c:v>
                </c:pt>
                <c:pt idx="15">
                  <c:v>8.7634738410260612E-5</c:v>
                </c:pt>
                <c:pt idx="16">
                  <c:v>9.527325560628319E-5</c:v>
                </c:pt>
                <c:pt idx="17">
                  <c:v>8.0942821990504063E-5</c:v>
                </c:pt>
                <c:pt idx="18">
                  <c:v>8.8045607624793581E-5</c:v>
                </c:pt>
                <c:pt idx="19">
                  <c:v>5.9867692399724993E-5</c:v>
                </c:pt>
                <c:pt idx="20">
                  <c:v>8.1429909205553967E-5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</c:ser>
        <c:ser>
          <c:idx val="4"/>
          <c:order val="4"/>
          <c:tx>
            <c:strRef>
              <c:f>'E1'!$V$3</c:f>
              <c:strCache>
                <c:ptCount val="1"/>
                <c:pt idx="0">
                  <c:v>Lu/Ed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'E1'!$V$6:$V$26</c:f>
              <c:numCache>
                <c:formatCode>0.00E+00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yVal>
        </c:ser>
        <c:axId val="89451904"/>
        <c:axId val="89544192"/>
      </c:scatterChart>
      <c:valAx>
        <c:axId val="89451904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Difference (-)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246051767994439"/>
              <c:y val="1.8504240555127213E-2"/>
            </c:manualLayout>
          </c:layout>
        </c:title>
        <c:numFmt formatCode="0.00E+00" sourceLinked="1"/>
        <c:tickLblPos val="nextTo"/>
        <c:crossAx val="89544192"/>
        <c:crosses val="autoZero"/>
        <c:crossBetween val="midCat"/>
      </c:valAx>
      <c:valAx>
        <c:axId val="89544192"/>
        <c:scaling>
          <c:orientation val="maxMin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</a:rPr>
                  <a:t>Optical </a:t>
                </a:r>
                <a:r>
                  <a:rPr lang="en-US" sz="1800" b="1" i="0" baseline="0" dirty="0" smtClean="0">
                    <a:effectLst/>
                  </a:rPr>
                  <a:t>depth (-)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617019451563803E-2"/>
              <c:y val="0.3151667992156344"/>
            </c:manualLayout>
          </c:layout>
        </c:title>
        <c:numFmt formatCode="#,##0" sourceLinked="0"/>
        <c:tickLblPos val="nextTo"/>
        <c:crossAx val="89451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397616163831004"/>
          <c:y val="0.21807368913118708"/>
          <c:w val="0.13432171093024492"/>
          <c:h val="0.49600349686435724"/>
        </c:manualLayout>
      </c:layout>
    </c:legend>
    <c:plotVisOnly val="1"/>
    <c:dispBlanksAs val="gap"/>
  </c:chart>
  <c:txPr>
    <a:bodyPr/>
    <a:lstStyle/>
    <a:p>
      <a:pPr>
        <a:defRPr sz="20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7402237338405493"/>
          <c:y val="0.22181441679835701"/>
          <c:w val="0.74516062735742605"/>
          <c:h val="0.74014475339299435"/>
        </c:manualLayout>
      </c:layout>
      <c:scatterChart>
        <c:scatterStyle val="smoothMarker"/>
        <c:ser>
          <c:idx val="1"/>
          <c:order val="1"/>
          <c:tx>
            <c:v>Ed-a=0.24</c:v>
          </c:tx>
          <c:marker>
            <c:symbol val="none"/>
          </c:marker>
          <c:xVal>
            <c:numRef>
              <c:f>Sheet1!$C$2:$C$12</c:f>
              <c:numCache>
                <c:formatCode>0.00E+00</c:formatCode>
                <c:ptCount val="11"/>
                <c:pt idx="0">
                  <c:v>1.4046999999999994</c:v>
                </c:pt>
                <c:pt idx="1">
                  <c:v>0.25820000000000004</c:v>
                </c:pt>
                <c:pt idx="2">
                  <c:v>4.1387000000000014E-2</c:v>
                </c:pt>
                <c:pt idx="3">
                  <c:v>6.4522000000000043E-3</c:v>
                </c:pt>
                <c:pt idx="4">
                  <c:v>9.9964000000000064E-4</c:v>
                </c:pt>
                <c:pt idx="5">
                  <c:v>1.5463000000000011E-4</c:v>
                </c:pt>
                <c:pt idx="6">
                  <c:v>2.3909000000000015E-5</c:v>
                </c:pt>
                <c:pt idx="7">
                  <c:v>3.6964000000000033E-6</c:v>
                </c:pt>
                <c:pt idx="8">
                  <c:v>5.714700000000005E-7</c:v>
                </c:pt>
                <c:pt idx="9">
                  <c:v>8.8336000000000243E-8</c:v>
                </c:pt>
                <c:pt idx="10">
                  <c:v>1.3656000000000017E-8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</c:ser>
        <c:ser>
          <c:idx val="2"/>
          <c:order val="2"/>
          <c:tx>
            <c:v>Ed-a=0.36</c:v>
          </c:tx>
          <c:marker>
            <c:symbol val="none"/>
          </c:marker>
          <c:xVal>
            <c:numRef>
              <c:f>Sheet1!$D$2:$D$12</c:f>
              <c:numCache>
                <c:formatCode>0.00E+00</c:formatCode>
                <c:ptCount val="11"/>
                <c:pt idx="0">
                  <c:v>1.3957999999999995</c:v>
                </c:pt>
                <c:pt idx="1">
                  <c:v>0.12643000000000001</c:v>
                </c:pt>
                <c:pt idx="2">
                  <c:v>9.9557000000000066E-3</c:v>
                </c:pt>
                <c:pt idx="3">
                  <c:v>7.672400000000003E-4</c:v>
                </c:pt>
                <c:pt idx="4">
                  <c:v>5.8931000000000029E-5</c:v>
                </c:pt>
                <c:pt idx="5">
                  <c:v>4.5281000000000024E-6</c:v>
                </c:pt>
                <c:pt idx="6">
                  <c:v>3.476100000000004E-7</c:v>
                </c:pt>
                <c:pt idx="7">
                  <c:v>2.6685000000000047E-8</c:v>
                </c:pt>
                <c:pt idx="8">
                  <c:v>2.0485000000000038E-9</c:v>
                </c:pt>
                <c:pt idx="9">
                  <c:v>1.5726000000000027E-10</c:v>
                </c:pt>
                <c:pt idx="10">
                  <c:v>1.2072000000000019E-11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</c:ser>
        <c:ser>
          <c:idx val="0"/>
          <c:order val="0"/>
          <c:tx>
            <c:v>Ed-a=0.3</c:v>
          </c:tx>
          <c:marker>
            <c:symbol val="none"/>
          </c:marker>
          <c:xVal>
            <c:numRef>
              <c:f>Sheet1!$B$2:$B$12</c:f>
              <c:numCache>
                <c:formatCode>0.00E+00</c:formatCode>
                <c:ptCount val="11"/>
                <c:pt idx="0">
                  <c:v>1.3993</c:v>
                </c:pt>
                <c:pt idx="1">
                  <c:v>0.18021000000000009</c:v>
                </c:pt>
                <c:pt idx="2">
                  <c:v>2.0181000000000011E-2</c:v>
                </c:pt>
                <c:pt idx="3">
                  <c:v>2.204500000000002E-3</c:v>
                </c:pt>
                <c:pt idx="4">
                  <c:v>2.3965000000000002E-4</c:v>
                </c:pt>
                <c:pt idx="5">
                  <c:v>2.6026000000000015E-5</c:v>
                </c:pt>
                <c:pt idx="6">
                  <c:v>2.8258000000000014E-6</c:v>
                </c:pt>
                <c:pt idx="7">
                  <c:v>3.0679000000000049E-7</c:v>
                </c:pt>
                <c:pt idx="8">
                  <c:v>3.3305000000000039E-8</c:v>
                </c:pt>
                <c:pt idx="9">
                  <c:v>3.6158000000000044E-9</c:v>
                </c:pt>
                <c:pt idx="10">
                  <c:v>3.9257000000000069E-10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yVal>
          <c:smooth val="1"/>
        </c:ser>
        <c:axId val="89566208"/>
        <c:axId val="89576576"/>
      </c:scatterChart>
      <c:valAx>
        <c:axId val="89566208"/>
        <c:scaling>
          <c:logBase val="10"/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Ed (W/m2/nm)</a:t>
                </a:r>
              </a:p>
            </c:rich>
          </c:tx>
          <c:layout/>
        </c:title>
        <c:numFmt formatCode="0.E+00" sourceLinked="0"/>
        <c:tickLblPos val="nextTo"/>
        <c:spPr>
          <a:ln>
            <a:solidFill>
              <a:schemeClr val="tx1"/>
            </a:solidFill>
          </a:ln>
        </c:spPr>
        <c:crossAx val="89576576"/>
        <c:crosses val="autoZero"/>
        <c:crossBetween val="midCat"/>
      </c:valAx>
      <c:valAx>
        <c:axId val="89576576"/>
        <c:scaling>
          <c:orientation val="maxMin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Depth (m)</a:t>
                </a:r>
              </a:p>
            </c:rich>
          </c:tx>
          <c:layout>
            <c:manualLayout>
              <c:xMode val="edge"/>
              <c:yMode val="edge"/>
              <c:x val="3.7515313195138418E-3"/>
              <c:y val="0.455127158237008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89566208"/>
        <c:crossesAt val="1.0000000000000019E-1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103086011799208"/>
          <c:y val="0.31611714184501816"/>
          <c:w val="0.26260147714093901"/>
          <c:h val="0.200924702079704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20633071027255193"/>
          <c:y val="0.216322164241737"/>
          <c:w val="0.70644731611218836"/>
          <c:h val="0.73605429876095696"/>
        </c:manualLayout>
      </c:layout>
      <c:scatterChart>
        <c:scatterStyle val="smoothMarker"/>
        <c:ser>
          <c:idx val="1"/>
          <c:order val="1"/>
          <c:tx>
            <c:v>Lu-a=0.24</c:v>
          </c:tx>
          <c:marker>
            <c:symbol val="none"/>
          </c:marker>
          <c:xVal>
            <c:numRef>
              <c:f>Sheet1!$H$2:$H$12</c:f>
              <c:numCache>
                <c:formatCode>0.00E+00</c:formatCode>
                <c:ptCount val="11"/>
                <c:pt idx="0">
                  <c:v>9.1781000000000015E-3</c:v>
                </c:pt>
                <c:pt idx="1">
                  <c:v>1.7888000000000008E-3</c:v>
                </c:pt>
                <c:pt idx="2">
                  <c:v>2.897200000000002E-4</c:v>
                </c:pt>
                <c:pt idx="3">
                  <c:v>4.5268000000000028E-5</c:v>
                </c:pt>
                <c:pt idx="4">
                  <c:v>7.0169000000000056E-6</c:v>
                </c:pt>
                <c:pt idx="5">
                  <c:v>1.0856000000000007E-6</c:v>
                </c:pt>
                <c:pt idx="6">
                  <c:v>1.6785000000000022E-7</c:v>
                </c:pt>
                <c:pt idx="7">
                  <c:v>2.5951000000000028E-8</c:v>
                </c:pt>
                <c:pt idx="8">
                  <c:v>4.0121000000000027E-9</c:v>
                </c:pt>
                <c:pt idx="9">
                  <c:v>6.2019000000000094E-10</c:v>
                </c:pt>
                <c:pt idx="10">
                  <c:v>9.5876000000000285E-11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2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Lu-a=0.36</c:v>
          </c:tx>
          <c:marker>
            <c:symbol val="none"/>
          </c:marker>
          <c:xVal>
            <c:numRef>
              <c:f>Sheet1!$I$2:$I$14</c:f>
              <c:numCache>
                <c:formatCode>0.00E+00</c:formatCode>
                <c:ptCount val="13"/>
                <c:pt idx="0">
                  <c:v>5.8280000000000024E-3</c:v>
                </c:pt>
                <c:pt idx="1">
                  <c:v>5.5611000000000039E-4</c:v>
                </c:pt>
                <c:pt idx="2">
                  <c:v>4.4111000000000039E-5</c:v>
                </c:pt>
                <c:pt idx="3">
                  <c:v>3.4034000000000033E-6</c:v>
                </c:pt>
                <c:pt idx="4">
                  <c:v>2.6146000000000028E-7</c:v>
                </c:pt>
                <c:pt idx="5">
                  <c:v>2.009000000000002E-8</c:v>
                </c:pt>
                <c:pt idx="6">
                  <c:v>1.5423000000000026E-9</c:v>
                </c:pt>
                <c:pt idx="7">
                  <c:v>1.183900000000002E-10</c:v>
                </c:pt>
                <c:pt idx="8">
                  <c:v>9.088800000000024E-12</c:v>
                </c:pt>
                <c:pt idx="9">
                  <c:v>6.9772000000000281E-13</c:v>
                </c:pt>
                <c:pt idx="10">
                  <c:v>5.3562000000000222E-14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2">
                  <c:v>0</c:v>
                </c:pt>
              </c:numCache>
            </c:numRef>
          </c:yVal>
          <c:smooth val="1"/>
        </c:ser>
        <c:ser>
          <c:idx val="0"/>
          <c:order val="0"/>
          <c:tx>
            <c:v>Lu-a=0.3</c:v>
          </c:tx>
          <c:marker>
            <c:symbol val="none"/>
          </c:marker>
          <c:xVal>
            <c:numRef>
              <c:f>Sheet1!$G$2:$G$12</c:f>
              <c:numCache>
                <c:formatCode>0.00E+00</c:formatCode>
                <c:ptCount val="11"/>
                <c:pt idx="0">
                  <c:v>7.1363000000000043E-3</c:v>
                </c:pt>
                <c:pt idx="1">
                  <c:v>9.7154000000000066E-4</c:v>
                </c:pt>
                <c:pt idx="2">
                  <c:v>1.0975000000000007E-4</c:v>
                </c:pt>
                <c:pt idx="3">
                  <c:v>1.2008000000000006E-5</c:v>
                </c:pt>
                <c:pt idx="4">
                  <c:v>1.3058000000000007E-6</c:v>
                </c:pt>
                <c:pt idx="5">
                  <c:v>1.4182000000000014E-7</c:v>
                </c:pt>
                <c:pt idx="6">
                  <c:v>1.5399000000000018E-8</c:v>
                </c:pt>
                <c:pt idx="7">
                  <c:v>1.6718000000000026E-9</c:v>
                </c:pt>
                <c:pt idx="8">
                  <c:v>1.814900000000003E-10</c:v>
                </c:pt>
                <c:pt idx="9">
                  <c:v>1.9704000000000041E-11</c:v>
                </c:pt>
                <c:pt idx="10">
                  <c:v>2.1393000000000044E-12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2">
                  <c:v>0</c:v>
                </c:pt>
              </c:numCache>
            </c:numRef>
          </c:yVal>
          <c:smooth val="1"/>
        </c:ser>
        <c:axId val="91117824"/>
        <c:axId val="91140480"/>
      </c:scatterChart>
      <c:valAx>
        <c:axId val="91117824"/>
        <c:scaling>
          <c:logBase val="10"/>
          <c:orientation val="minMax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Lu (W/m2/nm/sr)</a:t>
                </a:r>
              </a:p>
            </c:rich>
          </c:tx>
          <c:layout/>
        </c:title>
        <c:numFmt formatCode="0.E+00" sourceLinked="0"/>
        <c:tickLblPos val="nextTo"/>
        <c:spPr>
          <a:ln>
            <a:solidFill>
              <a:schemeClr val="tx1"/>
            </a:solidFill>
          </a:ln>
        </c:spPr>
        <c:crossAx val="91140480"/>
        <c:crosses val="autoZero"/>
        <c:crossBetween val="midCat"/>
      </c:valAx>
      <c:valAx>
        <c:axId val="91140480"/>
        <c:scaling>
          <c:orientation val="maxMin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(m)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91117824"/>
        <c:crossesAt val="1.0000000000000025E-14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371237317154808"/>
          <c:y val="0.247370803412052"/>
          <c:w val="0.35323604078752385"/>
          <c:h val="0.3406746422383309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AA5E-E8C5-E84C-91B8-EA46F9A7642B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9C9B-4977-8144-926F-182A7B8EDBC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48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PLOT:</a:t>
            </a:r>
            <a:r>
              <a:rPr lang="en-US" baseline="0" dirty="0" smtClean="0"/>
              <a:t> show irradiances are the same at the same optical depths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5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8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3CEE-B803-7648-8814-1201E5EAE3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12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this video you will learn the</a:t>
            </a:r>
            <a:r>
              <a:rPr lang="en-US" baseline="0" dirty="0" smtClean="0"/>
              <a:t> basics of radiometry and how to take proper measurements in the field and aboard ship with a variety of instruments. Using real data we’ll also show you how to process and compare results from these instruments.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D94-A187-4AB4-81BA-86326C74D6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9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41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2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6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6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01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43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40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7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07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0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F76-2231-3E44-87DE-055C0313B6E3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DAE1-A6E7-484D-A920-74B0829877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461"/>
            <a:ext cx="7772400" cy="1470025"/>
          </a:xfrm>
        </p:spPr>
        <p:txBody>
          <a:bodyPr/>
          <a:lstStyle/>
          <a:p>
            <a:r>
              <a:rPr lang="en-US" b="1" dirty="0" smtClean="0"/>
              <a:t>Hydrolight Lab: Part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3" y="5393549"/>
            <a:ext cx="6400800" cy="721266"/>
          </a:xfrm>
        </p:spPr>
        <p:txBody>
          <a:bodyPr/>
          <a:lstStyle/>
          <a:p>
            <a:r>
              <a:rPr lang="en-US" dirty="0" smtClean="0"/>
              <a:t>July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4" name="Picture 3" descr="Screen shot 2013-07-17 at 下午11.1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424" y="2057486"/>
            <a:ext cx="2884575" cy="2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5: Compare Hydrolight and </a:t>
            </a:r>
            <a:r>
              <a:rPr lang="en-US" dirty="0" err="1" smtClean="0"/>
              <a:t>Ecolight</a:t>
            </a:r>
            <a:r>
              <a:rPr lang="en-US" dirty="0" smtClean="0"/>
              <a:t> outputs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10" r="-4610"/>
          <a:stretch>
            <a:fillRect/>
          </a:stretch>
        </p:blipFill>
        <p:spPr>
          <a:xfrm>
            <a:off x="457200" y="1531925"/>
            <a:ext cx="82296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69" y="6139818"/>
            <a:ext cx="75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Ecolight</a:t>
            </a:r>
            <a:r>
              <a:rPr lang="en-US" sz="2000" dirty="0" smtClean="0"/>
              <a:t> computed irradiances same as Hydrolight, but it 12-20 times faster than Hydrolight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887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80120"/>
          </a:xfrm>
        </p:spPr>
        <p:txBody>
          <a:bodyPr/>
          <a:lstStyle/>
          <a:p>
            <a:r>
              <a:rPr lang="es-ES" dirty="0" smtClean="0"/>
              <a:t>EXERCISE 6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8024" y="1772816"/>
            <a:ext cx="4024536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000" b="1" u="sng" dirty="0" err="1" smtClean="0">
                <a:solidFill>
                  <a:schemeClr val="tx1"/>
                </a:solidFill>
              </a:rPr>
              <a:t>Study</a:t>
            </a:r>
            <a:r>
              <a:rPr lang="es-ES" sz="2000" b="1" u="sng" dirty="0" smtClean="0">
                <a:solidFill>
                  <a:schemeClr val="tx1"/>
                </a:solidFill>
              </a:rPr>
              <a:t> </a:t>
            </a:r>
            <a:r>
              <a:rPr lang="es-ES" sz="2000" b="1" u="sng" dirty="0" err="1" smtClean="0">
                <a:solidFill>
                  <a:schemeClr val="tx1"/>
                </a:solidFill>
              </a:rPr>
              <a:t>area</a:t>
            </a:r>
            <a:r>
              <a:rPr lang="es-ES" sz="2000" b="1" u="sng" dirty="0" smtClean="0">
                <a:solidFill>
                  <a:schemeClr val="tx1"/>
                </a:solidFill>
              </a:rPr>
              <a:t>: </a:t>
            </a:r>
            <a:r>
              <a:rPr lang="es-ES" sz="2000" b="1" dirty="0" err="1" smtClean="0">
                <a:solidFill>
                  <a:schemeClr val="tx1"/>
                </a:solidFill>
              </a:rPr>
              <a:t>Alfacs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</a:rPr>
              <a:t>Bay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(Ebro Delta, NW </a:t>
            </a:r>
            <a:r>
              <a:rPr lang="es-ES" sz="2000" dirty="0" err="1" smtClean="0">
                <a:solidFill>
                  <a:schemeClr val="tx1"/>
                </a:solidFill>
              </a:rPr>
              <a:t>Mediterranean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- Case II </a:t>
            </a:r>
            <a:r>
              <a:rPr lang="es-ES" sz="2000" dirty="0" err="1" smtClean="0">
                <a:solidFill>
                  <a:schemeClr val="tx1"/>
                </a:solidFill>
              </a:rPr>
              <a:t>waters</a:t>
            </a:r>
            <a:endParaRPr lang="es-ES" sz="20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Z</a:t>
            </a:r>
            <a:r>
              <a:rPr lang="es-ES" sz="2000" baseline="-25000" dirty="0" err="1" smtClean="0">
                <a:solidFill>
                  <a:schemeClr val="tx1"/>
                </a:solidFill>
              </a:rPr>
              <a:t>max</a:t>
            </a:r>
            <a:r>
              <a:rPr lang="es-ES" sz="2000" dirty="0" smtClean="0">
                <a:solidFill>
                  <a:schemeClr val="tx1"/>
                </a:solidFill>
              </a:rPr>
              <a:t>= 6.5 m</a:t>
            </a:r>
          </a:p>
          <a:p>
            <a:pPr algn="l">
              <a:buFontTx/>
              <a:buChar char="-"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b="1" u="sng" dirty="0" err="1" smtClean="0">
                <a:solidFill>
                  <a:schemeClr val="tx1"/>
                </a:solidFill>
              </a:rPr>
              <a:t>Hidrolight</a:t>
            </a:r>
            <a:r>
              <a:rPr lang="es-ES" sz="2000" b="1" u="sng" dirty="0" smtClean="0">
                <a:solidFill>
                  <a:schemeClr val="tx1"/>
                </a:solidFill>
              </a:rPr>
              <a:t> </a:t>
            </a:r>
            <a:r>
              <a:rPr lang="es-ES" sz="2000" b="1" u="sng" dirty="0" err="1" smtClean="0">
                <a:solidFill>
                  <a:schemeClr val="tx1"/>
                </a:solidFill>
              </a:rPr>
              <a:t>simulations</a:t>
            </a:r>
            <a:r>
              <a:rPr lang="es-ES" sz="2000" b="1" u="sng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New Case I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[</a:t>
            </a:r>
            <a:r>
              <a:rPr lang="es-ES" sz="2000" dirty="0" err="1" smtClean="0">
                <a:solidFill>
                  <a:schemeClr val="tx1"/>
                </a:solidFill>
              </a:rPr>
              <a:t>Chl</a:t>
            </a:r>
            <a:r>
              <a:rPr lang="es-ES" sz="2000" dirty="0" smtClean="0">
                <a:solidFill>
                  <a:schemeClr val="tx1"/>
                </a:solidFill>
              </a:rPr>
              <a:t>]= 6 mg/m3</a:t>
            </a:r>
          </a:p>
          <a:p>
            <a:pPr algn="l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</a:rPr>
              <a:t>Inelastic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scattering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Finite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depth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Z</a:t>
            </a:r>
            <a:r>
              <a:rPr lang="es-ES" sz="2000" baseline="-25000" dirty="0" err="1" smtClean="0">
                <a:solidFill>
                  <a:schemeClr val="tx1"/>
                </a:solidFill>
              </a:rPr>
              <a:t>max</a:t>
            </a:r>
            <a:r>
              <a:rPr lang="es-ES" sz="2000" dirty="0" smtClean="0">
                <a:solidFill>
                  <a:schemeClr val="tx1"/>
                </a:solidFill>
              </a:rPr>
              <a:t>= 6.5 m)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Default </a:t>
            </a:r>
            <a:r>
              <a:rPr lang="es-ES" sz="2000" smtClean="0">
                <a:solidFill>
                  <a:schemeClr val="tx1"/>
                </a:solidFill>
              </a:rPr>
              <a:t>values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</a:rPr>
              <a:t>Different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bottom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types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s-ES" sz="2000" baseline="30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82007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bottom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Rrs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542981" cy="51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092280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[</a:t>
            </a:r>
            <a:r>
              <a:rPr lang="es-ES" dirty="0" err="1" smtClean="0">
                <a:solidFill>
                  <a:schemeClr val="tx1"/>
                </a:solidFill>
              </a:rPr>
              <a:t>Chl</a:t>
            </a:r>
            <a:r>
              <a:rPr lang="es-ES" dirty="0" smtClean="0">
                <a:solidFill>
                  <a:schemeClr val="tx1"/>
                </a:solidFill>
              </a:rPr>
              <a:t>]= 6 mg/m</a:t>
            </a:r>
            <a:r>
              <a:rPr lang="es-ES" baseline="30000" dirty="0" smtClean="0">
                <a:solidFill>
                  <a:schemeClr val="tx1"/>
                </a:solidFill>
              </a:rPr>
              <a:t>3</a:t>
            </a:r>
            <a:endParaRPr lang="es-ES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Irradiance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vs </a:t>
            </a:r>
            <a:r>
              <a:rPr lang="es-ES" dirty="0" err="1" smtClean="0"/>
              <a:t>depth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61748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408" y="1340768"/>
            <a:ext cx="3739592" cy="30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3240360" cy="26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THANKS!</a:t>
            </a:r>
            <a:endParaRPr lang="es-ES" dirty="0"/>
          </a:p>
        </p:txBody>
      </p:sp>
      <p:pic>
        <p:nvPicPr>
          <p:cNvPr id="24578" name="Picture 2" descr="C:\Users\Marta\Desktop\qZhkoqogeZ-nOywzrbKK8dyTjpc-ViQZiiP0fWUhS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4594"/>
            <a:ext cx="4403188" cy="3302391"/>
          </a:xfrm>
          <a:prstGeom prst="rect">
            <a:avLst/>
          </a:prstGeom>
          <a:noFill/>
        </p:spPr>
      </p:pic>
      <p:pic>
        <p:nvPicPr>
          <p:cNvPr id="24579" name="Picture 3" descr="C:\Users\Marta\Desktop\LmUT7DOcRBwEIXTQA3qV8dw3hKWFGlVpxQupNBW8D4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297" y="1234754"/>
            <a:ext cx="4761543" cy="318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76825"/>
            <a:ext cx="7772400" cy="1470025"/>
          </a:xfrm>
        </p:spPr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Sun Zenith</a:t>
            </a:r>
            <a:endParaRPr lang="en-US" dirty="0"/>
          </a:p>
        </p:txBody>
      </p:sp>
      <p:pic>
        <p:nvPicPr>
          <p:cNvPr id="4" name="Picture 3" descr="CompRr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4" r="6110"/>
          <a:stretch/>
        </p:blipFill>
        <p:spPr>
          <a:xfrm>
            <a:off x="435596" y="907399"/>
            <a:ext cx="8165793" cy="4887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309" y="5740914"/>
            <a:ext cx="7674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 as seen from 40˚, 135˚ viewing angle</a:t>
            </a:r>
          </a:p>
          <a:p>
            <a:endParaRPr lang="en-US" dirty="0" smtClean="0"/>
          </a:p>
          <a:p>
            <a:r>
              <a:rPr lang="en-US" dirty="0" smtClean="0"/>
              <a:t>Small variations in </a:t>
            </a:r>
            <a:r>
              <a:rPr lang="en-US" dirty="0" err="1" smtClean="0"/>
              <a:t>Rrs</a:t>
            </a:r>
            <a:r>
              <a:rPr lang="en-US" dirty="0" smtClean="0"/>
              <a:t> with sun zenith angle (assume </a:t>
            </a:r>
            <a:r>
              <a:rPr lang="en-US" dirty="0" err="1" smtClean="0"/>
              <a:t>Rrs</a:t>
            </a:r>
            <a:r>
              <a:rPr lang="en-US" dirty="0" smtClean="0"/>
              <a:t> is calculated exactly..?)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54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176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Sun Zenith</a:t>
            </a:r>
            <a:endParaRPr lang="en-US" dirty="0"/>
          </a:p>
        </p:txBody>
      </p:sp>
      <p:pic>
        <p:nvPicPr>
          <p:cNvPr id="5" name="Picture 4" descr="Rrs_vs_SunAng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1" r="4175"/>
          <a:stretch/>
        </p:blipFill>
        <p:spPr>
          <a:xfrm>
            <a:off x="418010" y="958995"/>
            <a:ext cx="8344153" cy="4801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309" y="5740914"/>
            <a:ext cx="760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in </a:t>
            </a:r>
            <a:r>
              <a:rPr lang="en-US" dirty="0" err="1" smtClean="0"/>
              <a:t>Rrs</a:t>
            </a:r>
            <a:r>
              <a:rPr lang="en-US" dirty="0" smtClean="0"/>
              <a:t> must be due to viewing the VSF at different angles drops off at &gt;60˚ due to less light enter the water at high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67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-176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Rho Dependence on Sun Zenith</a:t>
            </a:r>
            <a:endParaRPr lang="en-US" dirty="0"/>
          </a:p>
        </p:txBody>
      </p:sp>
      <p:pic>
        <p:nvPicPr>
          <p:cNvPr id="9" name="Picture 8" descr="Rho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0" r="5090"/>
          <a:stretch/>
        </p:blipFill>
        <p:spPr>
          <a:xfrm>
            <a:off x="36490" y="945495"/>
            <a:ext cx="9107510" cy="5243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3924" y="2236563"/>
            <a:ext cx="527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rho of 0.28 appears to be a good approximation unless the sun is directly overhead. Rho also becomes spectrally dependent at small zenith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06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F_fina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8" r="5806"/>
          <a:stretch/>
        </p:blipFill>
        <p:spPr>
          <a:xfrm>
            <a:off x="0" y="0"/>
            <a:ext cx="5932548" cy="3256442"/>
          </a:xfrm>
          <a:prstGeom prst="rect">
            <a:avLst/>
          </a:prstGeom>
        </p:spPr>
      </p:pic>
      <p:pic>
        <p:nvPicPr>
          <p:cNvPr id="5" name="Picture 4" descr="VSF_semilog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4" r="6929"/>
          <a:stretch/>
        </p:blipFill>
        <p:spPr>
          <a:xfrm>
            <a:off x="2992647" y="3256442"/>
            <a:ext cx="6034621" cy="33973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35694" y="537674"/>
            <a:ext cx="4249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Functions</a:t>
            </a:r>
          </a:p>
          <a:p>
            <a:r>
              <a:rPr lang="en-US" sz="3600" dirty="0" smtClean="0"/>
              <a:t>From Lab 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8185"/>
            <a:ext cx="316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Arizona Dust – 40-30 um</a:t>
            </a:r>
          </a:p>
          <a:p>
            <a:r>
              <a:rPr lang="en-US" dirty="0" err="1" smtClean="0"/>
              <a:t>Platymonas</a:t>
            </a:r>
            <a:r>
              <a:rPr lang="en-US" dirty="0" smtClean="0"/>
              <a:t> – 16-30 um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haetoceros</a:t>
            </a:r>
            <a:r>
              <a:rPr lang="en-US" dirty="0" smtClean="0"/>
              <a:t> – 7-10 um (chains)</a:t>
            </a:r>
          </a:p>
          <a:p>
            <a:r>
              <a:rPr lang="en-US" dirty="0" smtClean="0"/>
              <a:t>DRE -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53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LISST, Eco VSF, Mie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46" y="1052909"/>
            <a:ext cx="4395596" cy="2932224"/>
          </a:xfrm>
          <a:prstGeom prst="rect">
            <a:avLst/>
          </a:prstGeom>
        </p:spPr>
      </p:pic>
      <p:pic>
        <p:nvPicPr>
          <p:cNvPr id="5" name="Picture 4" descr="Mie_examp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r="7267"/>
          <a:stretch/>
        </p:blipFill>
        <p:spPr>
          <a:xfrm>
            <a:off x="0" y="990649"/>
            <a:ext cx="4179253" cy="247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02" y="4026107"/>
            <a:ext cx="1824185" cy="2617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6137" y="4005620"/>
            <a:ext cx="6360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Fit phase function to LISST and VFS measurements of bead mixtures (and well characterized culture? </a:t>
            </a:r>
            <a:r>
              <a:rPr lang="en-US" sz="2400" dirty="0" err="1" smtClean="0"/>
              <a:t>Coccolithophores</a:t>
            </a:r>
            <a:r>
              <a:rPr lang="en-US" sz="2400" dirty="0" smtClean="0"/>
              <a:t>?).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Compare the phase function to the predicted function calculated using Mie theory.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Video </a:t>
            </a:r>
            <a:r>
              <a:rPr lang="en-US" sz="2400" dirty="0"/>
              <a:t>for explaining the calibration, data collection, deployment, data analysis of </a:t>
            </a:r>
            <a:r>
              <a:rPr lang="en-US" sz="2400" dirty="0" smtClean="0"/>
              <a:t>LISST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68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20"/>
            <a:ext cx="8229600" cy="48720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geometric depths correspond to optical depths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Runs took a similar amount of time even though the geometric depths were different: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1 took 3.6 s, Run 2 took 3.6 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0257342"/>
              </p:ext>
            </p:extLst>
          </p:nvPr>
        </p:nvGraphicFramePr>
        <p:xfrm>
          <a:off x="1652341" y="3115743"/>
          <a:ext cx="5912753" cy="1135380"/>
        </p:xfrm>
        <a:graphic>
          <a:graphicData uri="http://schemas.openxmlformats.org/drawingml/2006/table">
            <a:tbl>
              <a:tblPr/>
              <a:tblGrid>
                <a:gridCol w="1131321"/>
                <a:gridCol w="848676"/>
                <a:gridCol w="873946"/>
                <a:gridCol w="1420162"/>
                <a:gridCol w="1638648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(m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 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Geometrical Depth (m)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601" y="2485121"/>
            <a:ext cx="764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= a + b; Optical Depth = Geometrical Depth *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479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914"/>
            <a:ext cx="5453743" cy="1470025"/>
          </a:xfrm>
        </p:spPr>
        <p:txBody>
          <a:bodyPr/>
          <a:lstStyle/>
          <a:p>
            <a:r>
              <a:rPr lang="en-US" dirty="0" err="1" smtClean="0"/>
              <a:t>HyperPro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Ashley and </a:t>
            </a:r>
            <a:r>
              <a:rPr lang="en-US" sz="3600" dirty="0" err="1" smtClean="0"/>
              <a:t>Morgaine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51054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video!!!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View of the instrument in and out of the water.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Demonstrate (at least one) buoy-mode deployment.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Demonstrate profiling?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Demonstrate basic data processing.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Suggestions for where user can go from there.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7800"/>
            <a:ext cx="3371850" cy="484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6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Fluorometry</a:t>
            </a:r>
            <a:r>
              <a:rPr lang="en-US" dirty="0" smtClean="0"/>
              <a:t> Group: </a:t>
            </a:r>
            <a:br>
              <a:rPr lang="en-US" dirty="0" smtClean="0"/>
            </a:br>
            <a:r>
              <a:rPr lang="en-US" dirty="0" smtClean="0"/>
              <a:t>Matt, Sophie, &amp; Elizabeth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Fluorometer profiles, ideally in a transect (</a:t>
            </a:r>
            <a:r>
              <a:rPr lang="en-US" dirty="0" err="1" smtClean="0"/>
              <a:t>WetLabs</a:t>
            </a:r>
            <a:r>
              <a:rPr lang="en-US" dirty="0" smtClean="0"/>
              <a:t> and potentially Turner-</a:t>
            </a:r>
            <a:r>
              <a:rPr lang="en-US" dirty="0" err="1" smtClean="0"/>
              <a:t>cyclops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 err="1" smtClean="0"/>
              <a:t>Niskin</a:t>
            </a:r>
            <a:r>
              <a:rPr lang="en-US" dirty="0" smtClean="0"/>
              <a:t> bottle samples at intervals to be analyzed later in lab</a:t>
            </a:r>
          </a:p>
          <a:p>
            <a:pPr lvl="1"/>
            <a:r>
              <a:rPr lang="en-US" dirty="0" smtClean="0"/>
              <a:t>Proper lab protocols for bench-top fluorescence</a:t>
            </a:r>
          </a:p>
          <a:p>
            <a:r>
              <a:rPr lang="en-US" dirty="0" smtClean="0"/>
              <a:t>Satellite image match-ups, if available</a:t>
            </a:r>
          </a:p>
          <a:p>
            <a:r>
              <a:rPr lang="en-US" dirty="0" smtClean="0"/>
              <a:t>Discussing limits/pitfalls</a:t>
            </a:r>
          </a:p>
          <a:p>
            <a:pPr lvl="1"/>
            <a:r>
              <a:rPr lang="en-US" dirty="0" smtClean="0"/>
              <a:t>NP Quenching, </a:t>
            </a:r>
            <a:r>
              <a:rPr lang="en-US" dirty="0" err="1" smtClean="0"/>
              <a:t>fluor:chl:carbon</a:t>
            </a:r>
            <a:r>
              <a:rPr lang="en-US" dirty="0" smtClean="0"/>
              <a:t>, temperature/pressure effects, </a:t>
            </a:r>
            <a:r>
              <a:rPr lang="en-US" smtClean="0"/>
              <a:t>CDOM interference,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For video only: introduction to fluorescence</a:t>
            </a:r>
          </a:p>
          <a:p>
            <a:pPr lvl="1"/>
            <a:r>
              <a:rPr lang="en-US" dirty="0" smtClean="0"/>
              <a:t>Shine blue light on culture or spinach extract (if possible)</a:t>
            </a:r>
          </a:p>
          <a:p>
            <a:pPr lvl="1"/>
            <a:r>
              <a:rPr lang="en-US" dirty="0" smtClean="0"/>
              <a:t>Shine CDOM fluorometer onto white paper</a:t>
            </a:r>
          </a:p>
          <a:p>
            <a:pPr lvl="1"/>
            <a:r>
              <a:rPr lang="en-US" dirty="0" smtClean="0"/>
              <a:t>Very basic chemistry (excitation of an electron) </a:t>
            </a:r>
          </a:p>
        </p:txBody>
      </p:sp>
    </p:spTree>
    <p:extLst>
      <p:ext uri="{BB962C8B-B14F-4D97-AF65-F5344CB8AC3E}">
        <p14:creationId xmlns="" xmlns:p14="http://schemas.microsoft.com/office/powerpoint/2010/main" val="35736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536825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Radiometry:</a:t>
            </a:r>
            <a:br>
              <a:rPr lang="en-US" dirty="0" smtClean="0"/>
            </a:br>
            <a:r>
              <a:rPr lang="en-US" dirty="0" smtClean="0"/>
              <a:t>Taking Measurements, Getting Closure, and Data Applications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712144"/>
            <a:ext cx="868463" cy="104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872" y="3712143"/>
            <a:ext cx="780702" cy="10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791" y="3712144"/>
            <a:ext cx="842094" cy="10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0300" y="3772655"/>
            <a:ext cx="972500" cy="10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657600"/>
            <a:ext cx="838200" cy="11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015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226"/>
    </mc:Choice>
    <mc:Fallback>
      <p:transition spd="slow" advTm="1622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4"/>
        <p14:stopEvt time="14906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Plan: Dock Tests + Cruise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Comparison 1: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with the </a:t>
            </a:r>
            <a:r>
              <a:rPr lang="en-US" dirty="0" err="1" smtClean="0"/>
              <a:t>HyperPRO</a:t>
            </a:r>
            <a:r>
              <a:rPr lang="en-US" dirty="0" smtClean="0"/>
              <a:t>, </a:t>
            </a:r>
            <a:r>
              <a:rPr lang="en-US" dirty="0" err="1" smtClean="0"/>
              <a:t>HyperSAS</a:t>
            </a:r>
            <a:r>
              <a:rPr lang="en-US" dirty="0" smtClean="0"/>
              <a:t>, WISP</a:t>
            </a:r>
          </a:p>
          <a:p>
            <a:r>
              <a:rPr lang="en-US" dirty="0" smtClean="0"/>
              <a:t>Get closure!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Comparison 2:</a:t>
            </a:r>
          </a:p>
          <a:p>
            <a:r>
              <a:rPr lang="en-US" dirty="0" smtClean="0"/>
              <a:t>Measure chlorophyll with </a:t>
            </a:r>
            <a:r>
              <a:rPr lang="en-US" dirty="0" err="1" smtClean="0"/>
              <a:t>Fluorometer</a:t>
            </a:r>
            <a:r>
              <a:rPr lang="en-US" dirty="0" smtClean="0"/>
              <a:t> (CTD samples) and the WISP</a:t>
            </a:r>
          </a:p>
          <a:p>
            <a:r>
              <a:rPr lang="en-US" dirty="0" smtClean="0"/>
              <a:t>Compare methodologies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Combine the results in a video introducing the basics of radiometry, instrument use, and data processing/comparison/application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74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84"/>
    </mc:Choice>
    <mc:Fallback>
      <p:transition spd="slow" advTm="1158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have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We’ll make the part (or all?) of the video in </a:t>
            </a:r>
            <a:r>
              <a:rPr lang="en-US" dirty="0"/>
              <a:t>C</a:t>
            </a:r>
            <a:r>
              <a:rPr lang="en-US" dirty="0" smtClean="0"/>
              <a:t>hinese and </a:t>
            </a:r>
            <a:r>
              <a:rPr lang="en-US" dirty="0"/>
              <a:t>S</a:t>
            </a:r>
            <a:r>
              <a:rPr lang="en-US" dirty="0" smtClean="0"/>
              <a:t>panish</a:t>
            </a:r>
            <a:r>
              <a:rPr lang="en-US" dirty="0"/>
              <a:t>.</a:t>
            </a:r>
          </a:p>
        </p:txBody>
      </p:sp>
      <p:sp>
        <p:nvSpPr>
          <p:cNvPr id="4" name="AutoShape 2" descr="data:image/jpeg;base64,/9j/4AAQSkZJRgABAQAAAQABAAD/2wCEAAkGBwgHBhQTBxMTFBUVGBkaGRgWGRseIBoiIB0cIBwdIR8iKCgsJCYmIhgVJjItJyouLi4wGyE0OD0sNyguLisBCgoKDQ0OGxAQGzQmHyQsNywuNyw3Li0sNCwsMS8sLywsLCwvLCwsNDQ0LCwsLDQ0LCwsLDQsLCwsNCwsLCwsLP/AABEIAHgA5AMBEQACEQEDEQH/xAAbAAEBAQEBAQEBAAAAAAAAAAAABgUEBwMIAv/EAD0QAAEBBAcGBQQBAwMEAwAAAAECAAMFEQQGEhchVNEWIjFTkpMVUpHS4RNBUWEyQnGBB2KhFCOisSRDgv/EABoBAQEAAwEBAAAAAAAAAAAAAAABAgMEBQb/xAAwEQABAgQFBQEAAQMEAwAAAAAAAQIDExVSBBESYaEUUZGx0SExBSJxMkFywTNC8f/aAAwDAQACEQMRAD8AnKswfx2Mu3AWlFojjPEf1S/cpnFvSe7SmZgh8Y7C1waKLcPVpWpBkSmfpj95SY12pMwd1UKuqrLEi6Q8SiSScZzOBlL/ADZn+mkR+hMwiGTTqMaHS1OypKikkEpnKY4ym2SLmmYNuqdVl1kS++k9QkukEyM5z/pJw/jgWwiRNGRUQn3iQh4QkhQB4jgf2G2EKKBVUXF4G/pCHztIcgYGeGMzaw8s5SbW6JpciZFyJs8cG2EKRxVNb6qiqb9Z2EpUBLHhI2gcP5WigAf3bWsT+7TkXIm22EKSI1TXQqsOqYXzspeEiQnjwsAYccHk58JBtaRM3aci5GFR/wCH+W4Md/rT/B9H/Rf/AAu/5f8ASH1biPYDAGAMAYAwBgDAGAMAYAwBgDAGAMAYDldvFuifpkiYIMvweI/y30B8GbtU6PDonGxtA9UlCRaKiRIhP9KiTPhICU+Em1xFVG/2lM+KuncNiL11QHi1IBs2jIW5Gc90kSMgRj+Gyb+pmpDXqdD4VGKc9MffF3gSFKIkpS8ASSZ2pmf7xnJsIjnNT+1CoYS3y6JSFChLeJAUCJmyqaZyJsmUxM/cym2zLP8Akhv1ThMEiMPfqij1TtaUydiSd44q3JkTMkkSMhvJxxbXEc5FTIqE6mlPXYk4WtKZqIE/MJHh9yAAW2ZEKOEwiB0iqz17S3ykvhih3uzNj+VnHEKtAYylZMptrc5yORET8KTYpL8O7IWqUimUzKRMyJfgnFtuSEKR7CIGKnB8l8v/AKidr6e7akZJA4/xBBVPjI8G1ana8svwpNqpL9SJKWoiSRKZlJP8RL9TMv7n8ttyIeo/6QweGxKAvlU9y7eKD8gFQnIWHZl6k+rcWKRFcn+DfCjxIaZMdkXey0ByznpDc2lvY2dXHvUbLQHLOekM0t7Dq496jZaA5Zz0hmlvYdXHvUbLQHLOekM0t7Dq496jZaA5Zz0hmlvYdXHvUbLQHLOekM0t7Dq496jZaA5Zz0hmlvYdXHvUbLQHLOekM0t7Dq496jZaA5Zz0hmlvYdXHvUbLQHLOekM0t7Dq496jZaA5Zz0hmlvYdXHvUbLQHLOekM0t7Dq496jZaA5Zz0hmlvYdXHvUbLQHLOekM0t7Dq496jZaA5Zz0hmlvYdXHvUbLQHLOekM0t7Dq496jZaA5Zz0hmlvYdXHvU8FqpS4dQY0h5FkW3aN6WM5pxTIDiZgYHBvTeiqmSHIh/McNDp0dUIE7k7UR9NInMz/R+8yRLhg1bmjf7gddSohBofECuNu7aAk2ZTJmd3ATkZhR4/hsYiOVMmlQy6ah1SYk8EOQLAKrITM7onjjjwEzNs0/E/SG3UuIQGhofCPOwq2mwgi1PenanI4ASGIxxwbXEa5ctJUJ0oVSFKU6RIDeITiEif7+2Ibb/BCkq7Eav0aAP0RR0FPl4IO9I2d5Nog4b0hhxli2p7Xq5FQpMB2tbtSgMEkTP2E5y9ZH0baQqKNEavpqep09cg0km1PelNM0pmZ8bK1mQw/LalR+vPP8KS/wBJf0bUt0kpn9pgAkf3kR6ttIVETiNX3tVHbuiOQKQnFR3pb/8AORniRYd4HATMm1I1+rNf4KfGrFbIrV+hKdw0oCVLtG0meMkj/wBJDceMeqPTLsex/TcFCjw1c/vlwhs3lVk8zrt/Lckxx6NKw2/kXlVk8zrt/LJjhSsNv5F5VZPM67fyyY4UrDb+ReVWTzOu38smOFKw2/kXlVk8zrt/LJjhSsNv5F5VZPM67fyyY4UrDb+ReVWTzOu38smOFKw2/kXlVk8zrt/LJjhSsNv5F5VZPM67fyyY4UrDb+ReVWTzOu38smOFKw2/kXlVk8zrt/LJjhSsNv5F5VZPM67fyyY4UrDb+ReVWTzOu38smOFKw2/kXlVk8zrt/LJjhSsNv5F5VZPM67fyyY4UrDb+ReVWTzOu38smOFKw2/kXlVk8zrt/LJjhSsNv5I2Fw2mRWmJd0FClqJA3QTZmQJmXACeJb21ciJmp8qa0DiNNqbGSqluDbCSAh4mWP2VMichjinj+Wwc1Iifil/g+SqLTq1xt4qGuVSUSZJTuuxIkJJSABwIBMptc0Y39IdNV4+/qjS3gpdHtlQALt6LJE/5TmkkTTMS4Y48Gj2I//cv8HBRYTFI69evKG7ePALSioIwMv6RZErUiMA1VzW/ikNGrlZ3lXKK+cv3IWXm6bYSC7wM8Ckkm0UmSsBY/eGL4aPyXMuZmUOAxeJURb6jOXq0pkZpQo2pqkbMhjLEmXABs1e1FyzIacMrYqHVceUX6SVFdr/uEImnhYEpYy3+JnvYSljg6Hm7UXMy3dX4s8hhfocPS7BAnYViCFG0MP4izieGIbPW3PLMmRpvK2qXVQUP6SZiR+rJE5zxwl5ZJnO1g2Ev+7UXMzKRV+LUaHJfP3D0IUVYlCsALOJwwBtYE8ZFs0e1VyzJkU1QalOqzwt48ePlO7DwokEgz3UmfH/d/w3Fi2anJ/g9LBY9cOxWo3PNcynulo+aX2xq3JK3Oysus5F0tHzS+2NWStxWXWci6Wj5pfbGrJW4rLrORdLR80vtjVkrcVl1nIulo+aX2xqyVuKy6zkXS0fNL7Y1ZK3FZdZyLpaPml9saslbisus5F0tHzS+2NWStxWXWci6Wj5pfbGrJW4rLrORdLR80vtjVkrcVl1nIulo+aX2xqyVuKy6zkXS0fNL7Y1ZK3FZdZyLpaPml9saslbisus5F0tHzS+2NWStxWXWci6Wj5pfbGrJW4rLrORdLR80vtjVkrcVl1nIulo+aX2xqyVuKy6zk8rhMSpEIpwfUOQWkGyT9piU/+W9lzUcmSngmtC6DTK7VlP1FoSt4QpZJlMASJSPuZDg2DlSG0v8AJz0SmRKqEXWKMp2HyQUKKTbCcRaH4nhJqqNehP4Oir9X6XW6JPjR1O0q31kE4zMyJA/YqIE/tNo96MRC/wAnNB45T6s0h6Iep2SuyFEbwUEzwB/BtcRj+GrmI/8Akh9quVUpMdoD55RVugHKZkKUAR+LX4Egoz/2tHxEaqZjI54dH6dCoe9o9FKfpvSq397U02cD+uODVWI5c1B1Q2qdKp9XntKdvHQQ7I4rH7tWvwRuSH3tNHRER2kZHI6rDT3cBNESR9EzmmWMyQZz/Uv7NdCatX+4zOt5VOlIqwKYXjqwVEStjhIS/wD1atCX6aTE1aS5HJSqw0+lQRFFfFP0ndmyJYgieM/3aP8Aw1RiI7UTMqv9Oa50CrUJeO6ah6orelYKAmUrCB9yPKW48W9GuT/B34TAxMQ1XNVPxcv3/wCFZerBeTSfRHublmodVHjXJz8F6sF5NJ9Ee5k1BR41yc/BerBeTSfRHuZNQUeNcnPwXqwXk0n0R7mTUFHjXJz8F6sF5NJ9Ee5k1BR41yc/BerBeTSfRHuZNQUeNcnPwXqwXk0n0R7mTUFHjXJz8F6sF5NJ9Ee5k1BR41yc/BerBeTSfRHuZNQUeNcnPwXqwXk0n0R7mTUFHjXJz8F6sF5NJ9Ee5k1BR41yc/BerBeTSfRHuZNQUeNcnPwXqwXk0n0R7mTUFHjXJz8F6sF5NJ9Ee5k1BR41yc/BerBeTSfRHuZNQUeNcnPwXqwXk0n0R7mTUFHjXJz8F6sF5NJ9Ee5k1BR41yc/DyqqsOokUjSHdPefTRO0o2ZghOKgTaFmYBE8ePBvWe5UTNDxkEZcCAxl47hj9SgJptgWJg4yBCjMSljhNjV1JmqA7apw6iVhjKzG35QAkqUpQElTFmZWVCRmUngZtHuVqf2oVDLfvH8Gp7x3D3zwWVWSsD6ZUUn8AmQmJ8fw2X45M1QhsVPgVAj5fmIP/pKAkkFAkVLnZINoTM0q3ZY/lsIj1blkhUMFzT6RQ5igPXiUkz8trAgWkgn7E4EkYltioi/yQ3qu1ehkRgD97SqQXa0iSU2ATNMlKs74t7uH2lNtb3qjkTIpgO6fS3Tiw6eLCN4WQZA2pTmOBnIegbZkhCgo1XoY8qeqkrpBD2doO/pi1ZTNKgBbxBUpJtfazwbWr115ZFyJ8xCmGi/TLxViQFie7IGYw4ccZtsyTPMhQROr0MotVHVIcUgqeEzUj6YtSXKxMWzZAsLxxnaHBtaPVXKmRTjq/VuLRqiqXDXRWlKrJMwMZAyxP4IbjxrVV6Zdj2/6XioMGG5Hrkuf/SGpsHWXLnqTq3HLcelUcNd7GwdZcuepOrJbhUcNd7GwdZcuepOrJbhUcNd7GwdZcuepOrJbhUcNd7GwdZcuepOrJbhUcNd7GwdZcuepOrJbhUcNd7GwdZcuepOrJbhUcNd7GwdZcuepOrJbhUcNd7GwdZcuepOrJbhUcNd7GwdZcuepOrJbhUcNd7GwdZcuepOrJbhUcNd7GwdZcuepOrJbhUcNd7GwdZcuepOrJbhUcNd7GwdZcuepOrJbhUcNd7GwdZcuepOrJbhUcNd7GwdZcuepOrJbhUcNd7GwdZcuepOrJbhUcNd7I9CFPFgIEySAB+SeAb3T5E26mv4RRYwFx5M3aBaHHAjgLI/lP8FsIiOVP7QhwxV3RFxVaYQn/tgmxIlRKRjamceAmfw1bnl+g1qkvqvuaS8NYxu2ZJUCqc1bp3R+ASZ/aX3bGIj/AP1Khgv0Je0hf/TokkTNkEqCQP8AceI/bZkKKqb6riIe/EdRvqTZdm0re4nGQNmRSgWv9x/Da4iPzTSVCZsl5aUhOAxMsbIJkMf7kBtpCnhL6raaqvU09E6SrFAtrkbH8STLdnaVgONkcG1O16ky/gpLhCigqlgCAT+zOQ/8VehbaQqXr6rRqaEoR/8ALBtStLljJJM5fhIVZ4Nqyfr2L+EsUKCASMCSAfzKU/SY9Q20h65/ozTaJRqvvhSXiEEvyQFKA/8Ard44/wCW48Sqak/wbGMc5PxMz0DxaG89z1p1bmzQzkxLV8DxaG89z1p1ZmgkxLV8DxaG89z1p1ZmgkxLV8DxaG89z1p1ZmgkxLV8DxaG89z1p1ZmgkxLV8DxaG89z1p1ZmgkxLV8DxaG89z1p1ZmgkxLV8DxaG89z1p1ZmgkxLV8DxaG89z1p1ZmgkxLV8DxaG89z1p1ZmgkxLV8DxaG89z1p1ZmgkxLV8DxaG89z1p1ZmgkxLV8DxaG89z1p1ZmgkxLV8DxaG89z1p1ZmgkxLV8DxaG89z1p1ZmgkxLV8DxaG89z1p1ZmgkxLV8DxaG89z1p1ZmgkxLV8H53qxGHUEiyXz1CXgTM2CBiR/HEzsyMjMY4N6b26kyNCHzrFE3MWi63rhAdpViEAJFn8jDjjPH7sY1WpkDtqfWFzV2nKeP3SXwsyCTZGPCdogkYFXAYtIjFcmQQyolSkUunrW7ACVKNkBITITwEhgMJNkiZJkDbqfWaiwFL0Uxyl8HgCRgmaQZ2zMjH+nd4H8hsIkNXfwpUUnHj0vXhUuUziZAAf4A4NsyIU1X600aFQN64fOUPFPZgLKUbgAmmYI397HGUpffg2t8NXOzzLmTBVPi2whUUetVGdVTNELlBeGZ+rZRgQZJEpY7pULU5ibalhrq1ZlzJaYbaQqIlWqjUyrCKKhyhK0SP1bKN4n+YAluzkjEGZs/ZtSQ1R2eZcyecWbOMuLcOO/1p/g+j/oucl3/AC/6Q+m5+m4j2f0bn6YP0bn6YP0bn6YP0bn6YP0bn6YP0bn6YP0bn6YP0bn6YP0bn6YP0bn6YP0bn6YP0bn6YP0bn6YP0bn6YP0bn6YP0bn6YP0/R/gcIyzjto0bt1KfDZqPA4RlnHbRozUozUeBwjLOO2jRmpRmo8DhGWcdtGjNSjNR4HCMs47aNGalGajwOEZZx20aM1KM1HgcIyzjto0ZqUZqPA4RlnHbRozUozUeBwjLOO2jRmpRmo8DhGWcdtGjNSjNR4HCMs47aNGalGan9Jg8LQN2juR/Z2nRov7/ACZNiPb/AAqn9eEw3kOehOjTJCzoly+R4TDeQ56E6MyQToly+R4TDeQ56E6MyQToly+R4TDeQ56E6MyQToly+R4TDeQ56E6MyQToly+R4TDeQ56E6MyQToly+R4TDeQ56E6MyQToly+R4TDeQ56E6MyQToly+R4TDeQ56E6MyQToly+R4TDeQ56E6MyQToly+R4TDeQ56E6MyQToly+R4TDeQ56E6MyQToly+R4TDeQ56E6MyQToly+R4TDeQ56E6MyQToly+R4TDeQ56E6MyQToly+R4TDeQ56E6MyQToly+R4TDeQ56E6MyQToly+TxPbysuYPSnRueY4+n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l3dVBedSfVHtbZKQ8q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px3tUfKr7g0aTdjbRnX8C9qj5VfcGjJuwozr+Be1R8qvuDRk3YUZ1/Avao+VX3BoybsKM6/gXtUfKr7g0ZN2FGdfwL2qPlV9waMm7CjOv4F7VHyq+4NGTdhRnX8C9qj5VfcGjJuwozr+Be1R8qvuDRk3YUZ1/Avao+VX3BoybsKM6/gXtUfKr7g0ZN2FGdfwL2qPlV9waMm7CjOv4F7VHyq+4NGTdhRnX8C9qj5VfcGjJuwozr+Be1R8qvuDRk3YUZ1/Avao+VX3BoybsKM6/gXtUfKr7g0ZN2FGdfwL2qPlV9waMm7CjOv4F7VHyq+4NGTdhRnX8C9qj5VfcGjJuwozr+Be1R8qvuDRk3YUZ1/Avao+VX3BoybsKM6/gXtUfKr7g0ZN2FGdfwL2qPlV9waMm7CjOv4F7VHyq+4NGTdhRnX8C9qj5VfcGjJuwozr+Be1R8qvuDRk3YUZ1/Avao+VX3BoybsKM6/gXtUfKr7g0ZN2FGdfwTl2tZPK67nw2Mtx2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9U2pgOZc9Qbdqb3PA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p+em5T7EMAYAwBgDAGAMAYAwBgDAGAMAYAwBgDAGAMAYAwBgDAGAMAYAwB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QTBxMTFBUVGBkaGRgWGRseIBoiIB0cIBwdIR8iKCgsJCYmIhgVJjItJyouLi4wGyE0OD0sNyguLisBCgoKDQ0OGxAQGzQmHyQsNywuNyw3Li0sNCwsMS8sLywsLCwvLCwsNDQ0LCwsLDQ0LCwsLDQsLCwsNCwsLCwsLP/AABEIAHgA5AMBEQACEQEDEQH/xAAbAAEBAQEBAQEBAAAAAAAAAAAABgUEBwMIAv/EAD0QAAEBBAcGBQQBAwMEAwAAAAECAAMFEQQGEhchVNEWIjFTkpMVUpHS4RNBUWEyQnGBB2KhFCOisSRDgv/EABoBAQEAAwEBAAAAAAAAAAAAAAABAgMEBQb/xAAwEQABAgQFBQEAAQMEAwAAAAAAAQIDExVSBBESYaEUUZGx0SExBSJxMkFywTNC8f/aAAwDAQACEQMRAD8AnKswfx2Mu3AWlFojjPEf1S/cpnFvSe7SmZgh8Y7C1waKLcPVpWpBkSmfpj95SY12pMwd1UKuqrLEi6Q8SiSScZzOBlL/ADZn+mkR+hMwiGTTqMaHS1OypKikkEpnKY4ym2SLmmYNuqdVl1kS++k9QkukEyM5z/pJw/jgWwiRNGRUQn3iQh4QkhQB4jgf2G2EKKBVUXF4G/pCHztIcgYGeGMzaw8s5SbW6JpciZFyJs8cG2EKRxVNb6qiqb9Z2EpUBLHhI2gcP5WigAf3bWsT+7TkXIm22EKSI1TXQqsOqYXzspeEiQnjwsAYccHk58JBtaRM3aci5GFR/wCH+W4Md/rT/B9H/Rf/AAu/5f8ASH1biPYDAGAMAYAwBgDAGAMAYAwBgDAGAMAYDldvFuifpkiYIMvweI/y30B8GbtU6PDonGxtA9UlCRaKiRIhP9KiTPhICU+Em1xFVG/2lM+KuncNiL11QHi1IBs2jIW5Gc90kSMgRj+Gyb+pmpDXqdD4VGKc9MffF3gSFKIkpS8ASSZ2pmf7xnJsIjnNT+1CoYS3y6JSFChLeJAUCJmyqaZyJsmUxM/cym2zLP8Akhv1ThMEiMPfqij1TtaUydiSd44q3JkTMkkSMhvJxxbXEc5FTIqE6mlPXYk4WtKZqIE/MJHh9yAAW2ZEKOEwiB0iqz17S3ykvhih3uzNj+VnHEKtAYylZMptrc5yORET8KTYpL8O7IWqUimUzKRMyJfgnFtuSEKR7CIGKnB8l8v/AKidr6e7akZJA4/xBBVPjI8G1ana8svwpNqpL9SJKWoiSRKZlJP8RL9TMv7n8ttyIeo/6QweGxKAvlU9y7eKD8gFQnIWHZl6k+rcWKRFcn+DfCjxIaZMdkXey0ByznpDc2lvY2dXHvUbLQHLOekM0t7Dq496jZaA5Zz0hmlvYdXHvUbLQHLOekM0t7Dq496jZaA5Zz0hmlvYdXHvUbLQHLOekM0t7Dq496jZaA5Zz0hmlvYdXHvUbLQHLOekM0t7Dq496jZaA5Zz0hmlvYdXHvUbLQHLOekM0t7Dq496jZaA5Zz0hmlvYdXHvUbLQHLOekM0t7Dq496jZaA5Zz0hmlvYdXHvUbLQHLOekM0t7Dq496jZaA5Zz0hmlvYdXHvUbLQHLOekM0t7Dq496jZaA5Zz0hmlvYdXHvU8FqpS4dQY0h5FkW3aN6WM5pxTIDiZgYHBvTeiqmSHIh/McNDp0dUIE7k7UR9NInMz/R+8yRLhg1bmjf7gddSohBofECuNu7aAk2ZTJmd3ATkZhR4/hsYiOVMmlQy6ah1SYk8EOQLAKrITM7onjjjwEzNs0/E/SG3UuIQGhofCPOwq2mwgi1PenanI4ASGIxxwbXEa5ctJUJ0oVSFKU6RIDeITiEif7+2Ibb/BCkq7Eav0aAP0RR0FPl4IO9I2d5Nog4b0hhxli2p7Xq5FQpMB2tbtSgMEkTP2E5y9ZH0baQqKNEavpqep09cg0km1PelNM0pmZ8bK1mQw/LalR+vPP8KS/wBJf0bUt0kpn9pgAkf3kR6ttIVETiNX3tVHbuiOQKQnFR3pb/8AORniRYd4HATMm1I1+rNf4KfGrFbIrV+hKdw0oCVLtG0meMkj/wBJDceMeqPTLsex/TcFCjw1c/vlwhs3lVk8zrt/Lckxx6NKw2/kXlVk8zrt/LJjhSsNv5F5VZPM67fyyY4UrDb+ReVWTzOu38smOFKw2/kXlVk8zrt/LJjhSsNv5F5VZPM67fyyY4UrDb+ReVWTzOu38smOFKw2/kXlVk8zrt/LJjhSsNv5F5VZPM67fyyY4UrDb+ReVWTzOu38smOFKw2/kXlVk8zrt/LJjhSsNv5F5VZPM67fyyY4UrDb+ReVWTzOu38smOFKw2/kXlVk8zrt/LJjhSsNv5F5VZPM67fyyY4UrDb+ReVWTzOu38smOFKw2/kXlVk8zrt/LJjhSsNv5I2Fw2mRWmJd0FClqJA3QTZmQJmXACeJb21ciJmp8qa0DiNNqbGSqluDbCSAh4mWP2VMichjinj+Wwc1Iifil/g+SqLTq1xt4qGuVSUSZJTuuxIkJJSABwIBMptc0Y39IdNV4+/qjS3gpdHtlQALt6LJE/5TmkkTTMS4Y48Gj2I//cv8HBRYTFI69evKG7ePALSioIwMv6RZErUiMA1VzW/ikNGrlZ3lXKK+cv3IWXm6bYSC7wM8Ckkm0UmSsBY/eGL4aPyXMuZmUOAxeJURb6jOXq0pkZpQo2pqkbMhjLEmXABs1e1FyzIacMrYqHVceUX6SVFdr/uEImnhYEpYy3+JnvYSljg6Hm7UXMy3dX4s8hhfocPS7BAnYViCFG0MP4izieGIbPW3PLMmRpvK2qXVQUP6SZiR+rJE5zxwl5ZJnO1g2Ev+7UXMzKRV+LUaHJfP3D0IUVYlCsALOJwwBtYE8ZFs0e1VyzJkU1QalOqzwt48ePlO7DwokEgz3UmfH/d/w3Fi2anJ/g9LBY9cOxWo3PNcynulo+aX2xq3JK3Oysus5F0tHzS+2NWStxWXWci6Wj5pfbGrJW4rLrORdLR80vtjVkrcVl1nIulo+aX2xqyVuKy6zkXS0fNL7Y1ZK3FZdZyLpaPml9saslbisus5F0tHzS+2NWStxWXWci6Wj5pfbGrJW4rLrORdLR80vtjVkrcVl1nIulo+aX2xqyVuKy6zkXS0fNL7Y1ZK3FZdZyLpaPml9saslbisus5F0tHzS+2NWStxWXWci6Wj5pfbGrJW4rLrORdLR80vtjVkrcVl1nIulo+aX2xqyVuKy6zk8rhMSpEIpwfUOQWkGyT9piU/+W9lzUcmSngmtC6DTK7VlP1FoSt4QpZJlMASJSPuZDg2DlSG0v8AJz0SmRKqEXWKMp2HyQUKKTbCcRaH4nhJqqNehP4Oir9X6XW6JPjR1O0q31kE4zMyJA/YqIE/tNo96MRC/wAnNB45T6s0h6Iep2SuyFEbwUEzwB/BtcRj+GrmI/8Akh9quVUpMdoD55RVugHKZkKUAR+LX4Egoz/2tHxEaqZjI54dH6dCoe9o9FKfpvSq397U02cD+uODVWI5c1B1Q2qdKp9XntKdvHQQ7I4rH7tWvwRuSH3tNHRER2kZHI6rDT3cBNESR9EzmmWMyQZz/Uv7NdCatX+4zOt5VOlIqwKYXjqwVEStjhIS/wD1atCX6aTE1aS5HJSqw0+lQRFFfFP0ndmyJYgieM/3aP8Aw1RiI7UTMqv9Oa50CrUJeO6ah6orelYKAmUrCB9yPKW48W9GuT/B34TAxMQ1XNVPxcv3/wCFZerBeTSfRHublmodVHjXJz8F6sF5NJ9Ee5k1BR41yc/BerBeTSfRHuZNQUeNcnPwXqwXk0n0R7mTUFHjXJz8F6sF5NJ9Ee5k1BR41yc/BerBeTSfRHuZNQUeNcnPwXqwXk0n0R7mTUFHjXJz8F6sF5NJ9Ee5k1BR41yc/BerBeTSfRHuZNQUeNcnPwXqwXk0n0R7mTUFHjXJz8F6sF5NJ9Ee5k1BR41yc/BerBeTSfRHuZNQUeNcnPwXqwXk0n0R7mTUFHjXJz8F6sF5NJ9Ee5k1BR41yc/BerBeTSfRHuZNQUeNcnPwXqwXk0n0R7mTUFHjXJz8F6sF5NJ9Ee5k1BR41yc/DyqqsOokUjSHdPefTRO0o2ZghOKgTaFmYBE8ePBvWe5UTNDxkEZcCAxl47hj9SgJptgWJg4yBCjMSljhNjV1JmqA7apw6iVhjKzG35QAkqUpQElTFmZWVCRmUngZtHuVqf2oVDLfvH8Gp7x3D3zwWVWSsD6ZUUn8AmQmJ8fw2X45M1QhsVPgVAj5fmIP/pKAkkFAkVLnZINoTM0q3ZY/lsIj1blkhUMFzT6RQ5igPXiUkz8trAgWkgn7E4EkYltioi/yQ3qu1ehkRgD97SqQXa0iSU2ATNMlKs74t7uH2lNtb3qjkTIpgO6fS3Tiw6eLCN4WQZA2pTmOBnIegbZkhCgo1XoY8qeqkrpBD2doO/pi1ZTNKgBbxBUpJtfazwbWr115ZFyJ8xCmGi/TLxViQFie7IGYw4ccZtsyTPMhQROr0MotVHVIcUgqeEzUj6YtSXKxMWzZAsLxxnaHBtaPVXKmRTjq/VuLRqiqXDXRWlKrJMwMZAyxP4IbjxrVV6Zdj2/6XioMGG5Hrkuf/SGpsHWXLnqTq3HLcelUcNd7GwdZcuepOrJbhUcNd7GwdZcuepOrJbhUcNd7GwdZcuepOrJbhUcNd7GwdZcuepOrJbhUcNd7GwdZcuepOrJbhUcNd7GwdZcuepOrJbhUcNd7GwdZcuepOrJbhUcNd7GwdZcuepOrJbhUcNd7GwdZcuepOrJbhUcNd7GwdZcuepOrJbhUcNd7GwdZcuepOrJbhUcNd7GwdZcuepOrJbhUcNd7GwdZcuepOrJbhUcNd7GwdZcuepOrJbhUcNd7GwdZcuepOrJbhUcNd7GwdZcuepOrJbhUcNd7I9CFPFgIEySAB+SeAb3T5E26mv4RRYwFx5M3aBaHHAjgLI/lP8FsIiOVP7QhwxV3RFxVaYQn/tgmxIlRKRjamceAmfw1bnl+g1qkvqvuaS8NYxu2ZJUCqc1bp3R+ASZ/aX3bGIj/AP1Khgv0Je0hf/TokkTNkEqCQP8AceI/bZkKKqb6riIe/EdRvqTZdm0re4nGQNmRSgWv9x/Da4iPzTSVCZsl5aUhOAxMsbIJkMf7kBtpCnhL6raaqvU09E6SrFAtrkbH8STLdnaVgONkcG1O16ky/gpLhCigqlgCAT+zOQ/8VehbaQqXr6rRqaEoR/8ALBtStLljJJM5fhIVZ4Nqyfr2L+EsUKCASMCSAfzKU/SY9Q20h65/ozTaJRqvvhSXiEEvyQFKA/8Ard44/wCW48Sqak/wbGMc5PxMz0DxaG89z1p1bmzQzkxLV8DxaG89z1p1ZmgkxLV8DxaG89z1p1ZmgkxLV8DxaG89z1p1ZmgkxLV8DxaG89z1p1ZmgkxLV8DxaG89z1p1ZmgkxLV8DxaG89z1p1ZmgkxLV8DxaG89z1p1ZmgkxLV8DxaG89z1p1ZmgkxLV8DxaG89z1p1ZmgkxLV8DxaG89z1p1ZmgkxLV8DxaG89z1p1ZmgkxLV8DxaG89z1p1ZmgkxLV8DxaG89z1p1ZmgkxLV8DxaG89z1p1ZmgkxLV8DxaG89z1p1ZmgkxLV8DxaG89z1p1ZmgkxLV8H53qxGHUEiyXz1CXgTM2CBiR/HEzsyMjMY4N6b26kyNCHzrFE3MWi63rhAdpViEAJFn8jDjjPH7sY1WpkDtqfWFzV2nKeP3SXwsyCTZGPCdogkYFXAYtIjFcmQQyolSkUunrW7ACVKNkBITITwEhgMJNkiZJkDbqfWaiwFL0Uxyl8HgCRgmaQZ2zMjH+nd4H8hsIkNXfwpUUnHj0vXhUuUziZAAf4A4NsyIU1X600aFQN64fOUPFPZgLKUbgAmmYI397HGUpffg2t8NXOzzLmTBVPi2whUUetVGdVTNELlBeGZ+rZRgQZJEpY7pULU5ibalhrq1ZlzJaYbaQqIlWqjUyrCKKhyhK0SP1bKN4n+YAluzkjEGZs/ZtSQ1R2eZcyecWbOMuLcOO/1p/g+j/oucl3/AC/6Q+m5+m4j2f0bn6YP0bn6YP0bn6YP0bn6YP0bn6YP0bn6YP0bn6YP0bn6YP0bn6YP0bn6YP0bn6YP0bn6YP0bn6YP0bn6YP0bn6YP0bn6YP0/R/gcIyzjto0bt1KfDZqPA4RlnHbRozUozUeBwjLOO2jRmpRmo8DhGWcdtGjNSjNR4HCMs47aNGalGajwOEZZx20aM1KM1HgcIyzjto0ZqUZqPA4RlnHbRozUozUeBwjLOO2jRmpRmo8DhGWcdtGjNSjNR4HCMs47aNGalGan9Jg8LQN2juR/Z2nRov7/ACZNiPb/AAqn9eEw3kOehOjTJCzoly+R4TDeQ56E6MyQToly+R4TDeQ56E6MyQToly+R4TDeQ56E6MyQToly+R4TDeQ56E6MyQToly+R4TDeQ56E6MyQToly+R4TDeQ56E6MyQToly+R4TDeQ56E6MyQToly+R4TDeQ56E6MyQToly+R4TDeQ56E6MyQToly+R4TDeQ56E6MyQToly+R4TDeQ56E6MyQToly+R4TDeQ56E6MyQToly+R4TDeQ56E6MyQToly+R4TDeQ56E6MyQToly+R4TDeQ56E6MyQToly+R4TDeQ56E6MyQToly+TxPbysuYPSnRueY4+n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jbysuYPSnRkxwp2Gt9l3dVBedSfVHtbZKQ8q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ouqgvOpPqj2slIKxGtTn6LqoLzqT6o9rJSCsRrU5+i6qC86k+qPayUgrEa1Ofpx3tUfKr7g0aTdjbRnX8C9qj5VfcGjJuwozr+Be1R8qvuDRk3YUZ1/Avao+VX3BoybsKM6/gXtUfKr7g0ZN2FGdfwL2qPlV9waMm7CjOv4F7VHyq+4NGTdhRnX8C9qj5VfcGjJuwozr+Be1R8qvuDRk3YUZ1/Avao+VX3BoybsKM6/gXtUfKr7g0ZN2FGdfwL2qPlV9waMm7CjOv4F7VHyq+4NGTdhRnX8C9qj5VfcGjJuwozr+Be1R8qvuDRk3YUZ1/Avao+VX3BoybsKM6/gXtUfKr7g0ZN2FGdfwL2qPlV9waMm7CjOv4F7VHyq+4NGTdhRnX8C9qj5VfcGjJuwozr+Be1R8qvuDRk3YUZ1/Avao+VX3BoybsKM6/gXtUfKr7g0ZN2FGdfwL2qPlV9waMm7CjOv4F7VHyq+4NGTdhRnX8C9qj5VfcGjJuwozr+Be1R8qvuDRk3YUZ1/Avao+VX3BoybsKM6/gXtUfKr7g0ZN2FGdfwTl2tZPK67nw2Mtx2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Xa1k8rrufDJbhVcNv4F2tZPK67nwyW4VXDb+BdrWTyuu58MluFVw2/g9U2pgOZc9Qbdqb3PA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o2pgOZc9QZqb3HSR7FG1MBzLnqDNTe46SPYp+em5T7EMAYAwBgDAGAMAYAwBgDAGAMAYAwBgDAGAMAYAwBgDAGAMAYAwB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upload.wikimedia.org/wikipedia/en/thumb/a/a4/Flag_of_the_United_States.svg/285px-Flag_of_the_United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71" y="4038600"/>
            <a:ext cx="2714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nchantedlearning.com/asia/china/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496" y="3943349"/>
            <a:ext cx="2324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0.tqn.com/d/gospain/1/0/r/H/-/-/Spain_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696" y="3942828"/>
            <a:ext cx="2253504" cy="15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5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65"/>
    </mc:Choice>
    <mc:Fallback>
      <p:transition spd="slow" advTm="47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3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065"/>
            <a:ext cx="8229600" cy="4525963"/>
          </a:xfrm>
        </p:spPr>
        <p:txBody>
          <a:bodyPr/>
          <a:lstStyle/>
          <a:p>
            <a:r>
              <a:rPr lang="en-US" dirty="0" smtClean="0"/>
              <a:t>Irradiances are the same at the same optical depths 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6986879"/>
              </p:ext>
            </p:extLst>
          </p:nvPr>
        </p:nvGraphicFramePr>
        <p:xfrm>
          <a:off x="677509" y="2380442"/>
          <a:ext cx="7461251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220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3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pic>
        <p:nvPicPr>
          <p:cNvPr id="6" name="Picture 5" descr="E_same_o_dep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781"/>
            <a:ext cx="6123937" cy="386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9" r="5491"/>
          <a:stretch/>
        </p:blipFill>
        <p:spPr>
          <a:xfrm>
            <a:off x="3564053" y="2908972"/>
            <a:ext cx="5489473" cy="37515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275" y="4549676"/>
            <a:ext cx="356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K functions are not constant with depth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arious </a:t>
            </a:r>
            <a:r>
              <a:rPr lang="en-US" sz="2400" i="1" dirty="0"/>
              <a:t>K</a:t>
            </a:r>
            <a:r>
              <a:rPr lang="en-US" sz="2400" dirty="0"/>
              <a:t> functions as a function of depth for the highly scattering </a:t>
            </a:r>
            <a:r>
              <a:rPr lang="en-US" sz="2400" dirty="0" smtClean="0"/>
              <a:t>water</a:t>
            </a:r>
            <a:endParaRPr lang="en-US" sz="2400" dirty="0"/>
          </a:p>
        </p:txBody>
      </p:sp>
      <p:pic>
        <p:nvPicPr>
          <p:cNvPr id="9" name="Picture 8" descr="Screen shot 2013-07-17 at 下午11.59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75" y="2062963"/>
            <a:ext cx="4533900" cy="71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48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Exercise 2: IOP error effects	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7625794"/>
              </p:ext>
            </p:extLst>
          </p:nvPr>
        </p:nvGraphicFramePr>
        <p:xfrm>
          <a:off x="103115" y="913300"/>
          <a:ext cx="4963040" cy="380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0419295"/>
              </p:ext>
            </p:extLst>
          </p:nvPr>
        </p:nvGraphicFramePr>
        <p:xfrm>
          <a:off x="4178555" y="3331706"/>
          <a:ext cx="4965446" cy="33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9054" y="1228910"/>
            <a:ext cx="3497746" cy="21027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AC-9 gives a=0.30 m</a:t>
            </a:r>
            <a:r>
              <a:rPr lang="en-US" baseline="30000" dirty="0" smtClean="0"/>
              <a:t>-1  </a:t>
            </a:r>
            <a:r>
              <a:rPr lang="en-US" dirty="0" smtClean="0"/>
              <a:t>+/- 20% </a:t>
            </a:r>
          </a:p>
          <a:p>
            <a:r>
              <a:rPr lang="en-US" dirty="0" smtClean="0"/>
              <a:t>Three runs with a= 0.24, 0.30, 0.36 m</a:t>
            </a:r>
            <a:r>
              <a:rPr lang="en-US" baseline="30000" dirty="0" smtClean="0"/>
              <a:t>-1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2143" y="5038530"/>
            <a:ext cx="4328762" cy="98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b = 1.0 </a:t>
            </a:r>
            <a:r>
              <a:rPr lang="en-US" sz="3000" dirty="0"/>
              <a:t>m</a:t>
            </a:r>
            <a:r>
              <a:rPr lang="en-US" sz="3000" baseline="30000" dirty="0"/>
              <a:t>-1</a:t>
            </a:r>
            <a:r>
              <a:rPr lang="en-US" sz="3000" dirty="0" smtClean="0"/>
              <a:t> at 440 nm</a:t>
            </a:r>
          </a:p>
        </p:txBody>
      </p:sp>
    </p:spTree>
    <p:extLst>
      <p:ext uri="{BB962C8B-B14F-4D97-AF65-F5344CB8AC3E}">
        <p14:creationId xmlns:p14="http://schemas.microsoft.com/office/powerpoint/2010/main" xmlns="" val="21500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Exercise 2: IOP error effects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4658146"/>
              </p:ext>
            </p:extLst>
          </p:nvPr>
        </p:nvGraphicFramePr>
        <p:xfrm>
          <a:off x="375270" y="1117220"/>
          <a:ext cx="4239526" cy="4164644"/>
        </p:xfrm>
        <a:graphic>
          <a:graphicData uri="http://schemas.openxmlformats.org/drawingml/2006/table">
            <a:tbl>
              <a:tblPr/>
              <a:tblGrid>
                <a:gridCol w="1298814"/>
                <a:gridCol w="1641898"/>
                <a:gridCol w="1298814"/>
              </a:tblGrid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9.02E-03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-50.71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3.58E-10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1.25E-08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3385.55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1.10E-11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-96.93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6262300"/>
              </p:ext>
            </p:extLst>
          </p:nvPr>
        </p:nvGraphicFramePr>
        <p:xfrm>
          <a:off x="4751346" y="1117222"/>
          <a:ext cx="4060365" cy="4164644"/>
        </p:xfrm>
        <a:graphic>
          <a:graphicData uri="http://schemas.openxmlformats.org/drawingml/2006/table">
            <a:tbl>
              <a:tblPr/>
              <a:tblGrid>
                <a:gridCol w="1251159"/>
                <a:gridCol w="1558047"/>
                <a:gridCol w="1251159"/>
              </a:tblGrid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9.95E-05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2.63E-04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4.00E-05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-59.84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2.28E-11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7.95E-10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3385.64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7.00E-13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-96.93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761935"/>
              </p:ext>
            </p:extLst>
          </p:nvPr>
        </p:nvGraphicFramePr>
        <p:xfrm>
          <a:off x="5295191" y="5530979"/>
          <a:ext cx="3516520" cy="596900"/>
        </p:xfrm>
        <a:graphic>
          <a:graphicData uri="http://schemas.openxmlformats.org/drawingml/2006/table">
            <a:tbl>
              <a:tblPr/>
              <a:tblGrid>
                <a:gridCol w="879130"/>
                <a:gridCol w="879130"/>
                <a:gridCol w="879130"/>
                <a:gridCol w="879130"/>
              </a:tblGrid>
              <a:tr h="29210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(m</a:t>
                      </a:r>
                      <a:r>
                        <a:rPr lang="en-US" sz="1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269" y="5435394"/>
            <a:ext cx="491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 small error in an IOP can make a big difference in the field at 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500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784140"/>
            <a:ext cx="8229600" cy="399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Unbiased percent difference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UPD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(Hooker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 al.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2002)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ZW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ZW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where X represents the ocean color product for λ at any </a:t>
            </a:r>
            <a:r>
              <a:rPr kumimoji="0" lang="en-ZW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discrete</a:t>
            </a: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wavelength and t</a:t>
            </a:r>
            <a:r>
              <a:rPr kumimoji="0" lang="en-Z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 neglected for </a:t>
            </a:r>
            <a:r>
              <a:rPr kumimoji="0" lang="en-Z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Hydrolight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grpSp>
        <p:nvGrpSpPr>
          <p:cNvPr id="16" name="Group 15"/>
          <p:cNvGrpSpPr/>
          <p:nvPr/>
        </p:nvGrpSpPr>
        <p:grpSpPr>
          <a:xfrm>
            <a:off x="2286000" y="2794765"/>
            <a:ext cx="5410200" cy="766763"/>
            <a:chOff x="2286000" y="2057400"/>
            <a:chExt cx="5410200" cy="766763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2286000" y="2057400"/>
            <a:ext cx="3816350" cy="766763"/>
          </p:xfrm>
          <a:graphic>
            <a:graphicData uri="http://schemas.openxmlformats.org/presentationml/2006/ole">
              <p:oleObj spid="_x0000_s1049" name="Equation" r:id="rId3" imgW="2641233" imgH="533538" progId="">
                <p:embed/>
              </p:oleObj>
            </a:graphicData>
          </a:graphic>
        </p:graphicFrame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040437" y="2438400"/>
              <a:ext cx="1655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latin typeface="Times New Roman" pitchFamily="18" charset="0"/>
                  <a:cs typeface="Times New Roman" pitchFamily="18" charset="0"/>
                </a:rPr>
                <a:t>..................[1]</a:t>
              </a:r>
              <a:endParaRPr lang="en-ZW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3236"/>
            <a:ext cx="8229600" cy="1143000"/>
          </a:xfrm>
        </p:spPr>
        <p:txBody>
          <a:bodyPr/>
          <a:lstStyle/>
          <a:p>
            <a:r>
              <a:rPr lang="de-DE" dirty="0" smtClean="0"/>
              <a:t>Unbiased Percent Difference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3858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30" y="274638"/>
            <a:ext cx="8939169" cy="571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E3: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backscatter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075" y="6235399"/>
            <a:ext cx="83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optical depth </a:t>
            </a:r>
            <a:r>
              <a:rPr lang="en-US" sz="2400" dirty="0" smtClean="0"/>
              <a:t>differences cause the computer time various</a:t>
            </a:r>
            <a:endParaRPr lang="en-US" sz="24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525" r="-1025"/>
          <a:stretch/>
        </p:blipFill>
        <p:spPr bwMode="auto">
          <a:xfrm>
            <a:off x="1884446" y="969473"/>
            <a:ext cx="6349763" cy="5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075" y="4094223"/>
            <a:ext cx="188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Backscatter fraction B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=b</a:t>
            </a:r>
            <a:r>
              <a:rPr lang="en-US" sz="2400" baseline="-25000" dirty="0" smtClean="0"/>
              <a:t>bp</a:t>
            </a:r>
            <a:r>
              <a:rPr lang="en-US" sz="2400" dirty="0" smtClean="0"/>
              <a:t>/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p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36303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4: Compare “CLASSIC” and “NEW” Case 1 IOP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142" y="1356202"/>
            <a:ext cx="6091237" cy="51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78749" y="2293965"/>
            <a:ext cx="450629" cy="28674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520" y="6141960"/>
            <a:ext cx="258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Chl</a:t>
            </a:r>
            <a:r>
              <a:rPr lang="en-US" sz="2400" dirty="0" smtClean="0"/>
              <a:t> = 2.3 mg </a:t>
            </a: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baseline="30000" dirty="0" smtClean="0">
                <a:solidFill>
                  <a:srgbClr val="000000"/>
                </a:solidFill>
              </a:rPr>
              <a:t>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61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905</Words>
  <Application>Microsoft Office PowerPoint</Application>
  <PresentationFormat>Presentación en pantalla (4:3)</PresentationFormat>
  <Paragraphs>204</Paragraphs>
  <Slides>24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Hydrolight Lab: Part 1</vt:lpstr>
      <vt:lpstr>Exercise 1: Optical Depth</vt:lpstr>
      <vt:lpstr>Exercise 1: Optical Depth</vt:lpstr>
      <vt:lpstr>Exercise 1: Optical Depth</vt:lpstr>
      <vt:lpstr>Exercise 2: IOP error effects </vt:lpstr>
      <vt:lpstr>Exercise 2: IOP error effects </vt:lpstr>
      <vt:lpstr>Unbiased Percent Difference</vt:lpstr>
      <vt:lpstr>E3: Rrs dependence on backscatter</vt:lpstr>
      <vt:lpstr>Exercise 4: Compare “CLASSIC” and “NEW” Case 1 IOP model</vt:lpstr>
      <vt:lpstr>Exercise 5: Compare Hydrolight and Ecolight outputs </vt:lpstr>
      <vt:lpstr>EXERCISE 6</vt:lpstr>
      <vt:lpstr>Effect of bottom reflectance on Rrs</vt:lpstr>
      <vt:lpstr>Irradiance reflectance vs depth</vt:lpstr>
      <vt:lpstr>THANKS!</vt:lpstr>
      <vt:lpstr>Rrs Dependence on Sun Zenith</vt:lpstr>
      <vt:lpstr>Diapositiva 16</vt:lpstr>
      <vt:lpstr>Diapositiva 17</vt:lpstr>
      <vt:lpstr>Diapositiva 18</vt:lpstr>
      <vt:lpstr>LISST, Eco VSF, Mie Theory</vt:lpstr>
      <vt:lpstr>HyperPro Ashley and Morgaine</vt:lpstr>
      <vt:lpstr>Fluorometry Group:  Matt, Sophie, &amp; Elizabeth </vt:lpstr>
      <vt:lpstr>An Introduction to Radiometry: Taking Measurements, Getting Closure, and Data Applications</vt:lpstr>
      <vt:lpstr>The Plan: Dock Tests + Cruise Data</vt:lpstr>
      <vt:lpstr>If we have time…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Hydrolight Presentation: Part 1</dc:title>
  <dc:creator>Grace</dc:creator>
  <cp:lastModifiedBy>Marta</cp:lastModifiedBy>
  <cp:revision>43</cp:revision>
  <dcterms:created xsi:type="dcterms:W3CDTF">2013-07-17T20:46:41Z</dcterms:created>
  <dcterms:modified xsi:type="dcterms:W3CDTF">2013-07-18T11:57:34Z</dcterms:modified>
</cp:coreProperties>
</file>