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1" r:id="rId2"/>
    <p:sldId id="262" r:id="rId3"/>
    <p:sldId id="264" r:id="rId4"/>
    <p:sldId id="259" r:id="rId5"/>
    <p:sldId id="270" r:id="rId6"/>
    <p:sldId id="271" r:id="rId7"/>
    <p:sldId id="263" r:id="rId8"/>
    <p:sldId id="277" r:id="rId9"/>
    <p:sldId id="275" r:id="rId10"/>
    <p:sldId id="268" r:id="rId11"/>
    <p:sldId id="269" r:id="rId12"/>
    <p:sldId id="272" r:id="rId13"/>
    <p:sldId id="273" r:id="rId14"/>
    <p:sldId id="27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6" autoAdjust="0"/>
    <p:restoredTop sz="57348" autoAdjust="0"/>
  </p:normalViewPr>
  <p:slideViewPr>
    <p:cSldViewPr>
      <p:cViewPr varScale="1">
        <p:scale>
          <a:sx n="39" d="100"/>
          <a:sy n="39" d="100"/>
        </p:scale>
        <p:origin x="-1374"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D7B229-71AC-479E-B03A-8609C3F9EE81}" type="datetimeFigureOut">
              <a:rPr lang="en-US" smtClean="0"/>
              <a:pPr/>
              <a:t>7/26/2013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11A56A-8F9A-46E5-8704-79CF051059C2}" type="slidenum">
              <a:rPr lang="en-US" smtClean="0"/>
              <a:pPr/>
              <a:t>‹#›</a:t>
            </a:fld>
            <a:endParaRPr lang="en-US"/>
          </a:p>
        </p:txBody>
      </p:sp>
    </p:spTree>
    <p:extLst>
      <p:ext uri="{BB962C8B-B14F-4D97-AF65-F5344CB8AC3E}">
        <p14:creationId xmlns:p14="http://schemas.microsoft.com/office/powerpoint/2010/main" val="3179967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Oceans</a:t>
            </a:r>
            <a:r>
              <a:rPr lang="en-US" baseline="0" dirty="0" smtClean="0"/>
              <a:t> cover approximately 72% of earth’s surface and contain over 90% of earth’s water.</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a:t>
            </a:fld>
            <a:endParaRPr lang="en-US"/>
          </a:p>
        </p:txBody>
      </p:sp>
    </p:spTree>
    <p:extLst>
      <p:ext uri="{BB962C8B-B14F-4D97-AF65-F5344CB8AC3E}">
        <p14:creationId xmlns:p14="http://schemas.microsoft.com/office/powerpoint/2010/main" val="134160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Other general recommendations include making sure that the instrument is not being shadowed by the boat and making sure that there is good communication between instrument and computer before deployment. It is important to use the lock that secures the cable to the main body of the instrument to prevent damage in the connections due to pulling. It is also helpful to take notes on wind speed and cloud cover while the instrument is recording.</a:t>
            </a:r>
          </a:p>
          <a:p>
            <a:pPr marL="171450" indent="-171450">
              <a:buFontTx/>
              <a:buChar char="-"/>
            </a:pPr>
            <a:r>
              <a:rPr lang="en-US" sz="1200" kern="1200" dirty="0" smtClean="0">
                <a:solidFill>
                  <a:schemeClr val="tx1"/>
                </a:solidFill>
                <a:latin typeface="+mn-lt"/>
                <a:ea typeface="+mn-ea"/>
                <a:cs typeface="+mn-cs"/>
              </a:rPr>
              <a:t>Try to keep the instrument away from the boat to prevent interference with ship shadow. Additionally, try to match data collection times with casts of other radiometers and additional instruments. After data collection, make sure to look at the time series of each cast in order to check for fluctuations in the data. Make sure to note times when the instrument is too close to the boat and the sky conditions are variable. Remove any data that is compromised before processing an entire time series.</a:t>
            </a:r>
          </a:p>
        </p:txBody>
      </p:sp>
      <p:sp>
        <p:nvSpPr>
          <p:cNvPr id="4" name="Slide Number Placeholder 3"/>
          <p:cNvSpPr>
            <a:spLocks noGrp="1"/>
          </p:cNvSpPr>
          <p:nvPr>
            <p:ph type="sldNum" sz="quarter" idx="10"/>
          </p:nvPr>
        </p:nvSpPr>
        <p:spPr/>
        <p:txBody>
          <a:bodyPr/>
          <a:lstStyle/>
          <a:p>
            <a:fld id="{8111A56A-8F9A-46E5-8704-79CF051059C2}" type="slidenum">
              <a:rPr lang="en-US" smtClean="0"/>
              <a:pPr/>
              <a:t>12</a:t>
            </a:fld>
            <a:endParaRPr lang="en-US"/>
          </a:p>
        </p:txBody>
      </p:sp>
    </p:spTree>
    <p:extLst>
      <p:ext uri="{BB962C8B-B14F-4D97-AF65-F5344CB8AC3E}">
        <p14:creationId xmlns:p14="http://schemas.microsoft.com/office/powerpoint/2010/main" val="233256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You</a:t>
            </a:r>
            <a:r>
              <a:rPr lang="en-US" baseline="0" dirty="0" smtClean="0"/>
              <a:t> pull the buoy slowly vertically out of the water</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13</a:t>
            </a:fld>
            <a:endParaRPr lang="en-US"/>
          </a:p>
        </p:txBody>
      </p:sp>
    </p:spTree>
    <p:extLst>
      <p:ext uri="{BB962C8B-B14F-4D97-AF65-F5344CB8AC3E}">
        <p14:creationId xmlns:p14="http://schemas.microsoft.com/office/powerpoint/2010/main" val="2405306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study the world’s oceans to learn about areas like productivity</a:t>
            </a:r>
            <a:r>
              <a:rPr lang="en-US" baseline="0" dirty="0" smtClean="0"/>
              <a:t>, anthropogenic impacts, and climate change. One emerging area of oceanography, ocean optics, focuses on the study of the optical properties of light and how light can change in the atmosphere and oceans.  From these interactions we can learn about chlorophyll levels, particle size, and productivity in the oceans.  In this video we will explain how optical oceanographers study light interactions and the common instruments that they use.  We’ll also show you the best practices for calibration and field measurements, as well as what common result spectra could look like.</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2</a:t>
            </a:fld>
            <a:endParaRPr lang="en-US"/>
          </a:p>
        </p:txBody>
      </p:sp>
    </p:spTree>
    <p:extLst>
      <p:ext uri="{BB962C8B-B14F-4D97-AF65-F5344CB8AC3E}">
        <p14:creationId xmlns:p14="http://schemas.microsoft.com/office/powerpoint/2010/main" val="33004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for an introduction into remote sensing reflectance</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3</a:t>
            </a:fld>
            <a:endParaRPr lang="en-US"/>
          </a:p>
        </p:txBody>
      </p:sp>
    </p:spTree>
    <p:extLst>
      <p:ext uri="{BB962C8B-B14F-4D97-AF65-F5344CB8AC3E}">
        <p14:creationId xmlns:p14="http://schemas.microsoft.com/office/powerpoint/2010/main" val="304678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a:t>
            </a:r>
            <a:r>
              <a:rPr lang="en-US" baseline="0" dirty="0" smtClean="0"/>
              <a:t> from the sun can be viewed as a bunch of energetic photons or waves. When this energetic light hits the water’s surface the total amount of energy per unit area received by water is the down-welling irradiance (referred to as Ed).  Some of the light can be reflected back into the air and is called reflected radiance (or </a:t>
            </a:r>
            <a:r>
              <a:rPr lang="en-US" baseline="0" dirty="0" err="1" smtClean="0"/>
              <a:t>Lr</a:t>
            </a:r>
            <a:r>
              <a:rPr lang="en-US" baseline="0" dirty="0" smtClean="0"/>
              <a:t>) when viewed at a specific direction and a given solid angle. Within the water column, some of the light is further absorbed by water molecules, particles, CDOM and minerals etc; some are scattered or redirected before continuing their trips. These processes are pretty random and photons can travel in various paths. After these absorption and scattering, some are lucky enough to transmit through and travel deeper into water and some will be reflected back into air. And this part of energy at a given solid angle and a specific direction observed is the water-leaving radiance. Scientists are interested in the water-leaving radiance because it brings information of the biogeochemical state of water. Water-leaving radiance can be either collected by in-situ field work or be photographed by satellites. Clear sky is an ideal condition since when there are clouds, the particles and water molecules inside the clouds can also absorb or scatter sunlight and hence cause difficulty to calculate the actual light received by satellites. The reflected light, as well as the absorption and scattering of air molecules also contribute to the noise received by satellites.</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4</a:t>
            </a:fld>
            <a:endParaRPr lang="en-US"/>
          </a:p>
        </p:txBody>
      </p:sp>
    </p:spTree>
    <p:extLst>
      <p:ext uri="{BB962C8B-B14F-4D97-AF65-F5344CB8AC3E}">
        <p14:creationId xmlns:p14="http://schemas.microsoft.com/office/powerpoint/2010/main" val="3027237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mentioned as </a:t>
            </a:r>
            <a:r>
              <a:rPr lang="en-US" dirty="0" err="1" smtClean="0"/>
              <a:t>irrdiance</a:t>
            </a:r>
            <a:r>
              <a:rPr lang="en-US" dirty="0" smtClean="0"/>
              <a:t> and radiance, </a:t>
            </a:r>
            <a:r>
              <a:rPr lang="en-US" baseline="0" dirty="0" smtClean="0"/>
              <a:t>it is important to give you an overview of these two concepts. Imagine you stand on the water surface, the total energy brought by photons hitting you from all directions are the </a:t>
            </a:r>
            <a:r>
              <a:rPr lang="en-US" baseline="0" dirty="0" err="1" smtClean="0"/>
              <a:t>downwelling</a:t>
            </a:r>
            <a:r>
              <a:rPr lang="en-US" baseline="0" dirty="0" smtClean="0"/>
              <a:t> energy. And the total energy received per unit area is the </a:t>
            </a:r>
            <a:r>
              <a:rPr lang="en-US" baseline="0" dirty="0" err="1" smtClean="0"/>
              <a:t>downwelling</a:t>
            </a:r>
            <a:r>
              <a:rPr lang="en-US" baseline="0" dirty="0" smtClean="0"/>
              <a:t> irradiance. The upwelling irradiance is easy to understand and just think of the photons hitting you from below the water surface. Reflectance can be viewed as the ratio of upwelling irradiance over </a:t>
            </a:r>
            <a:r>
              <a:rPr lang="en-US" baseline="0" dirty="0" err="1" smtClean="0"/>
              <a:t>downwelling</a:t>
            </a:r>
            <a:r>
              <a:rPr lang="en-US" baseline="0" dirty="0" smtClean="0"/>
              <a:t> irradiance.</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reflectance measured by satellites is a little different</a:t>
            </a:r>
            <a:r>
              <a:rPr lang="en-US" baseline="0" dirty="0" smtClean="0"/>
              <a:t> since satellite only measures radiance instead of irradiance. Think that you are viewing at a specific direction, the total energy per solid angle you receive is the radiance. Therefore, radiance is viewing direction and solid angle dependent. Only if the water surface is </a:t>
            </a:r>
            <a:r>
              <a:rPr lang="en-US" baseline="0" dirty="0" err="1" smtClean="0"/>
              <a:t>lambertian</a:t>
            </a:r>
            <a:r>
              <a:rPr lang="en-US" baseline="0" dirty="0" smtClean="0"/>
              <a:t> surface, the upwelling radiance at all directions are identical. Remote sensing reflectance is defined as the ration of the upwelling radiance over the </a:t>
            </a:r>
            <a:r>
              <a:rPr lang="en-US" baseline="0" dirty="0" err="1" smtClean="0"/>
              <a:t>downwelling</a:t>
            </a:r>
            <a:r>
              <a:rPr lang="en-US" baseline="0" dirty="0" smtClean="0"/>
              <a:t> irradiance.</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There are mainly two types of configurations of radiometers. One is for above water measurements. This type of radiometers usually consist of a sensor measuring </a:t>
            </a:r>
            <a:r>
              <a:rPr lang="en-US" baseline="0" dirty="0" err="1" smtClean="0"/>
              <a:t>downwelling</a:t>
            </a:r>
            <a:r>
              <a:rPr lang="en-US" baseline="0" dirty="0" smtClean="0"/>
              <a:t> irradiance, a sensor pointing downward to measure the total upwelling radiance including the reflected radiance and the water-leaving radiance, and a third sensor measuring sky radiance. This third sensor is used as a reference of the reflected radiance and helps correct the total radiance in order to get the water-leaving radiance. The other type of configuration is for in-water measurements. Again, this type of radiometers include a sensor for </a:t>
            </a:r>
            <a:r>
              <a:rPr lang="en-US" baseline="0" dirty="0" err="1" smtClean="0"/>
              <a:t>downwelling</a:t>
            </a:r>
            <a:r>
              <a:rPr lang="en-US" baseline="0" dirty="0" smtClean="0"/>
              <a:t> irradiance. Instead of using a third sensor for sky radiance, they measure the water-leaving radiance directly by attach a cone to the end of the radiance sensor pointing downward. Some radiometers do not have the cone and instead they take measurements at different water depths. By multiple corrections such as depth correction and air-water interface correction, people can also get the water-leaving radiance.</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Especially for above-water</a:t>
            </a:r>
            <a:r>
              <a:rPr lang="en-US" baseline="0" dirty="0" smtClean="0"/>
              <a:t> measurements, there are recommendations of measuring geometry in order to reduce the sun glinting and variability of field measurements. Think that the sun is in the grey plane. It is recommended standing ~135 degree away from the sun and holding the instrument about 40 degree downward.</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HyperSAS</a:t>
            </a:r>
            <a:r>
              <a:rPr lang="en-US" dirty="0" smtClean="0"/>
              <a:t> mainly consists</a:t>
            </a:r>
            <a:r>
              <a:rPr lang="en-US" baseline="0" dirty="0" smtClean="0"/>
              <a:t> of a Ed sensor, a Lt sensor and a Li sensor.</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1384402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1171579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3403586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146776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08CCA-340A-4172-B95F-6163F2A56836}" type="datetimeFigureOut">
              <a:rPr lang="en-US" smtClean="0"/>
              <a:pPr/>
              <a:t>7/26/2013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143759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08CCA-340A-4172-B95F-6163F2A56836}" type="datetimeFigureOut">
              <a:rPr lang="en-US" smtClean="0"/>
              <a:pPr/>
              <a:t>7/26/2013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397390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08CCA-340A-4172-B95F-6163F2A56836}" type="datetimeFigureOut">
              <a:rPr lang="en-US" smtClean="0"/>
              <a:pPr/>
              <a:t>7/26/2013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200784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08CCA-340A-4172-B95F-6163F2A56836}" type="datetimeFigureOut">
              <a:rPr lang="en-US" smtClean="0"/>
              <a:pPr/>
              <a:t>7/26/2013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25308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08CCA-340A-4172-B95F-6163F2A56836}" type="datetimeFigureOut">
              <a:rPr lang="en-US" smtClean="0"/>
              <a:pPr/>
              <a:t>7/26/2013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269806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08CCA-340A-4172-B95F-6163F2A56836}" type="datetimeFigureOut">
              <a:rPr lang="en-US" smtClean="0"/>
              <a:pPr/>
              <a:t>7/26/2013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127161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08CCA-340A-4172-B95F-6163F2A56836}" type="datetimeFigureOut">
              <a:rPr lang="en-US" smtClean="0"/>
              <a:pPr/>
              <a:t>7/26/2013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260421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08CCA-340A-4172-B95F-6163F2A56836}" type="datetimeFigureOut">
              <a:rPr lang="en-US" smtClean="0"/>
              <a:pPr/>
              <a:t>7/26/2013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DAD22-1591-4023-81BF-9D6CBE98841B}" type="slidenum">
              <a:rPr lang="en-US" smtClean="0"/>
              <a:pPr/>
              <a:t>‹#›</a:t>
            </a:fld>
            <a:endParaRPr lang="en-US"/>
          </a:p>
        </p:txBody>
      </p:sp>
    </p:spTree>
    <p:extLst>
      <p:ext uri="{BB962C8B-B14F-4D97-AF65-F5344CB8AC3E}">
        <p14:creationId xmlns:p14="http://schemas.microsoft.com/office/powerpoint/2010/main" val="553386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4.xml"/><Relationship Id="rId7" Type="http://schemas.openxmlformats.org/officeDocument/2006/relationships/image" Target="../media/image6.gif"/><Relationship Id="rId12"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72390"/>
            <a:ext cx="12334851" cy="6949440"/>
          </a:xfrm>
          <a:prstGeom prst="rect">
            <a:avLst/>
          </a:prstGeom>
        </p:spPr>
      </p:pic>
    </p:spTree>
    <p:custDataLst>
      <p:tags r:id="rId1"/>
    </p:custDataLst>
    <p:extLst>
      <p:ext uri="{BB962C8B-B14F-4D97-AF65-F5344CB8AC3E}">
        <p14:creationId xmlns:p14="http://schemas.microsoft.com/office/powerpoint/2010/main" val="1627574461"/>
      </p:ext>
    </p:extLst>
  </p:cSld>
  <p:clrMapOvr>
    <a:masterClrMapping/>
  </p:clrMapOvr>
  <p:transition advTm="1512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Erin\Documents\MIT\CLASSES\Optics\PROJECT\HyperSAS_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8"/>
            <a:ext cx="9144000" cy="68571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76600" y="5334000"/>
            <a:ext cx="4288971" cy="523220"/>
          </a:xfrm>
          <a:prstGeom prst="rect">
            <a:avLst/>
          </a:prstGeom>
          <a:noFill/>
        </p:spPr>
        <p:txBody>
          <a:bodyPr wrap="square" rtlCol="0">
            <a:spAutoFit/>
          </a:bodyPr>
          <a:lstStyle/>
          <a:p>
            <a:r>
              <a:rPr lang="en-US" sz="2800" b="1" dirty="0" smtClean="0">
                <a:solidFill>
                  <a:srgbClr val="FFFF00"/>
                </a:solidFill>
                <a:latin typeface="Arial Black" pitchFamily="34" charset="0"/>
              </a:rPr>
              <a:t>SECURE MOUNT</a:t>
            </a:r>
            <a:endParaRPr lang="en-US" sz="2800" b="1" dirty="0">
              <a:solidFill>
                <a:srgbClr val="FFFF00"/>
              </a:solidFill>
              <a:latin typeface="Arial Black" pitchFamily="34" charset="0"/>
            </a:endParaRPr>
          </a:p>
        </p:txBody>
      </p:sp>
      <p:grpSp>
        <p:nvGrpSpPr>
          <p:cNvPr id="16" name="Group 15"/>
          <p:cNvGrpSpPr/>
          <p:nvPr/>
        </p:nvGrpSpPr>
        <p:grpSpPr>
          <a:xfrm>
            <a:off x="0" y="652790"/>
            <a:ext cx="2514600" cy="2700010"/>
            <a:chOff x="0" y="652790"/>
            <a:chExt cx="2514600" cy="2700010"/>
          </a:xfrm>
        </p:grpSpPr>
        <p:sp>
          <p:nvSpPr>
            <p:cNvPr id="8" name="TextBox 7"/>
            <p:cNvSpPr txBox="1"/>
            <p:nvPr/>
          </p:nvSpPr>
          <p:spPr>
            <a:xfrm>
              <a:off x="152400" y="652790"/>
              <a:ext cx="2362200" cy="523220"/>
            </a:xfrm>
            <a:prstGeom prst="rect">
              <a:avLst/>
            </a:prstGeom>
            <a:noFill/>
          </p:spPr>
          <p:txBody>
            <a:bodyPr wrap="square" rtlCol="0">
              <a:spAutoFit/>
            </a:bodyPr>
            <a:lstStyle/>
            <a:p>
              <a:r>
                <a:rPr lang="en-US" sz="2800" b="1" i="1" dirty="0" smtClean="0">
                  <a:solidFill>
                    <a:srgbClr val="C00000"/>
                  </a:solidFill>
                  <a:latin typeface="Arial Black" pitchFamily="34" charset="0"/>
                </a:rPr>
                <a:t>E</a:t>
              </a:r>
              <a:r>
                <a:rPr lang="en-US" sz="2800" b="1" i="1" baseline="-25000" dirty="0" smtClean="0">
                  <a:solidFill>
                    <a:srgbClr val="C00000"/>
                  </a:solidFill>
                  <a:latin typeface="Arial Black" pitchFamily="34" charset="0"/>
                </a:rPr>
                <a:t>d</a:t>
              </a:r>
              <a:r>
                <a:rPr lang="en-US" sz="2800" b="1" dirty="0" smtClean="0">
                  <a:solidFill>
                    <a:srgbClr val="C00000"/>
                  </a:solidFill>
                  <a:latin typeface="Arial Black" pitchFamily="34" charset="0"/>
                </a:rPr>
                <a:t> Sensor</a:t>
              </a:r>
              <a:endParaRPr lang="en-US" sz="2800" b="1" dirty="0">
                <a:solidFill>
                  <a:srgbClr val="C00000"/>
                </a:solidFill>
                <a:latin typeface="Arial Black" pitchFamily="34" charset="0"/>
              </a:endParaRPr>
            </a:p>
          </p:txBody>
        </p:sp>
        <p:sp>
          <p:nvSpPr>
            <p:cNvPr id="9" name="Rectangle 8"/>
            <p:cNvSpPr/>
            <p:nvPr/>
          </p:nvSpPr>
          <p:spPr>
            <a:xfrm>
              <a:off x="0" y="1295400"/>
              <a:ext cx="1143000" cy="2057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257800" y="1752600"/>
            <a:ext cx="3999330" cy="2015943"/>
            <a:chOff x="5257800" y="1752600"/>
            <a:chExt cx="3999330" cy="2015943"/>
          </a:xfrm>
        </p:grpSpPr>
        <p:sp>
          <p:nvSpPr>
            <p:cNvPr id="7" name="TextBox 6"/>
            <p:cNvSpPr txBox="1"/>
            <p:nvPr/>
          </p:nvSpPr>
          <p:spPr>
            <a:xfrm>
              <a:off x="5257800" y="1752600"/>
              <a:ext cx="2514600" cy="523220"/>
            </a:xfrm>
            <a:prstGeom prst="rect">
              <a:avLst/>
            </a:prstGeom>
            <a:noFill/>
          </p:spPr>
          <p:txBody>
            <a:bodyPr wrap="square" rtlCol="0">
              <a:spAutoFit/>
            </a:bodyPr>
            <a:lstStyle/>
            <a:p>
              <a:r>
                <a:rPr lang="en-US" sz="2800" b="1" i="1" dirty="0" smtClean="0">
                  <a:solidFill>
                    <a:srgbClr val="C00000"/>
                  </a:solidFill>
                  <a:latin typeface="Arial Black" pitchFamily="34" charset="0"/>
                </a:rPr>
                <a:t>L</a:t>
              </a:r>
              <a:r>
                <a:rPr lang="en-US" sz="2800" b="1" i="1" baseline="-25000" dirty="0" smtClean="0">
                  <a:solidFill>
                    <a:srgbClr val="C00000"/>
                  </a:solidFill>
                  <a:latin typeface="Arial Black" pitchFamily="34" charset="0"/>
                </a:rPr>
                <a:t>t</a:t>
              </a:r>
              <a:r>
                <a:rPr lang="en-US" sz="2800" b="1" dirty="0" smtClean="0">
                  <a:solidFill>
                    <a:srgbClr val="C00000"/>
                  </a:solidFill>
                  <a:latin typeface="Arial Black" pitchFamily="34" charset="0"/>
                </a:rPr>
                <a:t> Sensor</a:t>
              </a:r>
              <a:endParaRPr lang="en-US" sz="2800" b="1" dirty="0">
                <a:solidFill>
                  <a:srgbClr val="C00000"/>
                </a:solidFill>
                <a:latin typeface="Arial Black" pitchFamily="34" charset="0"/>
              </a:endParaRPr>
            </a:p>
          </p:txBody>
        </p:sp>
        <p:sp>
          <p:nvSpPr>
            <p:cNvPr id="10" name="Rectangle 9"/>
            <p:cNvSpPr/>
            <p:nvPr/>
          </p:nvSpPr>
          <p:spPr>
            <a:xfrm rot="18886745">
              <a:off x="7585147" y="2096560"/>
              <a:ext cx="757947" cy="25860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858000" y="1981200"/>
            <a:ext cx="2569029" cy="1518382"/>
            <a:chOff x="6858000" y="1981200"/>
            <a:chExt cx="2569029" cy="1518382"/>
          </a:xfrm>
        </p:grpSpPr>
        <p:sp>
          <p:nvSpPr>
            <p:cNvPr id="6" name="TextBox 5"/>
            <p:cNvSpPr txBox="1"/>
            <p:nvPr/>
          </p:nvSpPr>
          <p:spPr>
            <a:xfrm>
              <a:off x="6858000" y="1981200"/>
              <a:ext cx="2569029" cy="523220"/>
            </a:xfrm>
            <a:prstGeom prst="rect">
              <a:avLst/>
            </a:prstGeom>
            <a:noFill/>
          </p:spPr>
          <p:txBody>
            <a:bodyPr wrap="square" rtlCol="0">
              <a:spAutoFit/>
            </a:bodyPr>
            <a:lstStyle/>
            <a:p>
              <a:pPr algn="ctr"/>
              <a:r>
                <a:rPr lang="en-US" sz="2800" b="1" i="1" dirty="0" smtClean="0">
                  <a:solidFill>
                    <a:srgbClr val="C00000"/>
                  </a:solidFill>
                  <a:latin typeface="Arial Black" pitchFamily="34" charset="0"/>
                </a:rPr>
                <a:t>L</a:t>
              </a:r>
              <a:r>
                <a:rPr lang="en-US" sz="2800" b="1" i="1" baseline="-25000" dirty="0" smtClean="0">
                  <a:solidFill>
                    <a:srgbClr val="C00000"/>
                  </a:solidFill>
                  <a:latin typeface="Arial Black" pitchFamily="34" charset="0"/>
                </a:rPr>
                <a:t>i</a:t>
              </a:r>
              <a:r>
                <a:rPr lang="en-US" sz="2800" b="1" i="1" dirty="0" smtClean="0">
                  <a:solidFill>
                    <a:srgbClr val="C00000"/>
                  </a:solidFill>
                  <a:latin typeface="Arial Black" pitchFamily="34" charset="0"/>
                </a:rPr>
                <a:t> </a:t>
              </a:r>
              <a:r>
                <a:rPr lang="en-US" sz="2800" b="1" dirty="0" smtClean="0">
                  <a:solidFill>
                    <a:srgbClr val="C00000"/>
                  </a:solidFill>
                  <a:latin typeface="Arial Black" pitchFamily="34" charset="0"/>
                </a:rPr>
                <a:t>Sensor</a:t>
              </a:r>
              <a:endParaRPr lang="en-US" sz="2800" b="1" dirty="0">
                <a:solidFill>
                  <a:srgbClr val="C00000"/>
                </a:solidFill>
                <a:latin typeface="Arial Black" pitchFamily="34" charset="0"/>
              </a:endParaRPr>
            </a:p>
          </p:txBody>
        </p:sp>
        <p:sp>
          <p:nvSpPr>
            <p:cNvPr id="11" name="Rectangle 10"/>
            <p:cNvSpPr/>
            <p:nvPr/>
          </p:nvSpPr>
          <p:spPr>
            <a:xfrm rot="2526978">
              <a:off x="8215155" y="2740775"/>
              <a:ext cx="645761" cy="75880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1828800" y="2482603"/>
            <a:ext cx="5154005" cy="2057400"/>
            <a:chOff x="1828800" y="2482603"/>
            <a:chExt cx="5154005" cy="2057400"/>
          </a:xfrm>
        </p:grpSpPr>
        <p:sp>
          <p:nvSpPr>
            <p:cNvPr id="14" name="TextBox 13"/>
            <p:cNvSpPr txBox="1"/>
            <p:nvPr/>
          </p:nvSpPr>
          <p:spPr>
            <a:xfrm>
              <a:off x="1828800" y="2743200"/>
              <a:ext cx="4278086" cy="523220"/>
            </a:xfrm>
            <a:prstGeom prst="rect">
              <a:avLst/>
            </a:prstGeom>
            <a:noFill/>
          </p:spPr>
          <p:txBody>
            <a:bodyPr wrap="square" rtlCol="0">
              <a:spAutoFit/>
            </a:bodyPr>
            <a:lstStyle/>
            <a:p>
              <a:r>
                <a:rPr lang="en-US" sz="2800" b="1" dirty="0" smtClean="0">
                  <a:solidFill>
                    <a:srgbClr val="C00000"/>
                  </a:solidFill>
                  <a:latin typeface="Arial Black" pitchFamily="34" charset="0"/>
                </a:rPr>
                <a:t>Tilt Heading Sensor</a:t>
              </a:r>
              <a:endParaRPr lang="en-US" sz="2800" b="1" dirty="0">
                <a:solidFill>
                  <a:srgbClr val="C00000"/>
                </a:solidFill>
                <a:latin typeface="Arial Black" pitchFamily="34" charset="0"/>
              </a:endParaRPr>
            </a:p>
          </p:txBody>
        </p:sp>
        <p:sp>
          <p:nvSpPr>
            <p:cNvPr id="15" name="Rectangle 14"/>
            <p:cNvSpPr/>
            <p:nvPr/>
          </p:nvSpPr>
          <p:spPr>
            <a:xfrm rot="20619203">
              <a:off x="6373205" y="2482603"/>
              <a:ext cx="609600" cy="2057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214858326"/>
      </p:ext>
    </p:extLst>
  </p:cSld>
  <p:clrMapOvr>
    <a:masterClrMapping/>
  </p:clrMapOvr>
  <p:transition advTm="1721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rin\Documents\MIT\CLASSES\Optics\PROJECT\HyperSA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TextBox 4"/>
          <p:cNvSpPr txBox="1"/>
          <p:nvPr/>
        </p:nvSpPr>
        <p:spPr>
          <a:xfrm>
            <a:off x="381000" y="5791200"/>
            <a:ext cx="4343400" cy="523220"/>
          </a:xfrm>
          <a:prstGeom prst="rect">
            <a:avLst/>
          </a:prstGeom>
          <a:noFill/>
        </p:spPr>
        <p:txBody>
          <a:bodyPr wrap="square" rtlCol="0">
            <a:spAutoFit/>
          </a:bodyPr>
          <a:lstStyle/>
          <a:p>
            <a:r>
              <a:rPr lang="en-US" sz="2800" b="1" dirty="0" smtClean="0">
                <a:solidFill>
                  <a:srgbClr val="FFFF00"/>
                </a:solidFill>
                <a:latin typeface="Arial Black" pitchFamily="34" charset="0"/>
              </a:rPr>
              <a:t>SECURE MOUNT</a:t>
            </a:r>
            <a:endParaRPr lang="en-US" sz="2800" b="1" dirty="0">
              <a:solidFill>
                <a:srgbClr val="FFFF00"/>
              </a:solidFill>
              <a:latin typeface="Arial Black" pitchFamily="34" charset="0"/>
            </a:endParaRPr>
          </a:p>
        </p:txBody>
      </p:sp>
      <p:sp>
        <p:nvSpPr>
          <p:cNvPr id="6" name="TextBox 5"/>
          <p:cNvSpPr txBox="1"/>
          <p:nvPr/>
        </p:nvSpPr>
        <p:spPr>
          <a:xfrm>
            <a:off x="6096000" y="0"/>
            <a:ext cx="3048000" cy="523220"/>
          </a:xfrm>
          <a:prstGeom prst="rect">
            <a:avLst/>
          </a:prstGeom>
          <a:noFill/>
        </p:spPr>
        <p:txBody>
          <a:bodyPr wrap="square" rtlCol="0">
            <a:spAutoFit/>
          </a:bodyPr>
          <a:lstStyle/>
          <a:p>
            <a:r>
              <a:rPr lang="en-US" sz="2800" b="1" i="1" dirty="0" smtClean="0">
                <a:solidFill>
                  <a:srgbClr val="C00000"/>
                </a:solidFill>
                <a:latin typeface="Arial Black" pitchFamily="34" charset="0"/>
              </a:rPr>
              <a:t>L</a:t>
            </a:r>
            <a:r>
              <a:rPr lang="en-US" sz="2800" b="1" i="1" baseline="-25000" dirty="0" smtClean="0">
                <a:solidFill>
                  <a:srgbClr val="C00000"/>
                </a:solidFill>
                <a:latin typeface="Arial Black" pitchFamily="34" charset="0"/>
              </a:rPr>
              <a:t>i</a:t>
            </a:r>
            <a:r>
              <a:rPr lang="en-US" sz="2800" b="1" i="1" dirty="0" smtClean="0">
                <a:solidFill>
                  <a:srgbClr val="C00000"/>
                </a:solidFill>
                <a:latin typeface="Arial Black" pitchFamily="34" charset="0"/>
              </a:rPr>
              <a:t> </a:t>
            </a:r>
            <a:r>
              <a:rPr lang="en-US" sz="2800" b="1" dirty="0" smtClean="0">
                <a:solidFill>
                  <a:srgbClr val="C00000"/>
                </a:solidFill>
                <a:latin typeface="Arial Black" pitchFamily="34" charset="0"/>
              </a:rPr>
              <a:t>Sensor</a:t>
            </a:r>
            <a:endParaRPr lang="en-US" sz="2800" b="1" dirty="0">
              <a:solidFill>
                <a:srgbClr val="C00000"/>
              </a:solidFill>
              <a:latin typeface="Arial Black" pitchFamily="34" charset="0"/>
            </a:endParaRPr>
          </a:p>
        </p:txBody>
      </p:sp>
      <p:sp>
        <p:nvSpPr>
          <p:cNvPr id="7" name="TextBox 6"/>
          <p:cNvSpPr txBox="1"/>
          <p:nvPr/>
        </p:nvSpPr>
        <p:spPr>
          <a:xfrm>
            <a:off x="6019800" y="2938437"/>
            <a:ext cx="2438400" cy="523220"/>
          </a:xfrm>
          <a:prstGeom prst="rect">
            <a:avLst/>
          </a:prstGeom>
          <a:noFill/>
        </p:spPr>
        <p:txBody>
          <a:bodyPr wrap="square" rtlCol="0">
            <a:spAutoFit/>
          </a:bodyPr>
          <a:lstStyle/>
          <a:p>
            <a:r>
              <a:rPr lang="en-US" sz="2800" b="1" i="1" dirty="0" smtClean="0">
                <a:solidFill>
                  <a:srgbClr val="C00000"/>
                </a:solidFill>
                <a:latin typeface="Arial Black" pitchFamily="34" charset="0"/>
              </a:rPr>
              <a:t>L</a:t>
            </a:r>
            <a:r>
              <a:rPr lang="en-US" sz="2800" b="1" i="1" baseline="-25000" dirty="0" smtClean="0">
                <a:solidFill>
                  <a:srgbClr val="C00000"/>
                </a:solidFill>
                <a:latin typeface="Arial Black" pitchFamily="34" charset="0"/>
              </a:rPr>
              <a:t>t</a:t>
            </a:r>
            <a:r>
              <a:rPr lang="en-US" sz="2800" b="1" i="1" dirty="0" smtClean="0">
                <a:solidFill>
                  <a:srgbClr val="C00000"/>
                </a:solidFill>
                <a:latin typeface="Arial Black" pitchFamily="34" charset="0"/>
              </a:rPr>
              <a:t> </a:t>
            </a:r>
            <a:r>
              <a:rPr lang="en-US" sz="2800" b="1" dirty="0" smtClean="0">
                <a:solidFill>
                  <a:srgbClr val="C00000"/>
                </a:solidFill>
                <a:latin typeface="Arial Black" pitchFamily="34" charset="0"/>
              </a:rPr>
              <a:t>Sensor</a:t>
            </a:r>
            <a:endParaRPr lang="en-US" sz="2800" b="1" dirty="0">
              <a:solidFill>
                <a:srgbClr val="C00000"/>
              </a:solidFill>
              <a:latin typeface="Arial Black" pitchFamily="34" charset="0"/>
            </a:endParaRPr>
          </a:p>
        </p:txBody>
      </p:sp>
      <p:sp>
        <p:nvSpPr>
          <p:cNvPr id="9" name="TextBox 8"/>
          <p:cNvSpPr txBox="1"/>
          <p:nvPr/>
        </p:nvSpPr>
        <p:spPr>
          <a:xfrm>
            <a:off x="-152399" y="1066800"/>
            <a:ext cx="4038599" cy="523220"/>
          </a:xfrm>
          <a:prstGeom prst="rect">
            <a:avLst/>
          </a:prstGeom>
          <a:noFill/>
        </p:spPr>
        <p:txBody>
          <a:bodyPr wrap="square" rtlCol="0">
            <a:spAutoFit/>
          </a:bodyPr>
          <a:lstStyle/>
          <a:p>
            <a:r>
              <a:rPr lang="en-US" sz="2800" b="1" dirty="0" smtClean="0">
                <a:solidFill>
                  <a:srgbClr val="C00000"/>
                </a:solidFill>
                <a:latin typeface="Arial Black" pitchFamily="34" charset="0"/>
              </a:rPr>
              <a:t>Tilt Heading Sensor</a:t>
            </a:r>
            <a:endParaRPr lang="en-US" sz="2800" b="1" dirty="0">
              <a:solidFill>
                <a:srgbClr val="C00000"/>
              </a:solidFill>
              <a:latin typeface="Arial Black" pitchFamily="34" charset="0"/>
            </a:endParaRPr>
          </a:p>
        </p:txBody>
      </p:sp>
    </p:spTree>
    <p:extLst>
      <p:ext uri="{BB962C8B-B14F-4D97-AF65-F5344CB8AC3E}">
        <p14:creationId xmlns:p14="http://schemas.microsoft.com/office/powerpoint/2010/main" val="873423248"/>
      </p:ext>
    </p:extLst>
  </p:cSld>
  <p:clrMapOvr>
    <a:masterClrMapping/>
  </p:clrMapOvr>
  <p:transition advTm="3361"/>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715_15415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3" name="Group 12"/>
          <p:cNvGrpSpPr/>
          <p:nvPr/>
        </p:nvGrpSpPr>
        <p:grpSpPr>
          <a:xfrm>
            <a:off x="3581400" y="3352800"/>
            <a:ext cx="3886200" cy="1513820"/>
            <a:chOff x="3581400" y="3352800"/>
            <a:chExt cx="3886200" cy="1513820"/>
          </a:xfrm>
        </p:grpSpPr>
        <p:sp>
          <p:nvSpPr>
            <p:cNvPr id="3" name="TextBox 2"/>
            <p:cNvSpPr txBox="1"/>
            <p:nvPr/>
          </p:nvSpPr>
          <p:spPr>
            <a:xfrm>
              <a:off x="3581400" y="3352800"/>
              <a:ext cx="3581400" cy="523220"/>
            </a:xfrm>
            <a:prstGeom prst="rect">
              <a:avLst/>
            </a:prstGeom>
            <a:noFill/>
          </p:spPr>
          <p:txBody>
            <a:bodyPr wrap="square" rtlCol="0">
              <a:spAutoFit/>
            </a:bodyPr>
            <a:lstStyle/>
            <a:p>
              <a:r>
                <a:rPr lang="en-US" sz="2800" dirty="0" smtClean="0">
                  <a:solidFill>
                    <a:srgbClr val="C00000"/>
                  </a:solidFill>
                  <a:latin typeface="Arial Black"/>
                  <a:cs typeface="Arial Black"/>
                </a:rPr>
                <a:t>Tilt sensor</a:t>
              </a:r>
              <a:endParaRPr lang="en-US" sz="2800" dirty="0">
                <a:solidFill>
                  <a:srgbClr val="C00000"/>
                </a:solidFill>
                <a:latin typeface="Arial Black"/>
                <a:cs typeface="Arial Black"/>
              </a:endParaRPr>
            </a:p>
          </p:txBody>
        </p:sp>
        <p:sp>
          <p:nvSpPr>
            <p:cNvPr id="4" name="TextBox 3"/>
            <p:cNvSpPr txBox="1"/>
            <p:nvPr/>
          </p:nvSpPr>
          <p:spPr>
            <a:xfrm>
              <a:off x="3581400" y="4343400"/>
              <a:ext cx="3886200" cy="523220"/>
            </a:xfrm>
            <a:prstGeom prst="rect">
              <a:avLst/>
            </a:prstGeom>
            <a:noFill/>
          </p:spPr>
          <p:txBody>
            <a:bodyPr wrap="square" rtlCol="0">
              <a:spAutoFit/>
            </a:bodyPr>
            <a:lstStyle/>
            <a:p>
              <a:r>
                <a:rPr lang="en-US" sz="2800" dirty="0" smtClean="0">
                  <a:solidFill>
                    <a:srgbClr val="C00000"/>
                  </a:solidFill>
                  <a:latin typeface="Arial Black"/>
                  <a:cs typeface="Arial Black"/>
                </a:rPr>
                <a:t>Pressure sensor</a:t>
              </a:r>
              <a:endParaRPr lang="en-US" sz="2800" dirty="0">
                <a:solidFill>
                  <a:srgbClr val="C00000"/>
                </a:solidFill>
                <a:latin typeface="Arial Black"/>
                <a:cs typeface="Arial Black"/>
              </a:endParaRPr>
            </a:p>
          </p:txBody>
        </p:sp>
      </p:grpSp>
      <p:grpSp>
        <p:nvGrpSpPr>
          <p:cNvPr id="12" name="Group 11"/>
          <p:cNvGrpSpPr/>
          <p:nvPr/>
        </p:nvGrpSpPr>
        <p:grpSpPr>
          <a:xfrm>
            <a:off x="990600" y="4876800"/>
            <a:ext cx="5486400" cy="1639907"/>
            <a:chOff x="990600" y="4876800"/>
            <a:chExt cx="5486400" cy="1639907"/>
          </a:xfrm>
        </p:grpSpPr>
        <p:sp>
          <p:nvSpPr>
            <p:cNvPr id="7" name="TextBox 6"/>
            <p:cNvSpPr txBox="1"/>
            <p:nvPr/>
          </p:nvSpPr>
          <p:spPr>
            <a:xfrm>
              <a:off x="1371600" y="5562600"/>
              <a:ext cx="5105400" cy="954107"/>
            </a:xfrm>
            <a:prstGeom prst="rect">
              <a:avLst/>
            </a:prstGeom>
            <a:noFill/>
          </p:spPr>
          <p:txBody>
            <a:bodyPr wrap="square" rtlCol="0">
              <a:spAutoFit/>
            </a:bodyPr>
            <a:lstStyle/>
            <a:p>
              <a:r>
                <a:rPr lang="en-US" sz="2800" dirty="0" err="1" smtClean="0">
                  <a:solidFill>
                    <a:srgbClr val="FF0000"/>
                  </a:solidFill>
                  <a:latin typeface="Arial Black"/>
                  <a:cs typeface="Arial Black"/>
                </a:rPr>
                <a:t>Downwelling</a:t>
              </a:r>
              <a:r>
                <a:rPr lang="en-US" sz="2800" dirty="0" smtClean="0">
                  <a:solidFill>
                    <a:srgbClr val="FF0000"/>
                  </a:solidFill>
                  <a:latin typeface="Arial Black"/>
                  <a:cs typeface="Arial Black"/>
                </a:rPr>
                <a:t> Irradiance Sensor </a:t>
              </a:r>
              <a:r>
                <a:rPr lang="en-US" sz="2800" i="1" dirty="0" smtClean="0">
                  <a:solidFill>
                    <a:srgbClr val="C00000"/>
                  </a:solidFill>
                  <a:latin typeface="Arial Black"/>
                  <a:cs typeface="Arial Black"/>
                </a:rPr>
                <a:t>E</a:t>
              </a:r>
              <a:r>
                <a:rPr lang="en-US" sz="2800" i="1" baseline="-25000" dirty="0" smtClean="0">
                  <a:solidFill>
                    <a:srgbClr val="C00000"/>
                  </a:solidFill>
                  <a:latin typeface="Arial Black"/>
                  <a:cs typeface="Arial Black"/>
                </a:rPr>
                <a:t>d</a:t>
              </a:r>
              <a:endParaRPr lang="en-US" sz="2800" i="1" dirty="0">
                <a:solidFill>
                  <a:srgbClr val="C00000"/>
                </a:solidFill>
                <a:latin typeface="Arial Black"/>
                <a:cs typeface="Arial Black"/>
              </a:endParaRPr>
            </a:p>
          </p:txBody>
        </p:sp>
        <p:sp>
          <p:nvSpPr>
            <p:cNvPr id="9" name="Rectangle 8"/>
            <p:cNvSpPr/>
            <p:nvPr/>
          </p:nvSpPr>
          <p:spPr>
            <a:xfrm rot="5400000">
              <a:off x="2019300" y="3848100"/>
              <a:ext cx="762000" cy="2819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295400" y="1828800"/>
            <a:ext cx="4419600" cy="1828800"/>
            <a:chOff x="1295400" y="1828800"/>
            <a:chExt cx="4419600" cy="1828800"/>
          </a:xfrm>
        </p:grpSpPr>
        <p:sp>
          <p:nvSpPr>
            <p:cNvPr id="5" name="TextBox 4"/>
            <p:cNvSpPr txBox="1"/>
            <p:nvPr/>
          </p:nvSpPr>
          <p:spPr>
            <a:xfrm>
              <a:off x="1295400" y="1828800"/>
              <a:ext cx="4419600" cy="954107"/>
            </a:xfrm>
            <a:prstGeom prst="rect">
              <a:avLst/>
            </a:prstGeom>
            <a:noFill/>
          </p:spPr>
          <p:txBody>
            <a:bodyPr wrap="square" rtlCol="0">
              <a:spAutoFit/>
            </a:bodyPr>
            <a:lstStyle/>
            <a:p>
              <a:r>
                <a:rPr lang="en-US" sz="2800" dirty="0" smtClean="0">
                  <a:solidFill>
                    <a:srgbClr val="C00000"/>
                  </a:solidFill>
                  <a:latin typeface="Arial Black"/>
                  <a:cs typeface="Arial Black"/>
                </a:rPr>
                <a:t>Upwelling Radiance Sensor </a:t>
              </a:r>
              <a:r>
                <a:rPr lang="en-US" sz="2800" i="1" dirty="0" smtClean="0">
                  <a:solidFill>
                    <a:srgbClr val="C00000"/>
                  </a:solidFill>
                  <a:latin typeface="Arial Black"/>
                  <a:cs typeface="Arial Black"/>
                </a:rPr>
                <a:t>L</a:t>
              </a:r>
              <a:r>
                <a:rPr lang="en-US" sz="2800" i="1" baseline="-25000" dirty="0" smtClean="0">
                  <a:solidFill>
                    <a:srgbClr val="C00000"/>
                  </a:solidFill>
                  <a:latin typeface="Arial Black"/>
                  <a:cs typeface="Arial Black"/>
                </a:rPr>
                <a:t>u</a:t>
              </a:r>
              <a:endParaRPr lang="en-US" sz="2800" i="1" dirty="0">
                <a:solidFill>
                  <a:srgbClr val="C00000"/>
                </a:solidFill>
                <a:latin typeface="Arial Black"/>
                <a:cs typeface="Arial Black"/>
              </a:endParaRPr>
            </a:p>
          </p:txBody>
        </p:sp>
        <p:sp>
          <p:nvSpPr>
            <p:cNvPr id="10" name="Rectangle 9"/>
            <p:cNvSpPr/>
            <p:nvPr/>
          </p:nvSpPr>
          <p:spPr>
            <a:xfrm rot="5400000">
              <a:off x="2171700" y="2324100"/>
              <a:ext cx="609600" cy="2057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76317874"/>
      </p:ext>
    </p:extLst>
  </p:cSld>
  <p:clrMapOvr>
    <a:masterClrMapping/>
  </p:clrMapOvr>
  <p:transition advTm="1164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5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752600" y="3505200"/>
            <a:ext cx="1447800" cy="523220"/>
          </a:xfrm>
          <a:prstGeom prst="rect">
            <a:avLst/>
          </a:prstGeom>
          <a:noFill/>
        </p:spPr>
        <p:txBody>
          <a:bodyPr wrap="square" rtlCol="0">
            <a:spAutoFit/>
          </a:bodyPr>
          <a:lstStyle/>
          <a:p>
            <a:pPr algn="r"/>
            <a:r>
              <a:rPr lang="en-US" sz="2800" i="1" dirty="0" smtClean="0">
                <a:solidFill>
                  <a:srgbClr val="C00000"/>
                </a:solidFill>
                <a:latin typeface="Arial Black"/>
                <a:cs typeface="Arial Black"/>
              </a:rPr>
              <a:t>E</a:t>
            </a:r>
            <a:r>
              <a:rPr lang="en-US" sz="2800" i="1" baseline="-25000" dirty="0" smtClean="0">
                <a:solidFill>
                  <a:srgbClr val="C00000"/>
                </a:solidFill>
                <a:latin typeface="Arial Black"/>
                <a:cs typeface="Arial Black"/>
              </a:rPr>
              <a:t>d</a:t>
            </a:r>
            <a:endParaRPr lang="en-US" sz="2800" i="1" baseline="-25000" dirty="0">
              <a:solidFill>
                <a:srgbClr val="C00000"/>
              </a:solidFill>
              <a:latin typeface="Arial Black"/>
              <a:cs typeface="Arial Black"/>
            </a:endParaRPr>
          </a:p>
        </p:txBody>
      </p:sp>
      <p:sp>
        <p:nvSpPr>
          <p:cNvPr id="7" name="TextBox 6"/>
          <p:cNvSpPr txBox="1"/>
          <p:nvPr/>
        </p:nvSpPr>
        <p:spPr>
          <a:xfrm>
            <a:off x="5181600" y="3429000"/>
            <a:ext cx="1447800" cy="523220"/>
          </a:xfrm>
          <a:prstGeom prst="rect">
            <a:avLst/>
          </a:prstGeom>
          <a:noFill/>
        </p:spPr>
        <p:txBody>
          <a:bodyPr wrap="square" rtlCol="0">
            <a:spAutoFit/>
          </a:bodyPr>
          <a:lstStyle/>
          <a:p>
            <a:r>
              <a:rPr lang="en-US" sz="2800" i="1" dirty="0" smtClean="0">
                <a:solidFill>
                  <a:srgbClr val="C00000"/>
                </a:solidFill>
                <a:latin typeface="Arial Black"/>
                <a:cs typeface="Arial Black"/>
              </a:rPr>
              <a:t>L</a:t>
            </a:r>
            <a:r>
              <a:rPr lang="en-US" sz="2800" i="1" baseline="-25000" dirty="0">
                <a:solidFill>
                  <a:srgbClr val="C00000"/>
                </a:solidFill>
                <a:latin typeface="Arial Black"/>
                <a:cs typeface="Arial Black"/>
              </a:rPr>
              <a:t>u</a:t>
            </a:r>
          </a:p>
        </p:txBody>
      </p:sp>
      <p:sp>
        <p:nvSpPr>
          <p:cNvPr id="8" name="TextBox 7"/>
          <p:cNvSpPr txBox="1"/>
          <p:nvPr/>
        </p:nvSpPr>
        <p:spPr>
          <a:xfrm>
            <a:off x="3352800" y="2895600"/>
            <a:ext cx="1676400" cy="523220"/>
          </a:xfrm>
          <a:prstGeom prst="rect">
            <a:avLst/>
          </a:prstGeom>
          <a:noFill/>
        </p:spPr>
        <p:txBody>
          <a:bodyPr wrap="square" rtlCol="0">
            <a:spAutoFit/>
          </a:bodyPr>
          <a:lstStyle/>
          <a:p>
            <a:pPr algn="ctr"/>
            <a:r>
              <a:rPr lang="en-US" sz="2800" dirty="0" smtClean="0">
                <a:solidFill>
                  <a:srgbClr val="C00000"/>
                </a:solidFill>
                <a:latin typeface="Arial Black"/>
                <a:cs typeface="Arial Black"/>
              </a:rPr>
              <a:t>Buoy</a:t>
            </a:r>
            <a:endParaRPr lang="en-US" sz="2800" dirty="0">
              <a:solidFill>
                <a:srgbClr val="C00000"/>
              </a:solidFill>
              <a:latin typeface="Arial Black"/>
              <a:cs typeface="Arial Black"/>
            </a:endParaRPr>
          </a:p>
        </p:txBody>
      </p:sp>
    </p:spTree>
    <p:extLst>
      <p:ext uri="{BB962C8B-B14F-4D97-AF65-F5344CB8AC3E}">
        <p14:creationId xmlns:p14="http://schemas.microsoft.com/office/powerpoint/2010/main" val="2525336915"/>
      </p:ext>
    </p:extLst>
  </p:cSld>
  <p:clrMapOvr>
    <a:masterClrMapping/>
  </p:clrMapOvr>
  <p:transition advTm="6053"/>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8229600" cy="1143000"/>
          </a:xfrm>
        </p:spPr>
        <p:txBody>
          <a:bodyPr/>
          <a:lstStyle/>
          <a:p>
            <a:r>
              <a:rPr lang="en-US" b="1" dirty="0" smtClean="0"/>
              <a:t>Instrument Operations</a:t>
            </a:r>
            <a:endParaRPr lang="en-US" b="1" dirty="0"/>
          </a:p>
        </p:txBody>
      </p:sp>
    </p:spTree>
  </p:cSld>
  <p:clrMapOvr>
    <a:masterClrMapping/>
  </p:clrMapOvr>
  <p:transition advTm="7004"/>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109008802"/>
      </p:ext>
    </p:extLst>
  </p:cSld>
  <p:clrMapOvr>
    <a:masterClrMapping/>
  </p:clrMapOvr>
  <p:transition advTm="162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0" objId="4"/>
        <p14:stopEvt time="15245"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lstStyle/>
          <a:p>
            <a:r>
              <a:rPr lang="en-US" b="1" dirty="0" smtClean="0"/>
              <a:t>Remote Sensing Reflectance </a:t>
            </a:r>
            <a:r>
              <a:rPr lang="en-US" b="1" i="1" dirty="0" err="1" smtClean="0"/>
              <a:t>R</a:t>
            </a:r>
            <a:r>
              <a:rPr lang="en-US" b="1" i="1" baseline="-25000" dirty="0" err="1" smtClean="0"/>
              <a:t>rs</a:t>
            </a:r>
            <a:endParaRPr lang="en-US" b="1" i="1" baseline="-25000" dirty="0"/>
          </a:p>
        </p:txBody>
      </p:sp>
    </p:spTree>
    <p:extLst>
      <p:ext uri="{BB962C8B-B14F-4D97-AF65-F5344CB8AC3E}">
        <p14:creationId xmlns:p14="http://schemas.microsoft.com/office/powerpoint/2010/main" val="1811164740"/>
      </p:ext>
    </p:extLst>
  </p:cSld>
  <p:clrMapOvr>
    <a:masterClrMapping/>
  </p:clrMapOvr>
  <p:transition advTm="4768"/>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5899786" y="2133600"/>
            <a:ext cx="2316537" cy="1676196"/>
            <a:chOff x="5899786" y="2133600"/>
            <a:chExt cx="2316537" cy="1676196"/>
          </a:xfrm>
        </p:grpSpPr>
        <p:pic>
          <p:nvPicPr>
            <p:cNvPr id="1044" name="Picture 20" descr="http://www.how-to-draw-cartoons-online.com/image-files/cartoon-boat-1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042" y="2907777"/>
              <a:ext cx="2202281" cy="902019"/>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pic>
          <p:nvPicPr>
            <p:cNvPr id="1046" name="Picture 22" descr="http://vecto.rs/1024/vector-of-a-cartoon-man-leaning-forward-and-examining-with-a-magnifying-glass-outlined-coloring-page-drawing-by-ron-leishman-160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899786" y="2133600"/>
              <a:ext cx="729613" cy="1141334"/>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https://encrypted-tbn0.gstatic.com/images?q=tbn:ANd9GcT-fb12YQYs3JbqtiP4z6zlCBQxrLq6Gt3S208T_sdB8D9RuVT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7284" y="-9525"/>
            <a:ext cx="1955798" cy="1466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tom Azpeitia nodulifera (A. Schmidt) G. Fryxell &amp; P.A. Sim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395" y="4304013"/>
            <a:ext cx="337467" cy="337467"/>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pic>
        <p:nvPicPr>
          <p:cNvPr id="59" name="Picture 16" descr="http://imgsrv.gardening.ktsa.com/image/ktsag/UserFiles/Image/S_Images/Seawe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4710634" y="3478632"/>
            <a:ext cx="947938" cy="327455"/>
          </a:xfrm>
          <a:prstGeom prst="rect">
            <a:avLst/>
          </a:prstGeom>
          <a:noFill/>
          <a:extLst>
            <a:ext uri="{909E8E84-426E-40DD-AFC4-6F175D3DCCD1}">
              <a14:hiddenFill xmlns:a14="http://schemas.microsoft.com/office/drawing/2010/main">
                <a:solidFill>
                  <a:srgbClr val="FFFFFF"/>
                </a:solidFill>
              </a14:hiddenFill>
            </a:ext>
          </a:extLst>
        </p:spPr>
      </p:pic>
      <p:sp>
        <p:nvSpPr>
          <p:cNvPr id="4" name="Sun 3"/>
          <p:cNvSpPr/>
          <p:nvPr/>
        </p:nvSpPr>
        <p:spPr>
          <a:xfrm>
            <a:off x="7620" y="0"/>
            <a:ext cx="1501140" cy="14478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4373301" y="3783165"/>
            <a:ext cx="356750" cy="10501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2447990" y="4555407"/>
            <a:ext cx="1852258" cy="764765"/>
            <a:chOff x="2447990" y="4555407"/>
            <a:chExt cx="1852258" cy="764765"/>
          </a:xfrm>
        </p:grpSpPr>
        <p:cxnSp>
          <p:nvCxnSpPr>
            <p:cNvPr id="23" name="Straight Arrow Connector 22"/>
            <p:cNvCxnSpPr/>
            <p:nvPr/>
          </p:nvCxnSpPr>
          <p:spPr>
            <a:xfrm flipH="1">
              <a:off x="3923343" y="4943427"/>
              <a:ext cx="376905" cy="37674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030" idx="3"/>
            </p:cNvCxnSpPr>
            <p:nvPr/>
          </p:nvCxnSpPr>
          <p:spPr>
            <a:xfrm flipH="1">
              <a:off x="2447990" y="4555407"/>
              <a:ext cx="249465" cy="1885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2960898" y="3736168"/>
            <a:ext cx="931018" cy="1756262"/>
            <a:chOff x="2960898" y="3736168"/>
            <a:chExt cx="931018" cy="1756262"/>
          </a:xfrm>
        </p:grpSpPr>
        <p:cxnSp>
          <p:nvCxnSpPr>
            <p:cNvPr id="26" name="Straight Arrow Connector 25"/>
            <p:cNvCxnSpPr/>
            <p:nvPr/>
          </p:nvCxnSpPr>
          <p:spPr>
            <a:xfrm>
              <a:off x="3291153" y="4339193"/>
              <a:ext cx="389866" cy="13355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78" idx="1"/>
            </p:cNvCxnSpPr>
            <p:nvPr/>
          </p:nvCxnSpPr>
          <p:spPr>
            <a:xfrm flipH="1" flipV="1">
              <a:off x="3218208" y="4378825"/>
              <a:ext cx="612605" cy="91755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2960898" y="3736168"/>
              <a:ext cx="165870" cy="4544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3581400" y="5125931"/>
              <a:ext cx="229885" cy="16456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696342" y="5340030"/>
              <a:ext cx="195574"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Cloud 38"/>
          <p:cNvSpPr/>
          <p:nvPr/>
        </p:nvSpPr>
        <p:spPr>
          <a:xfrm>
            <a:off x="652281" y="1643345"/>
            <a:ext cx="2391552" cy="761795"/>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upload.wikimedia.org/wikipedia/commons/1/1b/Diatom_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4446" y="4577753"/>
            <a:ext cx="313544" cy="3324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an.umces.edu/imagelibrary/albums/userpics/12865/normal_ian-symbol-coccolithophor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03643" y="4381516"/>
            <a:ext cx="257255" cy="247608"/>
          </a:xfrm>
          <a:prstGeom prst="rect">
            <a:avLst/>
          </a:prstGeom>
          <a:noFill/>
          <a:extLst>
            <a:ext uri="{909E8E84-426E-40DD-AFC4-6F175D3DCCD1}">
              <a14:hiddenFill xmlns:a14="http://schemas.microsoft.com/office/drawing/2010/main">
                <a:solidFill>
                  <a:srgbClr val="FFFFFF"/>
                </a:solidFill>
              </a14:hiddenFill>
            </a:ext>
          </a:extLst>
        </p:spPr>
      </p:pic>
      <p:sp>
        <p:nvSpPr>
          <p:cNvPr id="43" name="Oval 42"/>
          <p:cNvSpPr/>
          <p:nvPr/>
        </p:nvSpPr>
        <p:spPr>
          <a:xfrm>
            <a:off x="3098813" y="4247741"/>
            <a:ext cx="133350" cy="13335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http://howtocleancar.info/wp-content/uploads/cartoons/fish_cartoon_picturescartoon_fish_stock_illustration_istock_380x358.jpg-67f3bd04f4cbc2da333aa4c3632224b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569" y="4094222"/>
            <a:ext cx="960267" cy="9046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vector-magz.com/wp-content/uploads/2013/07/sea-turtle-clip-ar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9908" y="5612874"/>
            <a:ext cx="1433152" cy="10778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imgsrv.gardening.ktsa.com/image/ktsag/UserFiles/Image/S_Images/Seawe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857250" y="3561011"/>
            <a:ext cx="947938" cy="32745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704850" y="1976899"/>
            <a:ext cx="7471650" cy="1838204"/>
            <a:chOff x="704850" y="1976899"/>
            <a:chExt cx="7471650" cy="1838204"/>
          </a:xfrm>
        </p:grpSpPr>
        <p:sp>
          <p:nvSpPr>
            <p:cNvPr id="5" name="Arc 4"/>
            <p:cNvSpPr/>
            <p:nvPr/>
          </p:nvSpPr>
          <p:spPr>
            <a:xfrm rot="8319678">
              <a:off x="704850" y="2061702"/>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Arc 51"/>
            <p:cNvSpPr/>
            <p:nvPr/>
          </p:nvSpPr>
          <p:spPr>
            <a:xfrm rot="8345348">
              <a:off x="1882115" y="2115588"/>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Arc 52"/>
            <p:cNvSpPr/>
            <p:nvPr/>
          </p:nvSpPr>
          <p:spPr>
            <a:xfrm rot="8486205">
              <a:off x="3075228" y="2143544"/>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rc 53"/>
            <p:cNvSpPr/>
            <p:nvPr/>
          </p:nvSpPr>
          <p:spPr>
            <a:xfrm rot="7952685">
              <a:off x="4151104" y="2138703"/>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Arc 54"/>
            <p:cNvSpPr/>
            <p:nvPr/>
          </p:nvSpPr>
          <p:spPr>
            <a:xfrm rot="8099485">
              <a:off x="5333101" y="2070250"/>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Arc 55"/>
            <p:cNvSpPr/>
            <p:nvPr/>
          </p:nvSpPr>
          <p:spPr>
            <a:xfrm rot="8099485">
              <a:off x="6500100" y="2053099"/>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0" name="Oval 59"/>
          <p:cNvSpPr/>
          <p:nvPr/>
        </p:nvSpPr>
        <p:spPr>
          <a:xfrm>
            <a:off x="4300248" y="4814659"/>
            <a:ext cx="133350" cy="13335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2588372" y="3790438"/>
            <a:ext cx="1755028" cy="1035289"/>
            <a:chOff x="2588372" y="3790438"/>
            <a:chExt cx="1755028" cy="1035289"/>
          </a:xfrm>
        </p:grpSpPr>
        <p:cxnSp>
          <p:nvCxnSpPr>
            <p:cNvPr id="17" name="Straight Arrow Connector 16"/>
            <p:cNvCxnSpPr/>
            <p:nvPr/>
          </p:nvCxnSpPr>
          <p:spPr>
            <a:xfrm>
              <a:off x="2588372" y="3790438"/>
              <a:ext cx="218166" cy="6246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996396" y="3806087"/>
              <a:ext cx="347004" cy="10196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p:cNvCxnSpPr/>
          <p:nvPr/>
        </p:nvCxnSpPr>
        <p:spPr>
          <a:xfrm>
            <a:off x="4366923" y="4948009"/>
            <a:ext cx="363128" cy="99559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3811284" y="5276850"/>
            <a:ext cx="133350" cy="13335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1848057" y="1219200"/>
            <a:ext cx="1250756" cy="605817"/>
            <a:chOff x="1848057" y="1219200"/>
            <a:chExt cx="1250756" cy="605817"/>
          </a:xfrm>
        </p:grpSpPr>
        <p:cxnSp>
          <p:nvCxnSpPr>
            <p:cNvPr id="100" name="Straight Arrow Connector 99"/>
            <p:cNvCxnSpPr/>
            <p:nvPr/>
          </p:nvCxnSpPr>
          <p:spPr>
            <a:xfrm flipV="1">
              <a:off x="2339123" y="1219200"/>
              <a:ext cx="30441" cy="5525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2369564" y="1510577"/>
              <a:ext cx="729249" cy="3144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flipV="1">
              <a:off x="1848057" y="1457324"/>
              <a:ext cx="430216" cy="3528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6" name="TextBox 115"/>
          <p:cNvSpPr txBox="1"/>
          <p:nvPr/>
        </p:nvSpPr>
        <p:spPr>
          <a:xfrm>
            <a:off x="5257800" y="4724400"/>
            <a:ext cx="2385042" cy="830997"/>
          </a:xfrm>
          <a:prstGeom prst="rect">
            <a:avLst/>
          </a:prstGeom>
          <a:noFill/>
        </p:spPr>
        <p:txBody>
          <a:bodyPr wrap="square" rtlCol="0">
            <a:spAutoFit/>
          </a:bodyPr>
          <a:lstStyle/>
          <a:p>
            <a:r>
              <a:rPr lang="en-US" sz="2400" b="1" dirty="0" err="1" smtClean="0">
                <a:latin typeface="Arial Black" pitchFamily="34" charset="0"/>
              </a:rPr>
              <a:t>Downwelling</a:t>
            </a:r>
            <a:r>
              <a:rPr lang="en-US" sz="2400" b="1" dirty="0" smtClean="0">
                <a:latin typeface="Arial Black" pitchFamily="34" charset="0"/>
              </a:rPr>
              <a:t> irradiance </a:t>
            </a:r>
            <a:r>
              <a:rPr lang="en-US" sz="2400" b="1" i="1" dirty="0" smtClean="0">
                <a:latin typeface="Arial Black" pitchFamily="34" charset="0"/>
              </a:rPr>
              <a:t>E</a:t>
            </a:r>
            <a:r>
              <a:rPr lang="en-US" sz="2400" b="1" i="1" baseline="-25000" dirty="0" smtClean="0">
                <a:latin typeface="Arial Black" pitchFamily="34" charset="0"/>
              </a:rPr>
              <a:t>d</a:t>
            </a:r>
            <a:endParaRPr lang="en-US" sz="2400" b="1" i="1" baseline="-25000" dirty="0">
              <a:latin typeface="Arial Black" pitchFamily="34" charset="0"/>
            </a:endParaRPr>
          </a:p>
        </p:txBody>
      </p:sp>
      <p:grpSp>
        <p:nvGrpSpPr>
          <p:cNvPr id="119" name="Group 118"/>
          <p:cNvGrpSpPr/>
          <p:nvPr/>
        </p:nvGrpSpPr>
        <p:grpSpPr>
          <a:xfrm>
            <a:off x="685800" y="1106033"/>
            <a:ext cx="3265728" cy="2630135"/>
            <a:chOff x="685800" y="1106033"/>
            <a:chExt cx="3265728" cy="2630135"/>
          </a:xfrm>
        </p:grpSpPr>
        <p:grpSp>
          <p:nvGrpSpPr>
            <p:cNvPr id="88" name="Group 87"/>
            <p:cNvGrpSpPr/>
            <p:nvPr/>
          </p:nvGrpSpPr>
          <p:grpSpPr>
            <a:xfrm>
              <a:off x="685800" y="1106033"/>
              <a:ext cx="3265728" cy="2630135"/>
              <a:chOff x="685800" y="1106033"/>
              <a:chExt cx="3265728" cy="2630135"/>
            </a:xfrm>
          </p:grpSpPr>
          <p:cxnSp>
            <p:nvCxnSpPr>
              <p:cNvPr id="12" name="Straight Arrow Connector 11"/>
              <p:cNvCxnSpPr/>
              <p:nvPr/>
            </p:nvCxnSpPr>
            <p:spPr>
              <a:xfrm>
                <a:off x="1219200" y="1371600"/>
                <a:ext cx="1875803" cy="21894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673341" y="1106033"/>
                <a:ext cx="2278187" cy="25982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85800" y="1667797"/>
                <a:ext cx="1905000" cy="20683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8" name="Rectangle 117"/>
            <p:cNvSpPr/>
            <p:nvPr/>
          </p:nvSpPr>
          <p:spPr>
            <a:xfrm>
              <a:off x="1848057" y="2574703"/>
              <a:ext cx="453970" cy="369332"/>
            </a:xfrm>
            <a:prstGeom prst="rect">
              <a:avLst/>
            </a:prstGeom>
          </p:spPr>
          <p:txBody>
            <a:bodyPr wrap="none">
              <a:spAutoFit/>
            </a:bodyPr>
            <a:lstStyle/>
            <a:p>
              <a:r>
                <a:rPr lang="en-US" b="1" i="1" dirty="0" smtClean="0">
                  <a:latin typeface="Arial Black" pitchFamily="34" charset="0"/>
                </a:rPr>
                <a:t>E</a:t>
              </a:r>
              <a:r>
                <a:rPr lang="en-US" b="1" i="1" baseline="-25000" dirty="0" smtClean="0">
                  <a:latin typeface="Arial Black" pitchFamily="34" charset="0"/>
                </a:rPr>
                <a:t>d</a:t>
              </a:r>
              <a:endParaRPr lang="en-US" b="1" i="1" baseline="-25000" dirty="0">
                <a:latin typeface="Arial Black" pitchFamily="34" charset="0"/>
              </a:endParaRPr>
            </a:p>
          </p:txBody>
        </p:sp>
      </p:grpSp>
      <p:sp>
        <p:nvSpPr>
          <p:cNvPr id="131" name="TextBox 130"/>
          <p:cNvSpPr txBox="1"/>
          <p:nvPr/>
        </p:nvSpPr>
        <p:spPr>
          <a:xfrm>
            <a:off x="5257800" y="4724400"/>
            <a:ext cx="2385042" cy="830997"/>
          </a:xfrm>
          <a:prstGeom prst="rect">
            <a:avLst/>
          </a:prstGeom>
          <a:noFill/>
        </p:spPr>
        <p:txBody>
          <a:bodyPr wrap="square" rtlCol="0">
            <a:spAutoFit/>
          </a:bodyPr>
          <a:lstStyle/>
          <a:p>
            <a:r>
              <a:rPr lang="en-US" sz="2400" b="1" dirty="0" smtClean="0">
                <a:latin typeface="Arial Black" pitchFamily="34" charset="0"/>
              </a:rPr>
              <a:t>Reflected radiance </a:t>
            </a:r>
            <a:r>
              <a:rPr lang="en-US" sz="2400" b="1" i="1" dirty="0" err="1" smtClean="0">
                <a:latin typeface="Arial Black" pitchFamily="34" charset="0"/>
              </a:rPr>
              <a:t>L</a:t>
            </a:r>
            <a:r>
              <a:rPr lang="en-US" sz="2400" b="1" i="1" baseline="-25000" dirty="0" err="1">
                <a:latin typeface="Arial Black" pitchFamily="34" charset="0"/>
              </a:rPr>
              <a:t>r</a:t>
            </a:r>
            <a:endParaRPr lang="en-US" sz="2400" b="1" i="1" baseline="-25000" dirty="0">
              <a:latin typeface="Arial Black" pitchFamily="34" charset="0"/>
            </a:endParaRPr>
          </a:p>
        </p:txBody>
      </p:sp>
      <p:grpSp>
        <p:nvGrpSpPr>
          <p:cNvPr id="121" name="Group 120"/>
          <p:cNvGrpSpPr/>
          <p:nvPr/>
        </p:nvGrpSpPr>
        <p:grpSpPr>
          <a:xfrm>
            <a:off x="3975077" y="2408848"/>
            <a:ext cx="958716" cy="1295400"/>
            <a:chOff x="3975077" y="2408848"/>
            <a:chExt cx="958716" cy="1295400"/>
          </a:xfrm>
        </p:grpSpPr>
        <p:cxnSp>
          <p:nvCxnSpPr>
            <p:cNvPr id="14" name="Straight Arrow Connector 13"/>
            <p:cNvCxnSpPr/>
            <p:nvPr/>
          </p:nvCxnSpPr>
          <p:spPr>
            <a:xfrm flipV="1">
              <a:off x="3975077" y="2408848"/>
              <a:ext cx="718639" cy="129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4526309" y="2781532"/>
              <a:ext cx="407484" cy="369332"/>
            </a:xfrm>
            <a:prstGeom prst="rect">
              <a:avLst/>
            </a:prstGeom>
          </p:spPr>
          <p:txBody>
            <a:bodyPr wrap="none">
              <a:spAutoFit/>
            </a:bodyPr>
            <a:lstStyle/>
            <a:p>
              <a:r>
                <a:rPr lang="en-US" b="1" i="1" dirty="0" err="1" smtClean="0">
                  <a:latin typeface="Arial Black" pitchFamily="34" charset="0"/>
                </a:rPr>
                <a:t>L</a:t>
              </a:r>
              <a:r>
                <a:rPr lang="en-US" b="1" i="1" baseline="-25000" dirty="0" err="1" smtClean="0">
                  <a:latin typeface="Arial Black" pitchFamily="34" charset="0"/>
                </a:rPr>
                <a:t>r</a:t>
              </a:r>
              <a:endParaRPr lang="en-US" b="1" i="1" baseline="-25000" dirty="0">
                <a:latin typeface="Arial Black" pitchFamily="34" charset="0"/>
              </a:endParaRPr>
            </a:p>
          </p:txBody>
        </p:sp>
      </p:grpSp>
      <p:sp>
        <p:nvSpPr>
          <p:cNvPr id="134" name="TextBox 133"/>
          <p:cNvSpPr txBox="1"/>
          <p:nvPr/>
        </p:nvSpPr>
        <p:spPr>
          <a:xfrm>
            <a:off x="62948" y="3986131"/>
            <a:ext cx="2385042" cy="461665"/>
          </a:xfrm>
          <a:prstGeom prst="rect">
            <a:avLst/>
          </a:prstGeom>
          <a:noFill/>
        </p:spPr>
        <p:txBody>
          <a:bodyPr wrap="square" rtlCol="0">
            <a:spAutoFit/>
          </a:bodyPr>
          <a:lstStyle/>
          <a:p>
            <a:r>
              <a:rPr lang="en-US" sz="2400" b="1" dirty="0" smtClean="0">
                <a:latin typeface="Arial Black" pitchFamily="34" charset="0"/>
              </a:rPr>
              <a:t>Absorption</a:t>
            </a:r>
            <a:endParaRPr lang="en-US" sz="2400" b="1" i="1" baseline="-25000" dirty="0">
              <a:latin typeface="Arial Black" pitchFamily="34" charset="0"/>
            </a:endParaRPr>
          </a:p>
        </p:txBody>
      </p:sp>
      <p:sp>
        <p:nvSpPr>
          <p:cNvPr id="135" name="TextBox 134"/>
          <p:cNvSpPr txBox="1"/>
          <p:nvPr/>
        </p:nvSpPr>
        <p:spPr>
          <a:xfrm>
            <a:off x="1448366" y="5030765"/>
            <a:ext cx="2385042" cy="461665"/>
          </a:xfrm>
          <a:prstGeom prst="rect">
            <a:avLst/>
          </a:prstGeom>
          <a:noFill/>
        </p:spPr>
        <p:txBody>
          <a:bodyPr wrap="square" rtlCol="0">
            <a:spAutoFit/>
          </a:bodyPr>
          <a:lstStyle/>
          <a:p>
            <a:r>
              <a:rPr lang="en-US" sz="2400" b="1" dirty="0" smtClean="0">
                <a:latin typeface="Arial Black" pitchFamily="34" charset="0"/>
              </a:rPr>
              <a:t>Scattering</a:t>
            </a:r>
            <a:endParaRPr lang="en-US" sz="2400" b="1" i="1" baseline="-25000" dirty="0">
              <a:latin typeface="Arial Black" pitchFamily="34" charset="0"/>
            </a:endParaRPr>
          </a:p>
        </p:txBody>
      </p:sp>
      <p:sp>
        <p:nvSpPr>
          <p:cNvPr id="136" name="TextBox 135"/>
          <p:cNvSpPr txBox="1"/>
          <p:nvPr/>
        </p:nvSpPr>
        <p:spPr>
          <a:xfrm>
            <a:off x="3429000" y="5943600"/>
            <a:ext cx="2699078" cy="461665"/>
          </a:xfrm>
          <a:prstGeom prst="rect">
            <a:avLst/>
          </a:prstGeom>
          <a:noFill/>
        </p:spPr>
        <p:txBody>
          <a:bodyPr wrap="square" rtlCol="0">
            <a:spAutoFit/>
          </a:bodyPr>
          <a:lstStyle/>
          <a:p>
            <a:r>
              <a:rPr lang="en-US" sz="2400" b="1" dirty="0" smtClean="0">
                <a:latin typeface="Arial Black" pitchFamily="34" charset="0"/>
              </a:rPr>
              <a:t>Transmission</a:t>
            </a:r>
            <a:endParaRPr lang="en-US" sz="2400" b="1" i="1" baseline="-25000" dirty="0">
              <a:latin typeface="Arial Black" pitchFamily="34" charset="0"/>
            </a:endParaRPr>
          </a:p>
        </p:txBody>
      </p:sp>
      <p:sp>
        <p:nvSpPr>
          <p:cNvPr id="137" name="TextBox 136"/>
          <p:cNvSpPr txBox="1"/>
          <p:nvPr/>
        </p:nvSpPr>
        <p:spPr>
          <a:xfrm>
            <a:off x="5334000" y="4800600"/>
            <a:ext cx="3512034" cy="830997"/>
          </a:xfrm>
          <a:prstGeom prst="rect">
            <a:avLst/>
          </a:prstGeom>
          <a:noFill/>
        </p:spPr>
        <p:txBody>
          <a:bodyPr wrap="square" rtlCol="0">
            <a:spAutoFit/>
          </a:bodyPr>
          <a:lstStyle/>
          <a:p>
            <a:r>
              <a:rPr lang="en-US" sz="2400" b="1" dirty="0" smtClean="0">
                <a:latin typeface="Arial Black" pitchFamily="34" charset="0"/>
              </a:rPr>
              <a:t>Water-leaving radiance </a:t>
            </a:r>
            <a:r>
              <a:rPr lang="en-US" sz="2400" b="1" i="1" dirty="0" err="1" smtClean="0">
                <a:latin typeface="Arial Black" pitchFamily="34" charset="0"/>
              </a:rPr>
              <a:t>L</a:t>
            </a:r>
            <a:r>
              <a:rPr lang="en-US" sz="2400" b="1" i="1" baseline="-25000" dirty="0" err="1" smtClean="0">
                <a:latin typeface="Arial Black" pitchFamily="34" charset="0"/>
              </a:rPr>
              <a:t>w</a:t>
            </a:r>
            <a:endParaRPr lang="en-US" sz="2400" b="1" i="1" baseline="-25000" dirty="0">
              <a:latin typeface="Arial Black" pitchFamily="34" charset="0"/>
            </a:endParaRPr>
          </a:p>
        </p:txBody>
      </p:sp>
      <p:grpSp>
        <p:nvGrpSpPr>
          <p:cNvPr id="123" name="Group 122"/>
          <p:cNvGrpSpPr/>
          <p:nvPr/>
        </p:nvGrpSpPr>
        <p:grpSpPr>
          <a:xfrm>
            <a:off x="4730051" y="1106033"/>
            <a:ext cx="1594549" cy="2598215"/>
            <a:chOff x="4730051" y="1106033"/>
            <a:chExt cx="1594549" cy="2598215"/>
          </a:xfrm>
        </p:grpSpPr>
        <p:cxnSp>
          <p:nvCxnSpPr>
            <p:cNvPr id="28" name="Straight Arrow Connector 27"/>
            <p:cNvCxnSpPr/>
            <p:nvPr/>
          </p:nvCxnSpPr>
          <p:spPr>
            <a:xfrm flipV="1">
              <a:off x="4730051" y="1106033"/>
              <a:ext cx="1594549" cy="25982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 name="Rectangle 121"/>
            <p:cNvSpPr/>
            <p:nvPr/>
          </p:nvSpPr>
          <p:spPr>
            <a:xfrm>
              <a:off x="5135490" y="1948934"/>
              <a:ext cx="480453" cy="369332"/>
            </a:xfrm>
            <a:prstGeom prst="rect">
              <a:avLst/>
            </a:prstGeom>
          </p:spPr>
          <p:txBody>
            <a:bodyPr wrap="none">
              <a:spAutoFit/>
            </a:bodyPr>
            <a:lstStyle/>
            <a:p>
              <a:r>
                <a:rPr lang="en-US" b="1" i="1" dirty="0" err="1" smtClean="0">
                  <a:latin typeface="Arial Black" pitchFamily="34" charset="0"/>
                </a:rPr>
                <a:t>L</a:t>
              </a:r>
              <a:r>
                <a:rPr lang="en-US" b="1" i="1" baseline="-25000" dirty="0" err="1" smtClean="0">
                  <a:latin typeface="Arial Black" pitchFamily="34" charset="0"/>
                </a:rPr>
                <a:t>w</a:t>
              </a:r>
              <a:endParaRPr lang="en-US" b="1" i="1" baseline="-25000" dirty="0">
                <a:latin typeface="Arial Black" pitchFamily="34" charset="0"/>
              </a:endParaRPr>
            </a:p>
          </p:txBody>
        </p:sp>
      </p:grpSp>
      <p:sp>
        <p:nvSpPr>
          <p:cNvPr id="140" name="TextBox 139"/>
          <p:cNvSpPr txBox="1"/>
          <p:nvPr/>
        </p:nvSpPr>
        <p:spPr>
          <a:xfrm>
            <a:off x="6629400" y="2362200"/>
            <a:ext cx="2052010" cy="461665"/>
          </a:xfrm>
          <a:prstGeom prst="rect">
            <a:avLst/>
          </a:prstGeom>
          <a:noFill/>
        </p:spPr>
        <p:txBody>
          <a:bodyPr wrap="square" rtlCol="0">
            <a:spAutoFit/>
          </a:bodyPr>
          <a:lstStyle/>
          <a:p>
            <a:r>
              <a:rPr lang="en-US" sz="2400" b="1" dirty="0" smtClean="0">
                <a:latin typeface="Arial Black" pitchFamily="34" charset="0"/>
              </a:rPr>
              <a:t>In situ</a:t>
            </a:r>
            <a:endParaRPr lang="en-US" sz="2400" b="1" i="1" baseline="-25000" dirty="0">
              <a:latin typeface="Arial Black" pitchFamily="34" charset="0"/>
            </a:endParaRPr>
          </a:p>
        </p:txBody>
      </p:sp>
      <p:sp>
        <p:nvSpPr>
          <p:cNvPr id="141" name="TextBox 140"/>
          <p:cNvSpPr txBox="1"/>
          <p:nvPr/>
        </p:nvSpPr>
        <p:spPr>
          <a:xfrm>
            <a:off x="6629400" y="1143000"/>
            <a:ext cx="1881031" cy="461665"/>
          </a:xfrm>
          <a:prstGeom prst="rect">
            <a:avLst/>
          </a:prstGeom>
          <a:noFill/>
        </p:spPr>
        <p:txBody>
          <a:bodyPr wrap="square" rtlCol="0">
            <a:spAutoFit/>
          </a:bodyPr>
          <a:lstStyle/>
          <a:p>
            <a:r>
              <a:rPr lang="en-US" sz="2400" b="1" dirty="0" smtClean="0">
                <a:latin typeface="Arial Black" pitchFamily="34" charset="0"/>
              </a:rPr>
              <a:t>Satellite</a:t>
            </a:r>
            <a:endParaRPr lang="en-US" sz="2400" b="1" i="1" baseline="-25000" dirty="0">
              <a:latin typeface="Arial Black" pitchFamily="34" charset="0"/>
            </a:endParaRPr>
          </a:p>
        </p:txBody>
      </p:sp>
      <p:sp>
        <p:nvSpPr>
          <p:cNvPr id="142" name="TextBox 141"/>
          <p:cNvSpPr txBox="1"/>
          <p:nvPr/>
        </p:nvSpPr>
        <p:spPr>
          <a:xfrm>
            <a:off x="1905000" y="304800"/>
            <a:ext cx="3512034" cy="830997"/>
          </a:xfrm>
          <a:prstGeom prst="rect">
            <a:avLst/>
          </a:prstGeom>
          <a:noFill/>
        </p:spPr>
        <p:txBody>
          <a:bodyPr wrap="square" rtlCol="0">
            <a:spAutoFit/>
          </a:bodyPr>
          <a:lstStyle/>
          <a:p>
            <a:r>
              <a:rPr lang="en-US" sz="2400" b="1" dirty="0" smtClean="0">
                <a:latin typeface="Arial Black" pitchFamily="34" charset="0"/>
              </a:rPr>
              <a:t>Atmospheric effects</a:t>
            </a:r>
            <a:endParaRPr lang="en-US" sz="2400" b="1" i="1" baseline="-25000" dirty="0">
              <a:latin typeface="Arial Black" pitchFamily="34" charset="0"/>
            </a:endParaRPr>
          </a:p>
        </p:txBody>
      </p:sp>
      <p:grpSp>
        <p:nvGrpSpPr>
          <p:cNvPr id="143" name="Group 142"/>
          <p:cNvGrpSpPr/>
          <p:nvPr/>
        </p:nvGrpSpPr>
        <p:grpSpPr>
          <a:xfrm>
            <a:off x="3557151" y="1371600"/>
            <a:ext cx="2342635" cy="927828"/>
            <a:chOff x="1848057" y="897189"/>
            <a:chExt cx="2342635" cy="927828"/>
          </a:xfrm>
        </p:grpSpPr>
        <p:cxnSp>
          <p:nvCxnSpPr>
            <p:cNvPr id="144" name="Straight Arrow Connector 143"/>
            <p:cNvCxnSpPr/>
            <p:nvPr/>
          </p:nvCxnSpPr>
          <p:spPr>
            <a:xfrm flipV="1">
              <a:off x="2339123" y="1219200"/>
              <a:ext cx="30441" cy="5525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2369564" y="897189"/>
              <a:ext cx="1821128" cy="9278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H="1" flipV="1">
              <a:off x="1848057" y="1457324"/>
              <a:ext cx="430216" cy="3528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8" name="TextBox 147"/>
          <p:cNvSpPr txBox="1"/>
          <p:nvPr/>
        </p:nvSpPr>
        <p:spPr>
          <a:xfrm>
            <a:off x="3603149" y="1307152"/>
            <a:ext cx="3512034" cy="461665"/>
          </a:xfrm>
          <a:prstGeom prst="rect">
            <a:avLst/>
          </a:prstGeom>
          <a:noFill/>
        </p:spPr>
        <p:txBody>
          <a:bodyPr wrap="square" rtlCol="0">
            <a:spAutoFit/>
          </a:bodyPr>
          <a:lstStyle/>
          <a:p>
            <a:r>
              <a:rPr lang="en-US" sz="2400" b="1" dirty="0" smtClean="0">
                <a:latin typeface="Arial Black" pitchFamily="34" charset="0"/>
              </a:rPr>
              <a:t>Skylight</a:t>
            </a:r>
            <a:endParaRPr lang="en-US" sz="2400" b="1" i="1" baseline="-25000" dirty="0">
              <a:latin typeface="Arial Black" pitchFamily="34" charset="0"/>
            </a:endParaRPr>
          </a:p>
        </p:txBody>
      </p:sp>
    </p:spTree>
    <p:custDataLst>
      <p:tags r:id="rId1"/>
    </p:custDataLst>
    <p:extLst>
      <p:ext uri="{BB962C8B-B14F-4D97-AF65-F5344CB8AC3E}">
        <p14:creationId xmlns:p14="http://schemas.microsoft.com/office/powerpoint/2010/main" val="2937959136"/>
      </p:ext>
    </p:extLst>
  </p:cSld>
  <p:clrMapOvr>
    <a:masterClrMapping/>
  </p:clrMapOvr>
  <p:transition advTm="388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up)">
                                      <p:cBhvr>
                                        <p:cTn id="7" dur="10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1000"/>
                                        <p:tgtEl>
                                          <p:spTgt spid="116"/>
                                        </p:tgtEl>
                                      </p:cBhvr>
                                    </p:animEffect>
                                    <p:set>
                                      <p:cBhvr>
                                        <p:cTn id="17" dur="1" fill="hold">
                                          <p:stCondLst>
                                            <p:cond delay="999"/>
                                          </p:stCondLst>
                                        </p:cTn>
                                        <p:tgtEl>
                                          <p:spTgt spid="1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down)">
                                      <p:cBhvr>
                                        <p:cTn id="22" dur="10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1"/>
                                        </p:tgtEl>
                                        <p:attrNameLst>
                                          <p:attrName>style.visibility</p:attrName>
                                        </p:attrNameLst>
                                      </p:cBhvr>
                                      <p:to>
                                        <p:strVal val="visible"/>
                                      </p:to>
                                    </p:set>
                                    <p:animEffect transition="in" filter="fade">
                                      <p:cBhvr>
                                        <p:cTn id="27" dur="500"/>
                                        <p:tgtEl>
                                          <p:spTgt spid="1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131"/>
                                        </p:tgtEl>
                                      </p:cBhvr>
                                    </p:animEffect>
                                    <p:set>
                                      <p:cBhvr>
                                        <p:cTn id="32" dur="1" fill="hold">
                                          <p:stCondLst>
                                            <p:cond delay="999"/>
                                          </p:stCondLst>
                                        </p:cTn>
                                        <p:tgtEl>
                                          <p:spTgt spid="1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left)">
                                      <p:cBhvr>
                                        <p:cTn id="37" dur="1000"/>
                                        <p:tgtEl>
                                          <p:spTgt spid="9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fade">
                                      <p:cBhvr>
                                        <p:cTn id="42" dur="500"/>
                                        <p:tgtEl>
                                          <p:spTgt spid="1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134"/>
                                        </p:tgtEl>
                                      </p:cBhvr>
                                    </p:animEffect>
                                    <p:set>
                                      <p:cBhvr>
                                        <p:cTn id="47" dur="1" fill="hold">
                                          <p:stCondLst>
                                            <p:cond delay="999"/>
                                          </p:stCondLst>
                                        </p:cTn>
                                        <p:tgtEl>
                                          <p:spTgt spid="13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95"/>
                                        </p:tgtEl>
                                        <p:attrNameLst>
                                          <p:attrName>style.visibility</p:attrName>
                                        </p:attrNameLst>
                                      </p:cBhvr>
                                      <p:to>
                                        <p:strVal val="visible"/>
                                      </p:to>
                                    </p:set>
                                    <p:animEffect transition="in" filter="wipe(up)">
                                      <p:cBhvr>
                                        <p:cTn id="52" dur="500"/>
                                        <p:tgtEl>
                                          <p:spTgt spid="9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5"/>
                                        </p:tgtEl>
                                        <p:attrNameLst>
                                          <p:attrName>style.visibility</p:attrName>
                                        </p:attrNameLst>
                                      </p:cBhvr>
                                      <p:to>
                                        <p:strVal val="visible"/>
                                      </p:to>
                                    </p:set>
                                    <p:animEffect transition="in" filter="fade">
                                      <p:cBhvr>
                                        <p:cTn id="57" dur="500"/>
                                        <p:tgtEl>
                                          <p:spTgt spid="1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1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wipe(down)">
                                      <p:cBhvr>
                                        <p:cTn id="67" dur="1000"/>
                                        <p:tgtEl>
                                          <p:spTgt spid="9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00"/>
                                        <p:tgtEl>
                                          <p:spTgt spid="135"/>
                                        </p:tgtEl>
                                      </p:cBhvr>
                                    </p:animEffect>
                                    <p:set>
                                      <p:cBhvr>
                                        <p:cTn id="72" dur="1" fill="hold">
                                          <p:stCondLst>
                                            <p:cond delay="999"/>
                                          </p:stCondLst>
                                        </p:cTn>
                                        <p:tgtEl>
                                          <p:spTgt spid="13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wipe(up)">
                                      <p:cBhvr>
                                        <p:cTn id="77" dur="10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6"/>
                                        </p:tgtEl>
                                        <p:attrNameLst>
                                          <p:attrName>style.visibility</p:attrName>
                                        </p:attrNameLst>
                                      </p:cBhvr>
                                      <p:to>
                                        <p:strVal val="visible"/>
                                      </p:to>
                                    </p:set>
                                    <p:animEffect transition="in" filter="fade">
                                      <p:cBhvr>
                                        <p:cTn id="82" dur="500"/>
                                        <p:tgtEl>
                                          <p:spTgt spid="1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1000"/>
                                        <p:tgtEl>
                                          <p:spTgt spid="136"/>
                                        </p:tgtEl>
                                      </p:cBhvr>
                                    </p:animEffect>
                                    <p:set>
                                      <p:cBhvr>
                                        <p:cTn id="87" dur="1" fill="hold">
                                          <p:stCondLst>
                                            <p:cond delay="999"/>
                                          </p:stCondLst>
                                        </p:cTn>
                                        <p:tgtEl>
                                          <p:spTgt spid="13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wipe(down)">
                                      <p:cBhvr>
                                        <p:cTn id="92" dur="1000"/>
                                        <p:tgtEl>
                                          <p:spTgt spid="1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37"/>
                                        </p:tgtEl>
                                        <p:attrNameLst>
                                          <p:attrName>style.visibility</p:attrName>
                                        </p:attrNameLst>
                                      </p:cBhvr>
                                      <p:to>
                                        <p:strVal val="visible"/>
                                      </p:to>
                                    </p:set>
                                    <p:animEffect transition="in" filter="fade">
                                      <p:cBhvr>
                                        <p:cTn id="97" dur="500"/>
                                        <p:tgtEl>
                                          <p:spTgt spid="13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1000"/>
                                        <p:tgtEl>
                                          <p:spTgt spid="137"/>
                                        </p:tgtEl>
                                      </p:cBhvr>
                                    </p:animEffect>
                                    <p:set>
                                      <p:cBhvr>
                                        <p:cTn id="102" dur="1" fill="hold">
                                          <p:stCondLst>
                                            <p:cond delay="999"/>
                                          </p:stCondLst>
                                        </p:cTn>
                                        <p:tgtEl>
                                          <p:spTgt spid="1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nodeType="click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additive="base">
                                        <p:cTn id="107" dur="1000" fill="hold"/>
                                        <p:tgtEl>
                                          <p:spTgt spid="89"/>
                                        </p:tgtEl>
                                        <p:attrNameLst>
                                          <p:attrName>ppt_x</p:attrName>
                                        </p:attrNameLst>
                                      </p:cBhvr>
                                      <p:tavLst>
                                        <p:tav tm="0">
                                          <p:val>
                                            <p:strVal val="1+#ppt_w/2"/>
                                          </p:val>
                                        </p:tav>
                                        <p:tav tm="100000">
                                          <p:val>
                                            <p:strVal val="#ppt_x"/>
                                          </p:val>
                                        </p:tav>
                                      </p:tavLst>
                                    </p:anim>
                                    <p:anim calcmode="lin" valueType="num">
                                      <p:cBhvr additive="base">
                                        <p:cTn id="108" dur="10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40"/>
                                        </p:tgtEl>
                                        <p:attrNameLst>
                                          <p:attrName>style.visibility</p:attrName>
                                        </p:attrNameLst>
                                      </p:cBhvr>
                                      <p:to>
                                        <p:strVal val="visible"/>
                                      </p:to>
                                    </p:set>
                                    <p:animEffect transition="in" filter="fade">
                                      <p:cBhvr>
                                        <p:cTn id="113" dur="500"/>
                                        <p:tgtEl>
                                          <p:spTgt spid="140"/>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1000"/>
                                        <p:tgtEl>
                                          <p:spTgt spid="140"/>
                                        </p:tgtEl>
                                      </p:cBhvr>
                                    </p:animEffect>
                                    <p:set>
                                      <p:cBhvr>
                                        <p:cTn id="118" dur="1" fill="hold">
                                          <p:stCondLst>
                                            <p:cond delay="999"/>
                                          </p:stCondLst>
                                        </p:cTn>
                                        <p:tgtEl>
                                          <p:spTgt spid="14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042"/>
                                        </p:tgtEl>
                                        <p:attrNameLst>
                                          <p:attrName>style.visibility</p:attrName>
                                        </p:attrNameLst>
                                      </p:cBhvr>
                                      <p:to>
                                        <p:strVal val="visible"/>
                                      </p:to>
                                    </p:set>
                                    <p:animEffect transition="in" filter="fade">
                                      <p:cBhvr>
                                        <p:cTn id="123" dur="1000"/>
                                        <p:tgtEl>
                                          <p:spTgt spid="104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41"/>
                                        </p:tgtEl>
                                        <p:attrNameLst>
                                          <p:attrName>style.visibility</p:attrName>
                                        </p:attrNameLst>
                                      </p:cBhvr>
                                      <p:to>
                                        <p:strVal val="visible"/>
                                      </p:to>
                                    </p:set>
                                    <p:animEffect transition="in" filter="fade">
                                      <p:cBhvr>
                                        <p:cTn id="128" dur="500"/>
                                        <p:tgtEl>
                                          <p:spTgt spid="14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1" nodeType="clickEffect">
                                  <p:stCondLst>
                                    <p:cond delay="0"/>
                                  </p:stCondLst>
                                  <p:childTnLst>
                                    <p:animEffect transition="out" filter="fade">
                                      <p:cBhvr>
                                        <p:cTn id="132" dur="1000"/>
                                        <p:tgtEl>
                                          <p:spTgt spid="141"/>
                                        </p:tgtEl>
                                      </p:cBhvr>
                                    </p:animEffect>
                                    <p:set>
                                      <p:cBhvr>
                                        <p:cTn id="133" dur="1" fill="hold">
                                          <p:stCondLst>
                                            <p:cond delay="999"/>
                                          </p:stCondLst>
                                        </p:cTn>
                                        <p:tgtEl>
                                          <p:spTgt spid="141"/>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 presetClass="entr" presetSubtype="3" fill="hold" grpId="0" nodeType="clickEffect">
                                  <p:stCondLst>
                                    <p:cond delay="0"/>
                                  </p:stCondLst>
                                  <p:childTnLst>
                                    <p:set>
                                      <p:cBhvr>
                                        <p:cTn id="137" dur="1" fill="hold">
                                          <p:stCondLst>
                                            <p:cond delay="0"/>
                                          </p:stCondLst>
                                        </p:cTn>
                                        <p:tgtEl>
                                          <p:spTgt spid="39"/>
                                        </p:tgtEl>
                                        <p:attrNameLst>
                                          <p:attrName>style.visibility</p:attrName>
                                        </p:attrNameLst>
                                      </p:cBhvr>
                                      <p:to>
                                        <p:strVal val="visible"/>
                                      </p:to>
                                    </p:set>
                                    <p:anim calcmode="lin" valueType="num">
                                      <p:cBhvr additive="base">
                                        <p:cTn id="138" dur="1000" fill="hold"/>
                                        <p:tgtEl>
                                          <p:spTgt spid="39"/>
                                        </p:tgtEl>
                                        <p:attrNameLst>
                                          <p:attrName>ppt_x</p:attrName>
                                        </p:attrNameLst>
                                      </p:cBhvr>
                                      <p:tavLst>
                                        <p:tav tm="0">
                                          <p:val>
                                            <p:strVal val="1+#ppt_w/2"/>
                                          </p:val>
                                        </p:tav>
                                        <p:tav tm="100000">
                                          <p:val>
                                            <p:strVal val="#ppt_x"/>
                                          </p:val>
                                        </p:tav>
                                      </p:tavLst>
                                    </p:anim>
                                    <p:anim calcmode="lin" valueType="num">
                                      <p:cBhvr additive="base">
                                        <p:cTn id="139"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115"/>
                                        </p:tgtEl>
                                        <p:attrNameLst>
                                          <p:attrName>style.visibility</p:attrName>
                                        </p:attrNameLst>
                                      </p:cBhvr>
                                      <p:to>
                                        <p:strVal val="visible"/>
                                      </p:to>
                                    </p:set>
                                    <p:animEffect transition="in" filter="wipe(down)">
                                      <p:cBhvr>
                                        <p:cTn id="144" dur="1000"/>
                                        <p:tgtEl>
                                          <p:spTgt spid="115"/>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42"/>
                                        </p:tgtEl>
                                        <p:attrNameLst>
                                          <p:attrName>style.visibility</p:attrName>
                                        </p:attrNameLst>
                                      </p:cBhvr>
                                      <p:to>
                                        <p:strVal val="visible"/>
                                      </p:to>
                                    </p:set>
                                    <p:animEffect transition="in" filter="fade">
                                      <p:cBhvr>
                                        <p:cTn id="149" dur="500"/>
                                        <p:tgtEl>
                                          <p:spTgt spid="142"/>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grpId="1" nodeType="clickEffect">
                                  <p:stCondLst>
                                    <p:cond delay="0"/>
                                  </p:stCondLst>
                                  <p:childTnLst>
                                    <p:animEffect transition="out" filter="fade">
                                      <p:cBhvr>
                                        <p:cTn id="153" dur="1000"/>
                                        <p:tgtEl>
                                          <p:spTgt spid="142"/>
                                        </p:tgtEl>
                                      </p:cBhvr>
                                    </p:animEffect>
                                    <p:set>
                                      <p:cBhvr>
                                        <p:cTn id="154" dur="1" fill="hold">
                                          <p:stCondLst>
                                            <p:cond delay="999"/>
                                          </p:stCondLst>
                                        </p:cTn>
                                        <p:tgtEl>
                                          <p:spTgt spid="14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2" presetClass="entr" presetSubtype="4" fill="hold" nodeType="clickEffect">
                                  <p:stCondLst>
                                    <p:cond delay="0"/>
                                  </p:stCondLst>
                                  <p:childTnLst>
                                    <p:set>
                                      <p:cBhvr>
                                        <p:cTn id="158" dur="1" fill="hold">
                                          <p:stCondLst>
                                            <p:cond delay="0"/>
                                          </p:stCondLst>
                                        </p:cTn>
                                        <p:tgtEl>
                                          <p:spTgt spid="143"/>
                                        </p:tgtEl>
                                        <p:attrNameLst>
                                          <p:attrName>style.visibility</p:attrName>
                                        </p:attrNameLst>
                                      </p:cBhvr>
                                      <p:to>
                                        <p:strVal val="visible"/>
                                      </p:to>
                                    </p:set>
                                    <p:animEffect transition="in" filter="wipe(down)">
                                      <p:cBhvr>
                                        <p:cTn id="159" dur="1000"/>
                                        <p:tgtEl>
                                          <p:spTgt spid="143"/>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148"/>
                                        </p:tgtEl>
                                        <p:attrNameLst>
                                          <p:attrName>style.visibility</p:attrName>
                                        </p:attrNameLst>
                                      </p:cBhvr>
                                      <p:to>
                                        <p:strVal val="visible"/>
                                      </p:to>
                                    </p:set>
                                    <p:animEffect transition="in" filter="fade">
                                      <p:cBhvr>
                                        <p:cTn id="164" dur="500"/>
                                        <p:tgtEl>
                                          <p:spTgt spid="148"/>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1000"/>
                                        <p:tgtEl>
                                          <p:spTgt spid="148"/>
                                        </p:tgtEl>
                                      </p:cBhvr>
                                    </p:animEffect>
                                    <p:set>
                                      <p:cBhvr>
                                        <p:cTn id="169" dur="1" fill="hold">
                                          <p:stCondLst>
                                            <p:cond delay="999"/>
                                          </p:stCondLst>
                                        </p:cTn>
                                        <p:tgtEl>
                                          <p:spTgt spid="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16" grpId="0"/>
      <p:bldP spid="116" grpId="1"/>
      <p:bldP spid="131" grpId="0"/>
      <p:bldP spid="131" grpId="1"/>
      <p:bldP spid="134" grpId="0"/>
      <p:bldP spid="134" grpId="1"/>
      <p:bldP spid="135" grpId="0"/>
      <p:bldP spid="135" grpId="1"/>
      <p:bldP spid="136" grpId="0"/>
      <p:bldP spid="136" grpId="1"/>
      <p:bldP spid="137" grpId="0"/>
      <p:bldP spid="137" grpId="1"/>
      <p:bldP spid="140" grpId="0"/>
      <p:bldP spid="140" grpId="1"/>
      <p:bldP spid="141" grpId="0"/>
      <p:bldP spid="141" grpId="1"/>
      <p:bldP spid="142" grpId="0"/>
      <p:bldP spid="142" grpId="1"/>
      <p:bldP spid="148" grpId="0"/>
      <p:bldP spid="14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ucc.org/stc/images/stc-2008-images/heart-logo2.jpg"/>
          <p:cNvPicPr>
            <a:picLocks noChangeAspect="1" noChangeArrowheads="1"/>
          </p:cNvPicPr>
          <p:nvPr/>
        </p:nvPicPr>
        <p:blipFill>
          <a:blip r:embed="rId4" cstate="print"/>
          <a:srcRect/>
          <a:stretch>
            <a:fillRect/>
          </a:stretch>
        </p:blipFill>
        <p:spPr bwMode="auto">
          <a:xfrm>
            <a:off x="4114800" y="2667000"/>
            <a:ext cx="979033" cy="1057276"/>
          </a:xfrm>
          <a:prstGeom prst="rect">
            <a:avLst/>
          </a:prstGeom>
          <a:noFill/>
        </p:spPr>
      </p:pic>
      <p:grpSp>
        <p:nvGrpSpPr>
          <p:cNvPr id="27" name="Group 26"/>
          <p:cNvGrpSpPr/>
          <p:nvPr/>
        </p:nvGrpSpPr>
        <p:grpSpPr>
          <a:xfrm>
            <a:off x="2286000" y="1295400"/>
            <a:ext cx="5029200" cy="4419600"/>
            <a:chOff x="0" y="533400"/>
            <a:chExt cx="5029200" cy="4419600"/>
          </a:xfrm>
        </p:grpSpPr>
        <p:cxnSp>
          <p:nvCxnSpPr>
            <p:cNvPr id="9" name="Straight Arrow Connector 8"/>
            <p:cNvCxnSpPr/>
            <p:nvPr/>
          </p:nvCxnSpPr>
          <p:spPr>
            <a:xfrm>
              <a:off x="0" y="2895600"/>
              <a:ext cx="50292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04800" y="533400"/>
              <a:ext cx="4038601" cy="4419600"/>
              <a:chOff x="304800" y="533400"/>
              <a:chExt cx="4038601" cy="4419600"/>
            </a:xfrm>
          </p:grpSpPr>
          <p:cxnSp>
            <p:nvCxnSpPr>
              <p:cNvPr id="7" name="Straight Arrow Connector 6"/>
              <p:cNvCxnSpPr/>
              <p:nvPr/>
            </p:nvCxnSpPr>
            <p:spPr>
              <a:xfrm flipH="1">
                <a:off x="609600" y="2895600"/>
                <a:ext cx="1676400" cy="1752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286000" y="533400"/>
                <a:ext cx="0" cy="2362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Arc 15"/>
              <p:cNvSpPr/>
              <p:nvPr/>
            </p:nvSpPr>
            <p:spPr>
              <a:xfrm>
                <a:off x="381000" y="914400"/>
                <a:ext cx="3886200" cy="40386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6200000">
                <a:off x="381001" y="838201"/>
                <a:ext cx="3886200" cy="40386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304800" y="2209800"/>
                <a:ext cx="3962400" cy="12954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rot="10800000">
                <a:off x="304800" y="2209800"/>
                <a:ext cx="3962400" cy="12954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10800000" flipV="1">
                <a:off x="304800" y="2209800"/>
                <a:ext cx="3962400" cy="1159809"/>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flipV="1">
                <a:off x="304800" y="2345391"/>
                <a:ext cx="3962400" cy="1159809"/>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65" name="Group 64"/>
          <p:cNvGrpSpPr/>
          <p:nvPr/>
        </p:nvGrpSpPr>
        <p:grpSpPr>
          <a:xfrm>
            <a:off x="1676400" y="304800"/>
            <a:ext cx="5867400" cy="2895600"/>
            <a:chOff x="1676400" y="304800"/>
            <a:chExt cx="5867400" cy="2895600"/>
          </a:xfrm>
        </p:grpSpPr>
        <p:cxnSp>
          <p:nvCxnSpPr>
            <p:cNvPr id="24" name="Straight Arrow Connector 23"/>
            <p:cNvCxnSpPr/>
            <p:nvPr/>
          </p:nvCxnSpPr>
          <p:spPr>
            <a:xfrm flipH="1">
              <a:off x="5181600" y="762000"/>
              <a:ext cx="3048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743200" y="1219200"/>
              <a:ext cx="5334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867400" y="1295400"/>
              <a:ext cx="5334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133600" y="190500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6477000" y="1981200"/>
              <a:ext cx="5334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676400" y="2819400"/>
              <a:ext cx="6096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6781800" y="2819400"/>
              <a:ext cx="7620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572000" y="304800"/>
              <a:ext cx="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581400" y="762000"/>
              <a:ext cx="457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3886200" y="5638800"/>
            <a:ext cx="4800600" cy="461665"/>
          </a:xfrm>
          <a:prstGeom prst="rect">
            <a:avLst/>
          </a:prstGeom>
          <a:noFill/>
        </p:spPr>
        <p:txBody>
          <a:bodyPr wrap="square" rtlCol="0">
            <a:spAutoFit/>
          </a:bodyPr>
          <a:lstStyle/>
          <a:p>
            <a:r>
              <a:rPr lang="en-US" sz="2400" dirty="0" smtClean="0">
                <a:latin typeface="Arial Black" pitchFamily="34" charset="0"/>
              </a:rPr>
              <a:t>Upwelling  irradiance </a:t>
            </a:r>
            <a:r>
              <a:rPr lang="en-US" sz="2400" i="1" dirty="0" err="1" smtClean="0">
                <a:latin typeface="Arial Black" pitchFamily="34" charset="0"/>
              </a:rPr>
              <a:t>E</a:t>
            </a:r>
            <a:r>
              <a:rPr lang="en-US" sz="2400" i="1" baseline="-25000" dirty="0" err="1" smtClean="0">
                <a:latin typeface="Arial Black" pitchFamily="34" charset="0"/>
              </a:rPr>
              <a:t>u</a:t>
            </a:r>
            <a:endParaRPr lang="en-US" sz="2400" i="1" baseline="-25000" dirty="0">
              <a:latin typeface="Arial Black" pitchFamily="34" charset="0"/>
            </a:endParaRPr>
          </a:p>
        </p:txBody>
      </p:sp>
      <p:sp>
        <p:nvSpPr>
          <p:cNvPr id="67" name="TextBox 66"/>
          <p:cNvSpPr txBox="1"/>
          <p:nvPr/>
        </p:nvSpPr>
        <p:spPr>
          <a:xfrm>
            <a:off x="228600" y="381000"/>
            <a:ext cx="2156360" cy="646331"/>
          </a:xfrm>
          <a:prstGeom prst="rect">
            <a:avLst/>
          </a:prstGeom>
          <a:noFill/>
        </p:spPr>
        <p:txBody>
          <a:bodyPr wrap="none" rtlCol="0">
            <a:spAutoFit/>
          </a:bodyPr>
          <a:lstStyle/>
          <a:p>
            <a:r>
              <a:rPr lang="en-US" sz="3600" dirty="0" smtClean="0">
                <a:latin typeface="Arial Black" pitchFamily="34" charset="0"/>
              </a:rPr>
              <a:t>R=</a:t>
            </a:r>
            <a:r>
              <a:rPr lang="en-US" sz="3600" i="1" dirty="0" err="1" smtClean="0">
                <a:latin typeface="Arial Black" pitchFamily="34" charset="0"/>
              </a:rPr>
              <a:t>E</a:t>
            </a:r>
            <a:r>
              <a:rPr lang="en-US" sz="3600" i="1" baseline="-25000" dirty="0" err="1" smtClean="0">
                <a:latin typeface="Arial Black" pitchFamily="34" charset="0"/>
              </a:rPr>
              <a:t>u</a:t>
            </a:r>
            <a:r>
              <a:rPr lang="en-US" sz="3600" i="1" baseline="-25000" dirty="0" smtClean="0">
                <a:latin typeface="Arial Black" pitchFamily="34" charset="0"/>
              </a:rPr>
              <a:t> </a:t>
            </a:r>
            <a:r>
              <a:rPr lang="en-US" sz="3600" dirty="0" smtClean="0">
                <a:latin typeface="Arial Black" pitchFamily="34" charset="0"/>
              </a:rPr>
              <a:t>/</a:t>
            </a:r>
            <a:r>
              <a:rPr lang="en-US" sz="3600" i="1" dirty="0" smtClean="0">
                <a:latin typeface="Arial Black" pitchFamily="34" charset="0"/>
              </a:rPr>
              <a:t>E</a:t>
            </a:r>
            <a:r>
              <a:rPr lang="en-US" sz="3600" i="1" baseline="-25000" dirty="0" smtClean="0">
                <a:latin typeface="Arial Black" pitchFamily="34" charset="0"/>
              </a:rPr>
              <a:t>d</a:t>
            </a:r>
            <a:endParaRPr lang="en-US" sz="3600" i="1" baseline="-25000" dirty="0">
              <a:latin typeface="Arial Black" pitchFamily="34" charset="0"/>
            </a:endParaRPr>
          </a:p>
        </p:txBody>
      </p:sp>
      <p:sp>
        <p:nvSpPr>
          <p:cNvPr id="68" name="TextBox 67"/>
          <p:cNvSpPr txBox="1"/>
          <p:nvPr/>
        </p:nvSpPr>
        <p:spPr>
          <a:xfrm>
            <a:off x="3886200" y="5029200"/>
            <a:ext cx="4800600" cy="461665"/>
          </a:xfrm>
          <a:prstGeom prst="rect">
            <a:avLst/>
          </a:prstGeom>
          <a:noFill/>
        </p:spPr>
        <p:txBody>
          <a:bodyPr wrap="square" rtlCol="0">
            <a:spAutoFit/>
          </a:bodyPr>
          <a:lstStyle/>
          <a:p>
            <a:r>
              <a:rPr lang="en-US" sz="2400" dirty="0" err="1" smtClean="0">
                <a:latin typeface="Arial Black" pitchFamily="34" charset="0"/>
              </a:rPr>
              <a:t>Downwelling</a:t>
            </a:r>
            <a:r>
              <a:rPr lang="en-US" sz="2400" dirty="0" smtClean="0">
                <a:latin typeface="Arial Black" pitchFamily="34" charset="0"/>
              </a:rPr>
              <a:t>  irradiance </a:t>
            </a:r>
            <a:r>
              <a:rPr lang="en-US" sz="2400" i="1" dirty="0" smtClean="0">
                <a:latin typeface="Arial Black" pitchFamily="34" charset="0"/>
              </a:rPr>
              <a:t>E</a:t>
            </a:r>
            <a:r>
              <a:rPr lang="en-US" sz="2400" i="1" baseline="-25000" dirty="0" smtClean="0">
                <a:latin typeface="Arial Black" pitchFamily="34" charset="0"/>
              </a:rPr>
              <a:t>d</a:t>
            </a:r>
            <a:endParaRPr lang="en-US" sz="2400" i="1" baseline="-25000" dirty="0">
              <a:latin typeface="Arial Black" pitchFamily="34" charset="0"/>
            </a:endParaRPr>
          </a:p>
        </p:txBody>
      </p:sp>
      <p:sp>
        <p:nvSpPr>
          <p:cNvPr id="69" name="TextBox 68"/>
          <p:cNvSpPr txBox="1"/>
          <p:nvPr/>
        </p:nvSpPr>
        <p:spPr>
          <a:xfrm>
            <a:off x="7543800" y="3962400"/>
            <a:ext cx="1164806" cy="461665"/>
          </a:xfrm>
          <a:prstGeom prst="rect">
            <a:avLst/>
          </a:prstGeom>
          <a:noFill/>
        </p:spPr>
        <p:txBody>
          <a:bodyPr wrap="none" rtlCol="0">
            <a:spAutoFit/>
          </a:bodyPr>
          <a:lstStyle/>
          <a:p>
            <a:r>
              <a:rPr lang="en-US" sz="2400" dirty="0" smtClean="0">
                <a:solidFill>
                  <a:schemeClr val="tx2">
                    <a:lumMod val="60000"/>
                    <a:lumOff val="40000"/>
                  </a:schemeClr>
                </a:solidFill>
                <a:latin typeface="Arial Black" pitchFamily="34" charset="0"/>
              </a:rPr>
              <a:t>Water</a:t>
            </a:r>
            <a:endParaRPr lang="en-US" sz="2400" dirty="0">
              <a:solidFill>
                <a:schemeClr val="tx2">
                  <a:lumMod val="60000"/>
                  <a:lumOff val="40000"/>
                </a:schemeClr>
              </a:solidFill>
              <a:latin typeface="Arial Black" pitchFamily="34" charset="0"/>
            </a:endParaRPr>
          </a:p>
        </p:txBody>
      </p:sp>
      <p:sp>
        <p:nvSpPr>
          <p:cNvPr id="71" name="TextBox 70"/>
          <p:cNvSpPr txBox="1"/>
          <p:nvPr/>
        </p:nvSpPr>
        <p:spPr>
          <a:xfrm>
            <a:off x="7696200" y="2743200"/>
            <a:ext cx="662361" cy="461665"/>
          </a:xfrm>
          <a:prstGeom prst="rect">
            <a:avLst/>
          </a:prstGeom>
          <a:noFill/>
        </p:spPr>
        <p:txBody>
          <a:bodyPr wrap="none" rtlCol="0">
            <a:spAutoFit/>
          </a:bodyPr>
          <a:lstStyle/>
          <a:p>
            <a:r>
              <a:rPr lang="en-US" sz="2400" dirty="0" smtClean="0">
                <a:latin typeface="Arial Black" pitchFamily="34" charset="0"/>
              </a:rPr>
              <a:t>Air</a:t>
            </a:r>
            <a:endParaRPr lang="en-US" sz="2400" dirty="0">
              <a:latin typeface="Arial Black" pitchFamily="34" charset="0"/>
            </a:endParaRPr>
          </a:p>
        </p:txBody>
      </p:sp>
    </p:spTree>
    <p:custDataLst>
      <p:tags r:id="rId1"/>
    </p:custDataLst>
  </p:cSld>
  <p:clrMapOvr>
    <a:masterClrMapping/>
  </p:clrMapOvr>
  <p:transition advTm="261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linds(horizont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up)">
                                      <p:cBhvr>
                                        <p:cTn id="12" dur="10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20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500" fill="hold"/>
                                        <p:tgtEl>
                                          <p:spTgt spid="67"/>
                                        </p:tgtEl>
                                        <p:attrNameLst>
                                          <p:attrName>ppt_x</p:attrName>
                                        </p:attrNameLst>
                                      </p:cBhvr>
                                      <p:tavLst>
                                        <p:tav tm="0">
                                          <p:val>
                                            <p:strVal val="#ppt_x"/>
                                          </p:val>
                                        </p:tav>
                                        <p:tav tm="100000">
                                          <p:val>
                                            <p:strVal val="#ppt_x"/>
                                          </p:val>
                                        </p:tav>
                                      </p:tavLst>
                                    </p:anim>
                                    <p:anim calcmode="lin" valueType="num">
                                      <p:cBhvr additive="base">
                                        <p:cTn id="2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4191000" y="183955"/>
            <a:ext cx="3384355" cy="4007045"/>
            <a:chOff x="4191000" y="183955"/>
            <a:chExt cx="3384355" cy="4007045"/>
          </a:xfrm>
        </p:grpSpPr>
        <p:grpSp>
          <p:nvGrpSpPr>
            <p:cNvPr id="69" name="Group 68"/>
            <p:cNvGrpSpPr/>
            <p:nvPr/>
          </p:nvGrpSpPr>
          <p:grpSpPr>
            <a:xfrm>
              <a:off x="4191000" y="1143000"/>
              <a:ext cx="2459620" cy="3048000"/>
              <a:chOff x="4191000" y="1143000"/>
              <a:chExt cx="2459620" cy="3048000"/>
            </a:xfrm>
          </p:grpSpPr>
          <p:grpSp>
            <p:nvGrpSpPr>
              <p:cNvPr id="57" name="Group 56"/>
              <p:cNvGrpSpPr/>
              <p:nvPr/>
            </p:nvGrpSpPr>
            <p:grpSpPr>
              <a:xfrm>
                <a:off x="4191000" y="1422057"/>
                <a:ext cx="2459620" cy="2768943"/>
                <a:chOff x="4191000" y="1422057"/>
                <a:chExt cx="2459620" cy="2768943"/>
              </a:xfrm>
            </p:grpSpPr>
            <p:cxnSp>
              <p:nvCxnSpPr>
                <p:cNvPr id="37" name="Straight Connector 36"/>
                <p:cNvCxnSpPr/>
                <p:nvPr/>
              </p:nvCxnSpPr>
              <p:spPr>
                <a:xfrm flipV="1">
                  <a:off x="4191000" y="1752600"/>
                  <a:ext cx="152400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191000" y="2133600"/>
                  <a:ext cx="1981200" cy="2057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a:off x="5257800" y="1752600"/>
                  <a:ext cx="914400" cy="7620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 41"/>
                <p:cNvSpPr/>
                <p:nvPr/>
              </p:nvSpPr>
              <p:spPr>
                <a:xfrm rot="10998442">
                  <a:off x="5736220" y="1422057"/>
                  <a:ext cx="914400" cy="7620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63" name="Straight Arrow Connector 62"/>
              <p:cNvCxnSpPr/>
              <p:nvPr/>
            </p:nvCxnSpPr>
            <p:spPr>
              <a:xfrm flipV="1">
                <a:off x="4191000" y="1143000"/>
                <a:ext cx="2438400" cy="3048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9698" name="Picture 2" descr="http://www.learn-to-draw.com/images/02-eyes-profile01.jpg"/>
            <p:cNvPicPr>
              <a:picLocks noChangeAspect="1" noChangeArrowheads="1"/>
            </p:cNvPicPr>
            <p:nvPr/>
          </p:nvPicPr>
          <p:blipFill>
            <a:blip r:embed="rId4" cstate="print"/>
            <a:srcRect l="8572" r="78571" b="27272"/>
            <a:stretch>
              <a:fillRect/>
            </a:stretch>
          </p:blipFill>
          <p:spPr bwMode="auto">
            <a:xfrm rot="19919998">
              <a:off x="6889555" y="183955"/>
              <a:ext cx="685800" cy="685800"/>
            </a:xfrm>
            <a:prstGeom prst="rect">
              <a:avLst/>
            </a:prstGeom>
            <a:noFill/>
          </p:spPr>
        </p:pic>
      </p:grpSp>
      <p:sp>
        <p:nvSpPr>
          <p:cNvPr id="66" name="TextBox 65"/>
          <p:cNvSpPr txBox="1"/>
          <p:nvPr/>
        </p:nvSpPr>
        <p:spPr>
          <a:xfrm>
            <a:off x="3886200" y="5410200"/>
            <a:ext cx="4419600" cy="461665"/>
          </a:xfrm>
          <a:prstGeom prst="rect">
            <a:avLst/>
          </a:prstGeom>
          <a:noFill/>
        </p:spPr>
        <p:txBody>
          <a:bodyPr wrap="square" rtlCol="0">
            <a:spAutoFit/>
          </a:bodyPr>
          <a:lstStyle/>
          <a:p>
            <a:r>
              <a:rPr lang="en-US" sz="2400" dirty="0" smtClean="0">
                <a:latin typeface="Arial Black" pitchFamily="34" charset="0"/>
              </a:rPr>
              <a:t>Upwelling  radiance </a:t>
            </a:r>
            <a:r>
              <a:rPr lang="en-US" sz="2400" i="1" dirty="0" smtClean="0">
                <a:latin typeface="Arial Black" pitchFamily="34" charset="0"/>
              </a:rPr>
              <a:t>L</a:t>
            </a:r>
            <a:r>
              <a:rPr lang="en-US" sz="2400" i="1" baseline="-25000" dirty="0" smtClean="0">
                <a:latin typeface="Arial Black" pitchFamily="34" charset="0"/>
              </a:rPr>
              <a:t>u</a:t>
            </a:r>
            <a:endParaRPr lang="en-US" sz="2400" i="1" baseline="-25000" dirty="0">
              <a:latin typeface="Arial Black" pitchFamily="34" charset="0"/>
            </a:endParaRPr>
          </a:p>
        </p:txBody>
      </p:sp>
      <p:cxnSp>
        <p:nvCxnSpPr>
          <p:cNvPr id="26" name="Straight Connector 25"/>
          <p:cNvCxnSpPr/>
          <p:nvPr/>
        </p:nvCxnSpPr>
        <p:spPr>
          <a:xfrm>
            <a:off x="1143000" y="4191000"/>
            <a:ext cx="7086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2514600" y="4343400"/>
            <a:ext cx="2819400" cy="914400"/>
            <a:chOff x="2514600" y="4343400"/>
            <a:chExt cx="2819400" cy="914400"/>
          </a:xfrm>
        </p:grpSpPr>
        <p:cxnSp>
          <p:nvCxnSpPr>
            <p:cNvPr id="45" name="Straight Arrow Connector 44"/>
            <p:cNvCxnSpPr/>
            <p:nvPr/>
          </p:nvCxnSpPr>
          <p:spPr>
            <a:xfrm flipH="1" flipV="1">
              <a:off x="2514600" y="4343400"/>
              <a:ext cx="3810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3200400" y="4343400"/>
              <a:ext cx="76200" cy="762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733800" y="4343400"/>
              <a:ext cx="457200" cy="914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4800600" y="4343400"/>
              <a:ext cx="53340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4648200" y="3048000"/>
            <a:ext cx="1017828" cy="381000"/>
            <a:chOff x="4648200" y="3048000"/>
            <a:chExt cx="1017828" cy="381000"/>
          </a:xfrm>
        </p:grpSpPr>
        <p:sp>
          <p:nvSpPr>
            <p:cNvPr id="60" name="Arc 59"/>
            <p:cNvSpPr/>
            <p:nvPr/>
          </p:nvSpPr>
          <p:spPr>
            <a:xfrm>
              <a:off x="4648200" y="3200400"/>
              <a:ext cx="381000" cy="2286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p:cNvSpPr txBox="1"/>
            <p:nvPr/>
          </p:nvSpPr>
          <p:spPr>
            <a:xfrm>
              <a:off x="5181600" y="3048000"/>
              <a:ext cx="484428" cy="369332"/>
            </a:xfrm>
            <a:prstGeom prst="rect">
              <a:avLst/>
            </a:prstGeom>
            <a:noFill/>
          </p:spPr>
          <p:txBody>
            <a:bodyPr wrap="none" rtlCol="0">
              <a:spAutoFit/>
            </a:bodyPr>
            <a:lstStyle/>
            <a:p>
              <a:r>
                <a:rPr lang="en-US" dirty="0" smtClean="0">
                  <a:sym typeface="Symbol"/>
                </a:rPr>
                <a:t>d</a:t>
              </a:r>
              <a:endParaRPr lang="en-US" dirty="0"/>
            </a:p>
          </p:txBody>
        </p:sp>
      </p:grpSp>
      <p:sp>
        <p:nvSpPr>
          <p:cNvPr id="65" name="TextBox 64"/>
          <p:cNvSpPr txBox="1"/>
          <p:nvPr/>
        </p:nvSpPr>
        <p:spPr>
          <a:xfrm>
            <a:off x="228600" y="381000"/>
            <a:ext cx="2487861" cy="646331"/>
          </a:xfrm>
          <a:prstGeom prst="rect">
            <a:avLst/>
          </a:prstGeom>
          <a:noFill/>
        </p:spPr>
        <p:txBody>
          <a:bodyPr wrap="none" rtlCol="0">
            <a:spAutoFit/>
          </a:bodyPr>
          <a:lstStyle/>
          <a:p>
            <a:r>
              <a:rPr lang="en-US" sz="3600" dirty="0" err="1" smtClean="0">
                <a:latin typeface="Arial Black" pitchFamily="34" charset="0"/>
              </a:rPr>
              <a:t>R</a:t>
            </a:r>
            <a:r>
              <a:rPr lang="en-US" sz="3600" baseline="-25000" dirty="0" err="1" smtClean="0">
                <a:latin typeface="Arial Black" pitchFamily="34" charset="0"/>
              </a:rPr>
              <a:t>rs</a:t>
            </a:r>
            <a:r>
              <a:rPr lang="en-US" sz="3600" dirty="0" smtClean="0">
                <a:latin typeface="Arial Black" pitchFamily="34" charset="0"/>
              </a:rPr>
              <a:t>=</a:t>
            </a:r>
            <a:r>
              <a:rPr lang="en-US" sz="3600" i="1" dirty="0" smtClean="0">
                <a:latin typeface="Arial Black" pitchFamily="34" charset="0"/>
              </a:rPr>
              <a:t>L</a:t>
            </a:r>
            <a:r>
              <a:rPr lang="en-US" sz="3600" i="1" baseline="-25000" dirty="0" smtClean="0">
                <a:latin typeface="Arial Black" pitchFamily="34" charset="0"/>
              </a:rPr>
              <a:t>u </a:t>
            </a:r>
            <a:r>
              <a:rPr lang="en-US" sz="3600" dirty="0" smtClean="0">
                <a:latin typeface="Arial Black" pitchFamily="34" charset="0"/>
              </a:rPr>
              <a:t>/</a:t>
            </a:r>
            <a:r>
              <a:rPr lang="en-US" sz="3600" i="1" dirty="0" smtClean="0">
                <a:latin typeface="Arial Black" pitchFamily="34" charset="0"/>
              </a:rPr>
              <a:t>E</a:t>
            </a:r>
            <a:r>
              <a:rPr lang="en-US" sz="3600" i="1" baseline="-25000" dirty="0" smtClean="0">
                <a:latin typeface="Arial Black" pitchFamily="34" charset="0"/>
              </a:rPr>
              <a:t>d</a:t>
            </a:r>
            <a:endParaRPr lang="en-US" sz="3600" i="1" baseline="-25000" dirty="0">
              <a:latin typeface="Arial Black" pitchFamily="34" charset="0"/>
            </a:endParaRPr>
          </a:p>
        </p:txBody>
      </p:sp>
      <p:sp>
        <p:nvSpPr>
          <p:cNvPr id="67" name="TextBox 66"/>
          <p:cNvSpPr txBox="1"/>
          <p:nvPr/>
        </p:nvSpPr>
        <p:spPr>
          <a:xfrm>
            <a:off x="7239000" y="4572000"/>
            <a:ext cx="1164806" cy="461665"/>
          </a:xfrm>
          <a:prstGeom prst="rect">
            <a:avLst/>
          </a:prstGeom>
          <a:noFill/>
        </p:spPr>
        <p:txBody>
          <a:bodyPr wrap="none" rtlCol="0">
            <a:spAutoFit/>
          </a:bodyPr>
          <a:lstStyle/>
          <a:p>
            <a:r>
              <a:rPr lang="en-US" sz="2400" dirty="0" smtClean="0">
                <a:latin typeface="Arial Black" pitchFamily="34" charset="0"/>
              </a:rPr>
              <a:t>Water</a:t>
            </a:r>
            <a:endParaRPr lang="en-US" sz="2400" dirty="0">
              <a:latin typeface="Arial Black" pitchFamily="34" charset="0"/>
            </a:endParaRPr>
          </a:p>
        </p:txBody>
      </p:sp>
      <p:sp>
        <p:nvSpPr>
          <p:cNvPr id="68" name="TextBox 67"/>
          <p:cNvSpPr txBox="1"/>
          <p:nvPr/>
        </p:nvSpPr>
        <p:spPr>
          <a:xfrm>
            <a:off x="7391400" y="3200400"/>
            <a:ext cx="662361" cy="461665"/>
          </a:xfrm>
          <a:prstGeom prst="rect">
            <a:avLst/>
          </a:prstGeom>
          <a:noFill/>
        </p:spPr>
        <p:txBody>
          <a:bodyPr wrap="none" rtlCol="0">
            <a:spAutoFit/>
          </a:bodyPr>
          <a:lstStyle/>
          <a:p>
            <a:r>
              <a:rPr lang="en-US" sz="2400" dirty="0" smtClean="0">
                <a:latin typeface="Arial Black" pitchFamily="34" charset="0"/>
              </a:rPr>
              <a:t>Air</a:t>
            </a:r>
            <a:endParaRPr lang="en-US" sz="2400" dirty="0">
              <a:latin typeface="Arial Black" pitchFamily="34" charset="0"/>
            </a:endParaRPr>
          </a:p>
        </p:txBody>
      </p:sp>
    </p:spTree>
    <p:custDataLst>
      <p:tags r:id="rId1"/>
    </p:custDataLst>
  </p:cSld>
  <p:clrMapOvr>
    <a:masterClrMapping/>
  </p:clrMapOvr>
  <p:transition advTm="156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20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20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20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500" fill="hold"/>
                                        <p:tgtEl>
                                          <p:spTgt spid="65"/>
                                        </p:tgtEl>
                                        <p:attrNameLst>
                                          <p:attrName>ppt_x</p:attrName>
                                        </p:attrNameLst>
                                      </p:cBhvr>
                                      <p:tavLst>
                                        <p:tav tm="0">
                                          <p:val>
                                            <p:strVal val="#ppt_x"/>
                                          </p:val>
                                        </p:tav>
                                        <p:tav tm="100000">
                                          <p:val>
                                            <p:strVal val="#ppt_x"/>
                                          </p:val>
                                        </p:tav>
                                      </p:tavLst>
                                    </p:anim>
                                    <p:anim calcmode="lin" valueType="num">
                                      <p:cBhvr additive="base">
                                        <p:cTn id="2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0" y="2895600"/>
            <a:ext cx="3153492" cy="769441"/>
          </a:xfrm>
          <a:prstGeom prst="rect">
            <a:avLst/>
          </a:prstGeom>
        </p:spPr>
        <p:txBody>
          <a:bodyPr wrap="none">
            <a:spAutoFit/>
          </a:bodyPr>
          <a:lstStyle/>
          <a:p>
            <a:r>
              <a:rPr lang="en-US" sz="4400" b="1" dirty="0" smtClean="0"/>
              <a:t>Radiometers</a:t>
            </a:r>
            <a:endParaRPr lang="en-US" sz="4400" dirty="0"/>
          </a:p>
        </p:txBody>
      </p:sp>
    </p:spTree>
    <p:extLst>
      <p:ext uri="{BB962C8B-B14F-4D97-AF65-F5344CB8AC3E}">
        <p14:creationId xmlns:p14="http://schemas.microsoft.com/office/powerpoint/2010/main" val="2525336915"/>
      </p:ext>
    </p:extLst>
  </p:cSld>
  <p:clrMapOvr>
    <a:masterClrMapping/>
  </p:clrMapOvr>
  <p:transition advTm="346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5212" y="228600"/>
            <a:ext cx="4040188" cy="639762"/>
          </a:xfrm>
        </p:spPr>
        <p:txBody>
          <a:bodyPr>
            <a:normAutofit/>
          </a:bodyPr>
          <a:lstStyle/>
          <a:p>
            <a:r>
              <a:rPr lang="en-US" sz="3200" dirty="0" smtClean="0">
                <a:latin typeface="Arial Black" pitchFamily="34" charset="0"/>
              </a:rPr>
              <a:t>Above water</a:t>
            </a:r>
            <a:endParaRPr lang="en-US" sz="3200" dirty="0">
              <a:latin typeface="Arial Black" pitchFamily="34" charset="0"/>
            </a:endParaRPr>
          </a:p>
        </p:txBody>
      </p:sp>
      <p:sp>
        <p:nvSpPr>
          <p:cNvPr id="4" name="Content Placeholder 3"/>
          <p:cNvSpPr>
            <a:spLocks noGrp="1"/>
          </p:cNvSpPr>
          <p:nvPr>
            <p:ph sz="half" idx="2"/>
          </p:nvPr>
        </p:nvSpPr>
        <p:spPr>
          <a:xfrm>
            <a:off x="1219200" y="5105400"/>
            <a:ext cx="2667000" cy="609600"/>
          </a:xfrm>
        </p:spPr>
        <p:txBody>
          <a:bodyPr/>
          <a:lstStyle/>
          <a:p>
            <a:pPr>
              <a:buNone/>
            </a:pPr>
            <a:r>
              <a:rPr lang="en-US" i="1" dirty="0" smtClean="0">
                <a:latin typeface="Arial Black" pitchFamily="34" charset="0"/>
              </a:rPr>
              <a:t>L</a:t>
            </a:r>
            <a:r>
              <a:rPr lang="en-US" i="1" baseline="-25000" dirty="0" smtClean="0">
                <a:latin typeface="Arial Black" pitchFamily="34" charset="0"/>
              </a:rPr>
              <a:t>t</a:t>
            </a:r>
            <a:r>
              <a:rPr lang="en-US" dirty="0" smtClean="0">
                <a:latin typeface="Arial Black" pitchFamily="34" charset="0"/>
              </a:rPr>
              <a:t> = </a:t>
            </a:r>
            <a:r>
              <a:rPr lang="en-US" i="1" dirty="0" err="1" smtClean="0">
                <a:latin typeface="Arial Black" pitchFamily="34" charset="0"/>
              </a:rPr>
              <a:t>L</a:t>
            </a:r>
            <a:r>
              <a:rPr lang="en-US" i="1" baseline="-25000" dirty="0" err="1" smtClean="0">
                <a:latin typeface="Arial Black" pitchFamily="34" charset="0"/>
              </a:rPr>
              <a:t>r</a:t>
            </a:r>
            <a:r>
              <a:rPr lang="en-US" dirty="0" smtClean="0">
                <a:latin typeface="Arial Black" pitchFamily="34" charset="0"/>
              </a:rPr>
              <a:t> + </a:t>
            </a:r>
            <a:r>
              <a:rPr lang="en-US" i="1" dirty="0" err="1" smtClean="0">
                <a:latin typeface="Arial Black" pitchFamily="34" charset="0"/>
              </a:rPr>
              <a:t>L</a:t>
            </a:r>
            <a:r>
              <a:rPr lang="en-US" i="1" baseline="-25000" dirty="0" err="1" smtClean="0">
                <a:latin typeface="Arial Black" pitchFamily="34" charset="0"/>
              </a:rPr>
              <a:t>w</a:t>
            </a:r>
            <a:endParaRPr lang="en-US" i="1" baseline="-25000" dirty="0">
              <a:latin typeface="Arial Black" pitchFamily="34" charset="0"/>
            </a:endParaRPr>
          </a:p>
        </p:txBody>
      </p:sp>
      <p:sp>
        <p:nvSpPr>
          <p:cNvPr id="5" name="Text Placeholder 4"/>
          <p:cNvSpPr>
            <a:spLocks noGrp="1"/>
          </p:cNvSpPr>
          <p:nvPr>
            <p:ph type="body" sz="quarter" idx="3"/>
          </p:nvPr>
        </p:nvSpPr>
        <p:spPr>
          <a:xfrm>
            <a:off x="5562600" y="228600"/>
            <a:ext cx="4041775" cy="639762"/>
          </a:xfrm>
        </p:spPr>
        <p:txBody>
          <a:bodyPr>
            <a:normAutofit/>
          </a:bodyPr>
          <a:lstStyle/>
          <a:p>
            <a:r>
              <a:rPr lang="en-US" sz="3200" dirty="0" smtClean="0">
                <a:latin typeface="Arial Black" pitchFamily="34" charset="0"/>
              </a:rPr>
              <a:t>In water</a:t>
            </a:r>
            <a:endParaRPr lang="en-US" sz="3200" dirty="0">
              <a:latin typeface="Arial Black" pitchFamily="34" charset="0"/>
            </a:endParaRPr>
          </a:p>
        </p:txBody>
      </p:sp>
      <p:grpSp>
        <p:nvGrpSpPr>
          <p:cNvPr id="36" name="Group 35"/>
          <p:cNvGrpSpPr/>
          <p:nvPr/>
        </p:nvGrpSpPr>
        <p:grpSpPr>
          <a:xfrm>
            <a:off x="2552700" y="1371600"/>
            <a:ext cx="2781300" cy="2247900"/>
            <a:chOff x="2552700" y="1371600"/>
            <a:chExt cx="2781300" cy="2247900"/>
          </a:xfrm>
        </p:grpSpPr>
        <p:sp>
          <p:nvSpPr>
            <p:cNvPr id="8" name="Rectangle 7"/>
            <p:cNvSpPr/>
            <p:nvPr/>
          </p:nvSpPr>
          <p:spPr>
            <a:xfrm rot="18791109">
              <a:off x="2286000" y="2971800"/>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3276600" y="2133600"/>
              <a:ext cx="6096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Content Placeholder 3"/>
            <p:cNvSpPr txBox="1">
              <a:spLocks/>
            </p:cNvSpPr>
            <p:nvPr/>
          </p:nvSpPr>
          <p:spPr>
            <a:xfrm>
              <a:off x="2667000" y="1371600"/>
              <a:ext cx="2667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Arial Black" pitchFamily="34" charset="0"/>
                </a:rPr>
                <a:t>Skylight </a:t>
              </a:r>
              <a:r>
                <a:rPr kumimoji="0" lang="en-US" sz="2400" b="0" i="1" u="none" strike="noStrike" kern="1200" cap="none" spc="0" normalizeH="0" baseline="0" noProof="0" dirty="0" smtClean="0">
                  <a:ln>
                    <a:noFill/>
                  </a:ln>
                  <a:solidFill>
                    <a:schemeClr val="tx1"/>
                  </a:solidFill>
                  <a:effectLst/>
                  <a:uLnTx/>
                  <a:uFillTx/>
                  <a:latin typeface="Arial Black" pitchFamily="34" charset="0"/>
                </a:rPr>
                <a:t>L</a:t>
              </a:r>
              <a:r>
                <a:rPr kumimoji="0" lang="en-US" sz="2400" b="0" i="1" u="none" strike="noStrike" kern="1200" cap="none" spc="0" normalizeH="0" baseline="-25000" noProof="0" dirty="0" smtClean="0">
                  <a:ln>
                    <a:noFill/>
                  </a:ln>
                  <a:solidFill>
                    <a:schemeClr val="tx1"/>
                  </a:solidFill>
                  <a:effectLst/>
                  <a:uLnTx/>
                  <a:uFillTx/>
                  <a:latin typeface="Arial Black" pitchFamily="34" charset="0"/>
                </a:rPr>
                <a:t>i</a:t>
              </a:r>
              <a:r>
                <a:rPr kumimoji="0" lang="en-US" sz="2400" b="0" i="0" u="none" strike="noStrike" kern="1200" cap="none" spc="0" normalizeH="0" baseline="0" noProof="0" dirty="0" smtClean="0">
                  <a:ln>
                    <a:noFill/>
                  </a:ln>
                  <a:solidFill>
                    <a:schemeClr val="tx1"/>
                  </a:solidFill>
                  <a:effectLst/>
                  <a:uLnTx/>
                  <a:uFillTx/>
                  <a:latin typeface="Arial Black" pitchFamily="34" charset="0"/>
                </a:rPr>
                <a:t> ~ </a:t>
              </a:r>
              <a:r>
                <a:rPr kumimoji="0" lang="en-US" sz="2400" b="0" i="1" u="none" strike="noStrike" kern="1200" cap="none" spc="0" normalizeH="0" baseline="0" noProof="0" dirty="0" err="1" smtClean="0">
                  <a:ln>
                    <a:noFill/>
                  </a:ln>
                  <a:solidFill>
                    <a:schemeClr val="tx1"/>
                  </a:solidFill>
                  <a:effectLst/>
                  <a:uLnTx/>
                  <a:uFillTx/>
                  <a:latin typeface="Arial Black" pitchFamily="34" charset="0"/>
                </a:rPr>
                <a:t>L</a:t>
              </a:r>
              <a:r>
                <a:rPr kumimoji="0" lang="en-US" sz="2400" b="0" i="1" u="none" strike="noStrike" kern="1200" cap="none" spc="0" normalizeH="0" baseline="-25000" noProof="0" dirty="0" err="1" smtClean="0">
                  <a:ln>
                    <a:noFill/>
                  </a:ln>
                  <a:solidFill>
                    <a:schemeClr val="tx1"/>
                  </a:solidFill>
                  <a:effectLst/>
                  <a:uLnTx/>
                  <a:uFillTx/>
                  <a:latin typeface="Arial Black" pitchFamily="34" charset="0"/>
                </a:rPr>
                <a:t>r</a:t>
              </a:r>
              <a:endParaRPr kumimoji="0" lang="en-US" sz="2400" b="0" i="1" u="none" strike="noStrike" kern="1200" cap="none" spc="0" normalizeH="0" baseline="-25000" noProof="0" dirty="0">
                <a:ln>
                  <a:noFill/>
                </a:ln>
                <a:solidFill>
                  <a:schemeClr val="tx1"/>
                </a:solidFill>
                <a:effectLst/>
                <a:uLnTx/>
                <a:uFillTx/>
                <a:latin typeface="Arial Black" pitchFamily="34" charset="0"/>
              </a:endParaRPr>
            </a:p>
          </p:txBody>
        </p:sp>
      </p:grpSp>
      <p:grpSp>
        <p:nvGrpSpPr>
          <p:cNvPr id="35" name="Group 34"/>
          <p:cNvGrpSpPr/>
          <p:nvPr/>
        </p:nvGrpSpPr>
        <p:grpSpPr>
          <a:xfrm>
            <a:off x="762000" y="2362200"/>
            <a:ext cx="2667000" cy="2133600"/>
            <a:chOff x="762000" y="2362200"/>
            <a:chExt cx="2667000" cy="2133600"/>
          </a:xfrm>
        </p:grpSpPr>
        <p:sp>
          <p:nvSpPr>
            <p:cNvPr id="7" name="Rectangle 6"/>
            <p:cNvSpPr/>
            <p:nvPr/>
          </p:nvSpPr>
          <p:spPr>
            <a:xfrm>
              <a:off x="1676400" y="3124200"/>
              <a:ext cx="381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3"/>
            <p:cNvSpPr txBox="1">
              <a:spLocks/>
            </p:cNvSpPr>
            <p:nvPr/>
          </p:nvSpPr>
          <p:spPr>
            <a:xfrm>
              <a:off x="762000" y="2362200"/>
              <a:ext cx="2667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1" u="none" strike="noStrike" kern="1200" cap="none" spc="0" normalizeH="0" baseline="0" noProof="0" dirty="0" smtClean="0">
                  <a:ln>
                    <a:noFill/>
                  </a:ln>
                  <a:solidFill>
                    <a:schemeClr val="tx1"/>
                  </a:solidFill>
                  <a:effectLst/>
                  <a:uLnTx/>
                  <a:uFillTx/>
                  <a:latin typeface="Arial Black" pitchFamily="34" charset="0"/>
                </a:rPr>
                <a:t>E</a:t>
              </a:r>
              <a:r>
                <a:rPr kumimoji="0" lang="en-US" sz="2400" b="0" i="1" u="none" strike="noStrike" kern="1200" cap="none" spc="0" normalizeH="0" baseline="-25000" noProof="0" dirty="0" smtClean="0">
                  <a:ln>
                    <a:noFill/>
                  </a:ln>
                  <a:solidFill>
                    <a:schemeClr val="tx1"/>
                  </a:solidFill>
                  <a:effectLst/>
                  <a:uLnTx/>
                  <a:uFillTx/>
                  <a:latin typeface="Arial Black" pitchFamily="34" charset="0"/>
                </a:rPr>
                <a:t>d</a:t>
              </a:r>
              <a:endParaRPr kumimoji="0" lang="en-US" sz="2400" b="0" i="1" u="none" strike="noStrike" kern="1200" cap="none" spc="0" normalizeH="0" baseline="-25000" noProof="0" dirty="0">
                <a:ln>
                  <a:noFill/>
                </a:ln>
                <a:solidFill>
                  <a:schemeClr val="tx1"/>
                </a:solidFill>
                <a:effectLst/>
                <a:uLnTx/>
                <a:uFillTx/>
                <a:latin typeface="Arial Black" pitchFamily="34" charset="0"/>
              </a:endParaRPr>
            </a:p>
          </p:txBody>
        </p:sp>
      </p:grpSp>
      <p:sp>
        <p:nvSpPr>
          <p:cNvPr id="21" name="Rectangle 20"/>
          <p:cNvSpPr/>
          <p:nvPr/>
        </p:nvSpPr>
        <p:spPr>
          <a:xfrm>
            <a:off x="5562600" y="2895600"/>
            <a:ext cx="381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22"/>
          <p:cNvSpPr/>
          <p:nvPr/>
        </p:nvSpPr>
        <p:spPr>
          <a:xfrm>
            <a:off x="6934200" y="3276600"/>
            <a:ext cx="914400" cy="1219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162800" y="1981200"/>
            <a:ext cx="381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3"/>
          <p:cNvSpPr>
            <a:spLocks noGrp="1"/>
          </p:cNvSpPr>
          <p:nvPr>
            <p:ph sz="half" idx="2"/>
          </p:nvPr>
        </p:nvSpPr>
        <p:spPr>
          <a:xfrm>
            <a:off x="6934200" y="1295400"/>
            <a:ext cx="762000" cy="609600"/>
          </a:xfrm>
        </p:spPr>
        <p:txBody>
          <a:bodyPr/>
          <a:lstStyle/>
          <a:p>
            <a:pPr>
              <a:buNone/>
            </a:pPr>
            <a:r>
              <a:rPr lang="en-US" i="1" dirty="0" err="1" smtClean="0">
                <a:latin typeface="Arial Black" pitchFamily="34" charset="0"/>
              </a:rPr>
              <a:t>L</a:t>
            </a:r>
            <a:r>
              <a:rPr lang="en-US" i="1" baseline="-25000" dirty="0" err="1" smtClean="0">
                <a:latin typeface="Arial Black" pitchFamily="34" charset="0"/>
              </a:rPr>
              <a:t>w</a:t>
            </a:r>
            <a:endParaRPr lang="en-US" i="1" baseline="-25000" dirty="0">
              <a:latin typeface="Arial Black" pitchFamily="34" charset="0"/>
            </a:endParaRPr>
          </a:p>
        </p:txBody>
      </p:sp>
      <p:grpSp>
        <p:nvGrpSpPr>
          <p:cNvPr id="33" name="Group 32"/>
          <p:cNvGrpSpPr/>
          <p:nvPr/>
        </p:nvGrpSpPr>
        <p:grpSpPr>
          <a:xfrm>
            <a:off x="228600" y="4800600"/>
            <a:ext cx="4746206" cy="1833265"/>
            <a:chOff x="228600" y="4800600"/>
            <a:chExt cx="4746206" cy="1833265"/>
          </a:xfrm>
        </p:grpSpPr>
        <p:cxnSp>
          <p:nvCxnSpPr>
            <p:cNvPr id="18" name="Straight Connector 17"/>
            <p:cNvCxnSpPr/>
            <p:nvPr/>
          </p:nvCxnSpPr>
          <p:spPr>
            <a:xfrm>
              <a:off x="228600" y="5867400"/>
              <a:ext cx="4343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0000" y="6172200"/>
              <a:ext cx="1164806" cy="461665"/>
            </a:xfrm>
            <a:prstGeom prst="rect">
              <a:avLst/>
            </a:prstGeom>
            <a:noFill/>
          </p:spPr>
          <p:txBody>
            <a:bodyPr wrap="none" rtlCol="0">
              <a:spAutoFit/>
            </a:bodyPr>
            <a:lstStyle/>
            <a:p>
              <a:r>
                <a:rPr lang="en-US" sz="2400" dirty="0" smtClean="0">
                  <a:latin typeface="Arial Black" pitchFamily="34" charset="0"/>
                </a:rPr>
                <a:t>Water</a:t>
              </a:r>
              <a:endParaRPr lang="en-US" sz="2400" dirty="0">
                <a:latin typeface="Arial Black" pitchFamily="34" charset="0"/>
              </a:endParaRPr>
            </a:p>
          </p:txBody>
        </p:sp>
        <p:sp>
          <p:nvSpPr>
            <p:cNvPr id="27" name="TextBox 26"/>
            <p:cNvSpPr txBox="1"/>
            <p:nvPr/>
          </p:nvSpPr>
          <p:spPr>
            <a:xfrm>
              <a:off x="3962400" y="4800600"/>
              <a:ext cx="662361" cy="461665"/>
            </a:xfrm>
            <a:prstGeom prst="rect">
              <a:avLst/>
            </a:prstGeom>
            <a:noFill/>
          </p:spPr>
          <p:txBody>
            <a:bodyPr wrap="none" rtlCol="0">
              <a:spAutoFit/>
            </a:bodyPr>
            <a:lstStyle/>
            <a:p>
              <a:r>
                <a:rPr lang="en-US" sz="2400" dirty="0" smtClean="0">
                  <a:latin typeface="Arial Black" pitchFamily="34" charset="0"/>
                </a:rPr>
                <a:t>Air</a:t>
              </a:r>
              <a:endParaRPr lang="en-US" sz="2400" dirty="0">
                <a:latin typeface="Arial Black" pitchFamily="34" charset="0"/>
              </a:endParaRPr>
            </a:p>
          </p:txBody>
        </p:sp>
      </p:grpSp>
      <p:grpSp>
        <p:nvGrpSpPr>
          <p:cNvPr id="34" name="Group 33"/>
          <p:cNvGrpSpPr/>
          <p:nvPr/>
        </p:nvGrpSpPr>
        <p:grpSpPr>
          <a:xfrm>
            <a:off x="4953000" y="3200400"/>
            <a:ext cx="4191000" cy="1833265"/>
            <a:chOff x="4953000" y="3200400"/>
            <a:chExt cx="4191000" cy="1833265"/>
          </a:xfrm>
        </p:grpSpPr>
        <p:cxnSp>
          <p:nvCxnSpPr>
            <p:cNvPr id="20" name="Straight Connector 19"/>
            <p:cNvCxnSpPr/>
            <p:nvPr/>
          </p:nvCxnSpPr>
          <p:spPr>
            <a:xfrm>
              <a:off x="4953000" y="3810000"/>
              <a:ext cx="365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79194" y="4572000"/>
              <a:ext cx="1164806" cy="461665"/>
            </a:xfrm>
            <a:prstGeom prst="rect">
              <a:avLst/>
            </a:prstGeom>
            <a:noFill/>
          </p:spPr>
          <p:txBody>
            <a:bodyPr wrap="none" rtlCol="0">
              <a:spAutoFit/>
            </a:bodyPr>
            <a:lstStyle/>
            <a:p>
              <a:r>
                <a:rPr lang="en-US" sz="2400" dirty="0" smtClean="0">
                  <a:latin typeface="Arial Black" pitchFamily="34" charset="0"/>
                </a:rPr>
                <a:t>Water</a:t>
              </a:r>
              <a:endParaRPr lang="en-US" sz="2400" dirty="0">
                <a:latin typeface="Arial Black" pitchFamily="34" charset="0"/>
              </a:endParaRPr>
            </a:p>
          </p:txBody>
        </p:sp>
        <p:sp>
          <p:nvSpPr>
            <p:cNvPr id="29" name="TextBox 28"/>
            <p:cNvSpPr txBox="1"/>
            <p:nvPr/>
          </p:nvSpPr>
          <p:spPr>
            <a:xfrm>
              <a:off x="8131594" y="3200400"/>
              <a:ext cx="662361" cy="461665"/>
            </a:xfrm>
            <a:prstGeom prst="rect">
              <a:avLst/>
            </a:prstGeom>
            <a:noFill/>
          </p:spPr>
          <p:txBody>
            <a:bodyPr wrap="none" rtlCol="0">
              <a:spAutoFit/>
            </a:bodyPr>
            <a:lstStyle/>
            <a:p>
              <a:r>
                <a:rPr lang="en-US" sz="2400" dirty="0" smtClean="0">
                  <a:latin typeface="Arial Black" pitchFamily="34" charset="0"/>
                </a:rPr>
                <a:t>Air</a:t>
              </a:r>
              <a:endParaRPr lang="en-US" sz="2400" dirty="0">
                <a:latin typeface="Arial Black" pitchFamily="34" charset="0"/>
              </a:endParaRPr>
            </a:p>
          </p:txBody>
        </p:sp>
      </p:grpSp>
      <p:sp>
        <p:nvSpPr>
          <p:cNvPr id="30" name="Content Placeholder 3"/>
          <p:cNvSpPr txBox="1">
            <a:spLocks/>
          </p:cNvSpPr>
          <p:nvPr/>
        </p:nvSpPr>
        <p:spPr>
          <a:xfrm>
            <a:off x="4876800" y="2209800"/>
            <a:ext cx="2667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1" u="none" strike="noStrike" kern="1200" cap="none" spc="0" normalizeH="0" baseline="0" noProof="0" dirty="0" smtClean="0">
                <a:ln>
                  <a:noFill/>
                </a:ln>
                <a:solidFill>
                  <a:schemeClr val="tx1"/>
                </a:solidFill>
                <a:effectLst/>
                <a:uLnTx/>
                <a:uFillTx/>
                <a:latin typeface="Arial Black" pitchFamily="34" charset="0"/>
              </a:rPr>
              <a:t>E</a:t>
            </a:r>
            <a:r>
              <a:rPr kumimoji="0" lang="en-US" sz="2400" b="0" i="1" u="none" strike="noStrike" kern="1200" cap="none" spc="0" normalizeH="0" baseline="-25000" noProof="0" dirty="0" smtClean="0">
                <a:ln>
                  <a:noFill/>
                </a:ln>
                <a:solidFill>
                  <a:schemeClr val="tx1"/>
                </a:solidFill>
                <a:effectLst/>
                <a:uLnTx/>
                <a:uFillTx/>
                <a:latin typeface="Arial Black" pitchFamily="34" charset="0"/>
              </a:rPr>
              <a:t>d</a:t>
            </a:r>
            <a:endParaRPr kumimoji="0" lang="en-US" sz="2400" b="0" i="1" u="none" strike="noStrike" kern="1200" cap="none" spc="0" normalizeH="0" baseline="-25000" noProof="0" dirty="0">
              <a:ln>
                <a:noFill/>
              </a:ln>
              <a:solidFill>
                <a:schemeClr val="tx1"/>
              </a:solidFill>
              <a:effectLst/>
              <a:uLnTx/>
              <a:uFillTx/>
              <a:latin typeface="Arial Black" pitchFamily="34" charset="0"/>
            </a:endParaRPr>
          </a:p>
        </p:txBody>
      </p:sp>
      <p:grpSp>
        <p:nvGrpSpPr>
          <p:cNvPr id="39" name="Group 38"/>
          <p:cNvGrpSpPr/>
          <p:nvPr/>
        </p:nvGrpSpPr>
        <p:grpSpPr>
          <a:xfrm>
            <a:off x="2615389" y="4051456"/>
            <a:ext cx="1194611" cy="1434944"/>
            <a:chOff x="2615389" y="4051456"/>
            <a:chExt cx="1194611" cy="1434944"/>
          </a:xfrm>
        </p:grpSpPr>
        <p:sp>
          <p:nvSpPr>
            <p:cNvPr id="10" name="Rectangle 9"/>
            <p:cNvSpPr/>
            <p:nvPr/>
          </p:nvSpPr>
          <p:spPr>
            <a:xfrm rot="2940527">
              <a:off x="2348689" y="4318156"/>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H="1" flipV="1">
              <a:off x="3352800" y="5029200"/>
              <a:ext cx="457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advTm="131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21" grpId="0" animBg="1"/>
      <p:bldP spid="23" grpId="0" animBg="1"/>
      <p:bldP spid="22" grpId="0" animBg="1"/>
      <p:bldP spid="25" grpId="0" build="p"/>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austinkleon.com/wp-content/uploads/2008/02/stick_figure.gif"/>
          <p:cNvPicPr>
            <a:picLocks noChangeAspect="1" noChangeArrowheads="1"/>
          </p:cNvPicPr>
          <p:nvPr/>
        </p:nvPicPr>
        <p:blipFill>
          <a:blip r:embed="rId4" cstate="print"/>
          <a:srcRect/>
          <a:stretch>
            <a:fillRect/>
          </a:stretch>
        </p:blipFill>
        <p:spPr bwMode="auto">
          <a:xfrm flipH="1">
            <a:off x="3810000" y="4419600"/>
            <a:ext cx="635632" cy="638175"/>
          </a:xfrm>
          <a:prstGeom prst="rect">
            <a:avLst/>
          </a:prstGeom>
          <a:noFill/>
        </p:spPr>
      </p:pic>
      <p:grpSp>
        <p:nvGrpSpPr>
          <p:cNvPr id="61" name="Group 60"/>
          <p:cNvGrpSpPr/>
          <p:nvPr/>
        </p:nvGrpSpPr>
        <p:grpSpPr>
          <a:xfrm>
            <a:off x="762000" y="1219200"/>
            <a:ext cx="6172200" cy="4191000"/>
            <a:chOff x="762000" y="457200"/>
            <a:chExt cx="6172200" cy="4191000"/>
          </a:xfrm>
        </p:grpSpPr>
        <p:cxnSp>
          <p:nvCxnSpPr>
            <p:cNvPr id="25" name="Straight Arrow Connector 24"/>
            <p:cNvCxnSpPr/>
            <p:nvPr/>
          </p:nvCxnSpPr>
          <p:spPr>
            <a:xfrm flipV="1">
              <a:off x="3733800" y="457200"/>
              <a:ext cx="0" cy="27432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1828800"/>
              <a:ext cx="3657600" cy="28194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62000" y="3200400"/>
              <a:ext cx="617220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3733800" y="0"/>
            <a:ext cx="2057400" cy="3929878"/>
            <a:chOff x="3733800" y="0"/>
            <a:chExt cx="2057400" cy="3929878"/>
          </a:xfrm>
        </p:grpSpPr>
        <p:sp>
          <p:nvSpPr>
            <p:cNvPr id="71" name="Parallelogram 70"/>
            <p:cNvSpPr/>
            <p:nvPr/>
          </p:nvSpPr>
          <p:spPr>
            <a:xfrm rot="5400000" flipV="1">
              <a:off x="2797561" y="936239"/>
              <a:ext cx="3929878" cy="2057400"/>
            </a:xfrm>
            <a:prstGeom prst="parallelogram">
              <a:avLst>
                <a:gd name="adj" fmla="val 76641"/>
              </a:avLst>
            </a:prstGeom>
            <a:solidFill>
              <a:schemeClr val="tx2">
                <a:lumMod val="20000"/>
                <a:lumOff val="80000"/>
                <a:alpha val="49000"/>
              </a:schemeClr>
            </a:solidFill>
            <a:ln>
              <a:noFill/>
            </a:ln>
            <a:effectLst>
              <a:outerShdw blurRad="50800" dist="50800" dir="54000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un 31"/>
            <p:cNvSpPr/>
            <p:nvPr/>
          </p:nvSpPr>
          <p:spPr>
            <a:xfrm>
              <a:off x="5181600" y="381000"/>
              <a:ext cx="609600" cy="5334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2133600" y="3200400"/>
            <a:ext cx="2286000" cy="2590800"/>
            <a:chOff x="2133600" y="3200400"/>
            <a:chExt cx="2286000" cy="2590800"/>
          </a:xfrm>
        </p:grpSpPr>
        <p:cxnSp>
          <p:nvCxnSpPr>
            <p:cNvPr id="48" name="Straight Arrow Connector 47"/>
            <p:cNvCxnSpPr/>
            <p:nvPr/>
          </p:nvCxnSpPr>
          <p:spPr>
            <a:xfrm>
              <a:off x="3733800" y="3962400"/>
              <a:ext cx="685800" cy="18288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133600" y="3200400"/>
              <a:ext cx="2048399" cy="1250250"/>
              <a:chOff x="2133600" y="3200400"/>
              <a:chExt cx="2048399" cy="1250250"/>
            </a:xfrm>
          </p:grpSpPr>
          <p:sp>
            <p:nvSpPr>
              <p:cNvPr id="79" name="Arc 78"/>
              <p:cNvSpPr/>
              <p:nvPr/>
            </p:nvSpPr>
            <p:spPr>
              <a:xfrm rot="3941039">
                <a:off x="3057253" y="3325905"/>
                <a:ext cx="1151455" cy="1098036"/>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TextBox 86"/>
              <p:cNvSpPr txBox="1"/>
              <p:nvPr/>
            </p:nvSpPr>
            <p:spPr>
              <a:xfrm>
                <a:off x="2133600" y="3200400"/>
                <a:ext cx="1257075" cy="461665"/>
              </a:xfrm>
              <a:prstGeom prst="rect">
                <a:avLst/>
              </a:prstGeom>
              <a:noFill/>
            </p:spPr>
            <p:txBody>
              <a:bodyPr wrap="none" rtlCol="0">
                <a:spAutoFit/>
              </a:bodyPr>
              <a:lstStyle/>
              <a:p>
                <a:r>
                  <a:rPr lang="en-US" sz="2400" dirty="0" smtClean="0">
                    <a:latin typeface="Times New Roman" pitchFamily="18" charset="0"/>
                    <a:cs typeface="Times New Roman" pitchFamily="18" charset="0"/>
                    <a:sym typeface="Symbol"/>
                  </a:rPr>
                  <a:t> =</a:t>
                </a:r>
                <a:r>
                  <a:rPr lang="en-US" sz="2400" dirty="0" smtClean="0">
                    <a:latin typeface="Times New Roman" pitchFamily="18" charset="0"/>
                    <a:cs typeface="Times New Roman" pitchFamily="18" charset="0"/>
                  </a:rPr>
                  <a:t>135 °</a:t>
                </a:r>
                <a:endParaRPr lang="en-US" sz="2400" dirty="0">
                  <a:latin typeface="Times New Roman" pitchFamily="18" charset="0"/>
                  <a:cs typeface="Times New Roman" pitchFamily="18" charset="0"/>
                </a:endParaRPr>
              </a:p>
            </p:txBody>
          </p:sp>
        </p:grpSp>
      </p:grpSp>
      <p:grpSp>
        <p:nvGrpSpPr>
          <p:cNvPr id="93" name="Group 92"/>
          <p:cNvGrpSpPr/>
          <p:nvPr/>
        </p:nvGrpSpPr>
        <p:grpSpPr>
          <a:xfrm>
            <a:off x="4191000" y="3581400"/>
            <a:ext cx="2237121" cy="2209800"/>
            <a:chOff x="4127816" y="3429000"/>
            <a:chExt cx="2237121" cy="2209800"/>
          </a:xfrm>
        </p:grpSpPr>
        <p:grpSp>
          <p:nvGrpSpPr>
            <p:cNvPr id="92" name="Group 91"/>
            <p:cNvGrpSpPr/>
            <p:nvPr/>
          </p:nvGrpSpPr>
          <p:grpSpPr>
            <a:xfrm>
              <a:off x="4127816" y="3429000"/>
              <a:ext cx="494656" cy="2209800"/>
              <a:chOff x="4127816" y="3429000"/>
              <a:chExt cx="494656" cy="2209800"/>
            </a:xfrm>
          </p:grpSpPr>
          <p:cxnSp>
            <p:nvCxnSpPr>
              <p:cNvPr id="81" name="Straight Arrow Connector 80"/>
              <p:cNvCxnSpPr>
                <a:stCxn id="30722" idx="0"/>
              </p:cNvCxnSpPr>
              <p:nvPr/>
            </p:nvCxnSpPr>
            <p:spPr>
              <a:xfrm>
                <a:off x="4127816" y="4419600"/>
                <a:ext cx="291784" cy="1219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4290493" y="3429000"/>
                <a:ext cx="331979" cy="2209800"/>
                <a:chOff x="4290493" y="3429000"/>
                <a:chExt cx="331979" cy="2209800"/>
              </a:xfrm>
            </p:grpSpPr>
            <p:cxnSp>
              <p:nvCxnSpPr>
                <p:cNvPr id="83" name="Straight Connector 82"/>
                <p:cNvCxnSpPr/>
                <p:nvPr/>
              </p:nvCxnSpPr>
              <p:spPr>
                <a:xfrm flipV="1">
                  <a:off x="4419600" y="3429000"/>
                  <a:ext cx="0" cy="2209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Arc 85"/>
                <p:cNvSpPr/>
                <p:nvPr/>
              </p:nvSpPr>
              <p:spPr>
                <a:xfrm rot="16507561">
                  <a:off x="4188354" y="4992697"/>
                  <a:ext cx="536257" cy="331979"/>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8" name="TextBox 87"/>
            <p:cNvSpPr txBox="1"/>
            <p:nvPr/>
          </p:nvSpPr>
          <p:spPr>
            <a:xfrm>
              <a:off x="5181600" y="4953000"/>
              <a:ext cx="1183337" cy="461665"/>
            </a:xfrm>
            <a:prstGeom prst="rect">
              <a:avLst/>
            </a:prstGeom>
            <a:noFill/>
          </p:spPr>
          <p:txBody>
            <a:bodyPr wrap="none" rtlCol="0">
              <a:spAutoFit/>
            </a:bodyPr>
            <a:lstStyle/>
            <a:p>
              <a:r>
                <a:rPr lang="el-GR" sz="2400" dirty="0" smtClean="0">
                  <a:latin typeface="Calibri"/>
                  <a:cs typeface="Calibri"/>
                  <a:sym typeface="Symbol"/>
                </a:rPr>
                <a:t>θ</a:t>
              </a:r>
              <a:r>
                <a:rPr lang="en-US" sz="2400" dirty="0" smtClean="0">
                  <a:latin typeface="Times New Roman" pitchFamily="18" charset="0"/>
                  <a:cs typeface="Times New Roman" pitchFamily="18" charset="0"/>
                  <a:sym typeface="Symbol"/>
                </a:rPr>
                <a:t> =</a:t>
              </a:r>
              <a:r>
                <a:rPr lang="en-US" sz="2400" dirty="0" smtClean="0">
                  <a:latin typeface="Times New Roman" pitchFamily="18" charset="0"/>
                  <a:cs typeface="Times New Roman" pitchFamily="18" charset="0"/>
                </a:rPr>
                <a:t> 40 °</a:t>
              </a:r>
              <a:endParaRPr lang="en-US" sz="2400" dirty="0">
                <a:latin typeface="Times New Roman" pitchFamily="18" charset="0"/>
                <a:cs typeface="Times New Roman" pitchFamily="18" charset="0"/>
              </a:endParaRPr>
            </a:p>
          </p:txBody>
        </p:sp>
      </p:grpSp>
    </p:spTree>
    <p:custDataLst>
      <p:tags r:id="rId1"/>
    </p:custDataLst>
  </p:cSld>
  <p:clrMapOvr>
    <a:masterClrMapping/>
  </p:clrMapOvr>
  <p:transition advTm="1594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20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fade">
                                      <p:cBhvr>
                                        <p:cTn id="12" dur="2000"/>
                                        <p:tgtEl>
                                          <p:spTgt spid="307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20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mph" presetSubtype="0" fill="hold" nodeType="clickEffect">
                                  <p:stCondLst>
                                    <p:cond delay="0"/>
                                  </p:stCondLst>
                                  <p:childTnLst>
                                    <p:anim calcmode="discrete" valueType="str">
                                      <p:cBhvr>
                                        <p:cTn id="21" dur="1000" fill="hold"/>
                                        <p:tgtEl>
                                          <p:spTgt spid="90"/>
                                        </p:tgtEl>
                                        <p:attrNameLst>
                                          <p:attrName>style.visibility</p:attrName>
                                        </p:attrNameLst>
                                      </p:cBhvr>
                                      <p:tavLst>
                                        <p:tav tm="0">
                                          <p:val>
                                            <p:strVal val="hidden"/>
                                          </p:val>
                                        </p:tav>
                                        <p:tav tm="50000">
                                          <p:val>
                                            <p:strVal val="visible"/>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fade">
                                      <p:cBhvr>
                                        <p:cTn id="26" dur="2000"/>
                                        <p:tgtEl>
                                          <p:spTgt spid="93"/>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mph" presetSubtype="0" fill="hold" nodeType="clickEffect">
                                  <p:stCondLst>
                                    <p:cond delay="0"/>
                                  </p:stCondLst>
                                  <p:childTnLst>
                                    <p:anim calcmode="discrete" valueType="str">
                                      <p:cBhvr>
                                        <p:cTn id="30" dur="1000" fill="hold"/>
                                        <p:tgtEl>
                                          <p:spTgt spid="9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1.2|2.1|3.7|1.2|1.1|0.8|1.2|0.8|1.3|1|0.9|1.1|1.1|1|1.1|1.2|1.2|0.6|0.9|0.7|1|1.1|0.7|0.8|0.8|1.1|1.2|1|0.8|0.9|1.1|0.9|0.7"/>
</p:tagLst>
</file>

<file path=ppt/tags/tag3.xml><?xml version="1.0" encoding="utf-8"?>
<p:tagLst xmlns:a="http://schemas.openxmlformats.org/drawingml/2006/main" xmlns:r="http://schemas.openxmlformats.org/officeDocument/2006/relationships" xmlns:p="http://schemas.openxmlformats.org/presentationml/2006/main">
  <p:tag name="TIMING" val="|1.9|1.7|2.3|2|3.6"/>
</p:tagLst>
</file>

<file path=ppt/tags/tag4.xml><?xml version="1.0" encoding="utf-8"?>
<p:tagLst xmlns:a="http://schemas.openxmlformats.org/drawingml/2006/main" xmlns:r="http://schemas.openxmlformats.org/officeDocument/2006/relationships" xmlns:p="http://schemas.openxmlformats.org/presentationml/2006/main">
  <p:tag name="TIMING" val="|0.7|0.9|2.1|2.3|3.5"/>
</p:tagLst>
</file>

<file path=ppt/tags/tag5.xml><?xml version="1.0" encoding="utf-8"?>
<p:tagLst xmlns:a="http://schemas.openxmlformats.org/drawingml/2006/main" xmlns:r="http://schemas.openxmlformats.org/officeDocument/2006/relationships" xmlns:p="http://schemas.openxmlformats.org/presentationml/2006/main">
  <p:tag name="TIMING" val="|0.7|1.3|1.1|1.2|1.4|1|0.8"/>
</p:tagLst>
</file>

<file path=ppt/tags/tag6.xml><?xml version="1.0" encoding="utf-8"?>
<p:tagLst xmlns:a="http://schemas.openxmlformats.org/drawingml/2006/main" xmlns:r="http://schemas.openxmlformats.org/officeDocument/2006/relationships" xmlns:p="http://schemas.openxmlformats.org/presentationml/2006/main">
  <p:tag name="TIMING" val="|0.5|1.6|1.5|1.3|1.3|1"/>
</p:tagLst>
</file>

<file path=ppt/tags/tag7.xml><?xml version="1.0" encoding="utf-8"?>
<p:tagLst xmlns:a="http://schemas.openxmlformats.org/drawingml/2006/main" xmlns:r="http://schemas.openxmlformats.org/officeDocument/2006/relationships" xmlns:p="http://schemas.openxmlformats.org/presentationml/2006/main">
  <p:tag name="TIMING" val="|1|1.5|1.5|2.1|1.2"/>
</p:tagLst>
</file>

<file path=ppt/tags/tag8.xml><?xml version="1.0" encoding="utf-8"?>
<p:tagLst xmlns:a="http://schemas.openxmlformats.org/drawingml/2006/main" xmlns:r="http://schemas.openxmlformats.org/officeDocument/2006/relationships" xmlns:p="http://schemas.openxmlformats.org/presentationml/2006/main">
  <p:tag name="TIMING" val="|1|2.1|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1129</Words>
  <Application>Microsoft Office PowerPoint</Application>
  <PresentationFormat>On-screen Show (4:3)</PresentationFormat>
  <Paragraphs>78</Paragraphs>
  <Slides>14</Slides>
  <Notes>11</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Remote Sensing Reflectance Rrs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Instrument Operations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irradiance (HyperOCR-I) and radiance (HyperOCR-R) in the visible and Near-InfraRed (350-800 nm) range at 3.3 nm spectral resolution.    deploying the three instruments simultaneously is highly valuable for data closure</dc:title>
  <dc:creator>Erin</dc:creator>
  <cp:lastModifiedBy>Erin</cp:lastModifiedBy>
  <cp:revision>83</cp:revision>
  <dcterms:created xsi:type="dcterms:W3CDTF">2013-07-23T17:49:41Z</dcterms:created>
  <dcterms:modified xsi:type="dcterms:W3CDTF">2013-07-26T04:10:19Z</dcterms:modified>
</cp:coreProperties>
</file>