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8" r:id="rId4"/>
    <p:sldId id="273" r:id="rId5"/>
    <p:sldId id="261" r:id="rId6"/>
    <p:sldId id="260" r:id="rId7"/>
    <p:sldId id="263" r:id="rId8"/>
    <p:sldId id="264" r:id="rId9"/>
    <p:sldId id="265" r:id="rId10"/>
    <p:sldId id="274" r:id="rId11"/>
    <p:sldId id="270" r:id="rId12"/>
    <p:sldId id="269" r:id="rId13"/>
    <p:sldId id="271" r:id="rId14"/>
    <p:sldId id="272" r:id="rId15"/>
    <p:sldId id="275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41" autoAdjust="0"/>
  </p:normalViewPr>
  <p:slideViewPr>
    <p:cSldViewPr>
      <p:cViewPr varScale="1">
        <p:scale>
          <a:sx n="76" d="100"/>
          <a:sy n="76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CC0CA-FABB-4A89-A3FE-27D57E67BAAA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C144B-964A-4EC1-9BB2-FD3ADA9BECE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10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612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returning from the field, there are many steps to transform the raw data into a useable product. Here we show a general schematic for processing </a:t>
            </a:r>
            <a:r>
              <a:rPr lang="en-US" baseline="0" dirty="0" err="1" smtClean="0"/>
              <a:t>HyperSAS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HyperPro</a:t>
            </a:r>
            <a:r>
              <a:rPr lang="en-US" baseline="0" dirty="0" smtClean="0"/>
              <a:t>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668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analysis for the WISP data is similar but you will need to send out the raw data to the manufacturer and there is also no</a:t>
            </a:r>
            <a:r>
              <a:rPr lang="en-US" baseline="0" dirty="0" smtClean="0"/>
              <a:t> dark correction.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79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we will go through the data processing and analysis step by step.  First, the raw data processing.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66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SatCon</a:t>
            </a:r>
            <a:r>
              <a:rPr lang="en-US" dirty="0" smtClean="0"/>
              <a:t> you will convert the raw data from counts to physical</a:t>
            </a:r>
            <a:r>
              <a:rPr lang="en-US" baseline="0" dirty="0" smtClean="0"/>
              <a:t> units.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147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1DC84-A6F4-4480-8731-D8DCCE23AB61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465" y="0"/>
            <a:ext cx="91534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772400" cy="2954759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  <a:latin typeface="Cooper Black" pitchFamily="18" charset="0"/>
              </a:rPr>
              <a:t>DATA PROCESSING</a:t>
            </a:r>
            <a:br>
              <a:rPr lang="es-ES" dirty="0" smtClean="0">
                <a:solidFill>
                  <a:srgbClr val="002060"/>
                </a:solidFill>
                <a:latin typeface="Cooper Black" pitchFamily="18" charset="0"/>
              </a:rPr>
            </a:br>
            <a:r>
              <a:rPr lang="es-ES" dirty="0" smtClean="0">
                <a:solidFill>
                  <a:srgbClr val="002060"/>
                </a:solidFill>
                <a:latin typeface="Cooper Black" pitchFamily="18" charset="0"/>
              </a:rPr>
              <a:t>&amp;</a:t>
            </a:r>
            <a:br>
              <a:rPr lang="es-ES" dirty="0" smtClean="0">
                <a:solidFill>
                  <a:srgbClr val="002060"/>
                </a:solidFill>
                <a:latin typeface="Cooper Black" pitchFamily="18" charset="0"/>
              </a:rPr>
            </a:br>
            <a:r>
              <a:rPr lang="es-ES" dirty="0" smtClean="0">
                <a:solidFill>
                  <a:srgbClr val="002060"/>
                </a:solidFill>
                <a:latin typeface="Cooper Black" pitchFamily="18" charset="0"/>
              </a:rPr>
              <a:t>ANALYSIS</a:t>
            </a:r>
            <a:endParaRPr lang="es-ES" dirty="0">
              <a:solidFill>
                <a:srgbClr val="00206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 Marcador de contenido"/>
          <p:cNvSpPr txBox="1">
            <a:spLocks/>
          </p:cNvSpPr>
          <p:nvPr/>
        </p:nvSpPr>
        <p:spPr>
          <a:xfrm>
            <a:off x="3282056" y="5818484"/>
            <a:ext cx="2520280" cy="792088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Remove the data with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tilt angles &gt; 5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endParaRPr kumimoji="0" lang="es-ES" sz="20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4" y="1700808"/>
            <a:ext cx="7308304" cy="397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76 Grupo"/>
          <p:cNvGrpSpPr/>
          <p:nvPr/>
        </p:nvGrpSpPr>
        <p:grpSpPr>
          <a:xfrm>
            <a:off x="179512" y="-99392"/>
            <a:ext cx="8928992" cy="1470727"/>
            <a:chOff x="179512" y="3038393"/>
            <a:chExt cx="8928992" cy="1470727"/>
          </a:xfrm>
        </p:grpSpPr>
        <p:grpSp>
          <p:nvGrpSpPr>
            <p:cNvPr id="21" name="75 Grupo"/>
            <p:cNvGrpSpPr/>
            <p:nvPr/>
          </p:nvGrpSpPr>
          <p:grpSpPr>
            <a:xfrm>
              <a:off x="179512" y="3038393"/>
              <a:ext cx="8928992" cy="1470727"/>
              <a:chOff x="395536" y="3038393"/>
              <a:chExt cx="8928992" cy="1470727"/>
            </a:xfrm>
          </p:grpSpPr>
          <p:sp>
            <p:nvSpPr>
              <p:cNvPr id="29" name="12 Rectángulo redondeado"/>
              <p:cNvSpPr/>
              <p:nvPr/>
            </p:nvSpPr>
            <p:spPr>
              <a:xfrm>
                <a:off x="395536" y="3140968"/>
                <a:ext cx="8748464" cy="136815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24 Grupo"/>
              <p:cNvGrpSpPr/>
              <p:nvPr/>
            </p:nvGrpSpPr>
            <p:grpSpPr>
              <a:xfrm>
                <a:off x="395536" y="3038393"/>
                <a:ext cx="8928992" cy="1254703"/>
                <a:chOff x="432048" y="2030281"/>
                <a:chExt cx="8928992" cy="1254703"/>
              </a:xfrm>
            </p:grpSpPr>
            <p:sp>
              <p:nvSpPr>
                <p:cNvPr id="31" name="1 Título"/>
                <p:cNvSpPr txBox="1">
                  <a:spLocks/>
                </p:cNvSpPr>
                <p:nvPr/>
              </p:nvSpPr>
              <p:spPr>
                <a:xfrm>
                  <a:off x="6768752" y="2030281"/>
                  <a:ext cx="2592288" cy="50648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DATA PROCESSING</a:t>
                  </a:r>
                </a:p>
              </p:txBody>
            </p:sp>
            <p:sp>
              <p:nvSpPr>
                <p:cNvPr id="32" name="2 Marcador de contenido"/>
                <p:cNvSpPr txBox="1">
                  <a:spLocks/>
                </p:cNvSpPr>
                <p:nvPr/>
              </p:nvSpPr>
              <p:spPr>
                <a:xfrm>
                  <a:off x="432048" y="2420888"/>
                  <a:ext cx="1404664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Dark 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/>
                    <a:t>C</a:t>
                  </a:r>
                  <a:r>
                    <a:rPr lang="en-US" sz="2000" b="1" dirty="0" smtClean="0"/>
                    <a:t>orrections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2 Marcador de contenido"/>
                <p:cNvSpPr txBox="1">
                  <a:spLocks/>
                </p:cNvSpPr>
                <p:nvPr/>
              </p:nvSpPr>
              <p:spPr>
                <a:xfrm>
                  <a:off x="2448272" y="2348880"/>
                  <a:ext cx="1728192" cy="936104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Interpolate to </a:t>
                  </a:r>
                </a:p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/>
                    <a:t>b</a:t>
                  </a:r>
                  <a:r>
                    <a:rPr lang="en-US" sz="2000" b="1" dirty="0" smtClean="0"/>
                    <a:t>ins of wavelengths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2 Marcador de contenido"/>
                <p:cNvSpPr txBox="1">
                  <a:spLocks/>
                </p:cNvSpPr>
                <p:nvPr/>
              </p:nvSpPr>
              <p:spPr>
                <a:xfrm>
                  <a:off x="4796400" y="2678353"/>
                  <a:ext cx="2160240" cy="43204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Quality Control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2 Marcador de contenido"/>
                <p:cNvSpPr txBox="1">
                  <a:spLocks/>
                </p:cNvSpPr>
                <p:nvPr/>
              </p:nvSpPr>
              <p:spPr>
                <a:xfrm>
                  <a:off x="7560840" y="2564904"/>
                  <a:ext cx="1584176" cy="6480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Align data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 time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3" name="9 Flecha derecha"/>
            <p:cNvSpPr/>
            <p:nvPr/>
          </p:nvSpPr>
          <p:spPr>
            <a:xfrm>
              <a:off x="1638744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10 Flecha derecha"/>
            <p:cNvSpPr/>
            <p:nvPr/>
          </p:nvSpPr>
          <p:spPr>
            <a:xfrm>
              <a:off x="3966132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11 Flecha derecha"/>
            <p:cNvSpPr/>
            <p:nvPr/>
          </p:nvSpPr>
          <p:spPr>
            <a:xfrm>
              <a:off x="6732240" y="3746836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21 Rectángulo redondeado"/>
          <p:cNvSpPr/>
          <p:nvPr/>
        </p:nvSpPr>
        <p:spPr>
          <a:xfrm>
            <a:off x="4553744" y="435231"/>
            <a:ext cx="2150360" cy="617505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4064"/>
            <a:ext cx="7088313" cy="385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Rectángulo redondeado"/>
          <p:cNvSpPr/>
          <p:nvPr/>
        </p:nvSpPr>
        <p:spPr>
          <a:xfrm>
            <a:off x="4499992" y="188640"/>
            <a:ext cx="2304256" cy="1080120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467544" y="5877272"/>
            <a:ext cx="8280920" cy="792088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figure shows an example of </a:t>
            </a:r>
            <a:r>
              <a:rPr lang="en-US" sz="2000" dirty="0" smtClean="0"/>
              <a:t>disagreeing sensor measurements.  These may be due to strong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wave conditions at the time of measurement, operator error, etc.   </a:t>
            </a:r>
            <a:endParaRPr kumimoji="0" lang="en-US" sz="2000" b="0" i="0" u="none" strike="noStrike" kern="1200" cap="none" spc="0" normalizeH="0" baseline="3000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19 Grupo"/>
          <p:cNvGrpSpPr/>
          <p:nvPr/>
        </p:nvGrpSpPr>
        <p:grpSpPr>
          <a:xfrm>
            <a:off x="-324544" y="1"/>
            <a:ext cx="9201288" cy="1484784"/>
            <a:chOff x="-236800" y="4838593"/>
            <a:chExt cx="9201288" cy="1758759"/>
          </a:xfrm>
        </p:grpSpPr>
        <p:sp>
          <p:nvSpPr>
            <p:cNvPr id="21" name="20 Rectángulo redondeado"/>
            <p:cNvSpPr/>
            <p:nvPr/>
          </p:nvSpPr>
          <p:spPr>
            <a:xfrm>
              <a:off x="216024" y="4941168"/>
              <a:ext cx="8748464" cy="1656184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1 Título"/>
            <p:cNvSpPr txBox="1">
              <a:spLocks/>
            </p:cNvSpPr>
            <p:nvPr/>
          </p:nvSpPr>
          <p:spPr>
            <a:xfrm>
              <a:off x="-236800" y="4838593"/>
              <a:ext cx="2592288" cy="506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DATA ANALYSIS</a:t>
              </a:r>
            </a:p>
          </p:txBody>
        </p:sp>
      </p:grpSp>
      <p:sp>
        <p:nvSpPr>
          <p:cNvPr id="24" name="2 Marcador de contenido"/>
          <p:cNvSpPr txBox="1">
            <a:spLocks/>
          </p:cNvSpPr>
          <p:nvPr/>
        </p:nvSpPr>
        <p:spPr>
          <a:xfrm>
            <a:off x="467544" y="332656"/>
            <a:ext cx="2232248" cy="10801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Comparison with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other radiometric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sensors </a:t>
            </a:r>
            <a:endParaRPr kumimoji="0" lang="en-US" sz="2000" b="1" u="none" strike="noStrike" kern="1200" cap="none" spc="0" normalizeH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9" name="2 Marcador de contenido"/>
          <p:cNvSpPr txBox="1">
            <a:spLocks/>
          </p:cNvSpPr>
          <p:nvPr/>
        </p:nvSpPr>
        <p:spPr>
          <a:xfrm>
            <a:off x="1907704" y="1556792"/>
            <a:ext cx="648072" cy="432048"/>
          </a:xfrm>
          <a:prstGeom prst="rect">
            <a:avLst/>
          </a:prstGeom>
          <a:noFill/>
          <a:ln w="22225"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</a:t>
            </a:r>
            <a:endParaRPr kumimoji="0" lang="en-US" sz="2000" b="1" i="0" u="none" strike="noStrike" kern="1200" cap="none" spc="0" normalizeH="0" baseline="3000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2 Marcador de contenido"/>
          <p:cNvSpPr txBox="1">
            <a:spLocks/>
          </p:cNvSpPr>
          <p:nvPr/>
        </p:nvSpPr>
        <p:spPr>
          <a:xfrm>
            <a:off x="4067944" y="1556792"/>
            <a:ext cx="648072" cy="432048"/>
          </a:xfrm>
          <a:prstGeom prst="rect">
            <a:avLst/>
          </a:prstGeom>
          <a:noFill/>
          <a:ln w="22225"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Lsky</a:t>
            </a:r>
            <a:endParaRPr kumimoji="0" lang="en-US" sz="2000" b="1" i="0" u="none" strike="noStrike" kern="1200" cap="none" spc="0" normalizeH="0" baseline="3000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2 Marcador de contenido"/>
          <p:cNvSpPr txBox="1">
            <a:spLocks/>
          </p:cNvSpPr>
          <p:nvPr/>
        </p:nvSpPr>
        <p:spPr>
          <a:xfrm>
            <a:off x="6444208" y="1556792"/>
            <a:ext cx="648072" cy="432048"/>
          </a:xfrm>
          <a:prstGeom prst="rect">
            <a:avLst/>
          </a:prstGeom>
          <a:noFill/>
          <a:ln w="22225"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smtClean="0"/>
              <a:t>Lsfc</a:t>
            </a:r>
            <a:endParaRPr kumimoji="0" lang="en-US" sz="2000" b="1" i="0" u="none" strike="noStrike" kern="1200" cap="none" spc="0" normalizeH="0" baseline="3000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219528" cy="393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467544" y="5891173"/>
            <a:ext cx="8280920" cy="792088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figure shows an example of more consistent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stable measurements.</a:t>
            </a:r>
            <a:endParaRPr kumimoji="0" lang="en-US" sz="2000" b="0" i="0" u="none" strike="noStrike" kern="1200" cap="none" spc="0" normalizeH="0" baseline="3000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467544" y="5901424"/>
            <a:ext cx="8280920" cy="792088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important to determine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offset between the different instruments, if any.  To do this, take measurements under controlled light conditions (for example, in a laboratory with a known light source).</a:t>
            </a:r>
            <a:endParaRPr kumimoji="0" lang="en-US" sz="2000" b="0" i="0" u="none" strike="noStrike" kern="1200" cap="none" spc="0" normalizeH="0" baseline="3000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5" grpId="2" build="allAtOnce" animBg="1"/>
      <p:bldP spid="15" grpId="3" build="allAtOnce" animBg="1"/>
      <p:bldP spid="16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 redondeado"/>
          <p:cNvSpPr/>
          <p:nvPr/>
        </p:nvSpPr>
        <p:spPr>
          <a:xfrm>
            <a:off x="4499992" y="188640"/>
            <a:ext cx="2304256" cy="1080120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467544" y="5157192"/>
            <a:ext cx="8280920" cy="792088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example shows the </a:t>
            </a:r>
            <a:r>
              <a:rPr lang="en-US" sz="2000" dirty="0" smtClean="0"/>
              <a:t>median results 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Rrs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spectra taken over a 10 minute period and the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standard deviation for the three different data sets.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ES" sz="20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-252536" y="44625"/>
            <a:ext cx="9201288" cy="1224137"/>
            <a:chOff x="-236800" y="4900450"/>
            <a:chExt cx="9201288" cy="1696902"/>
          </a:xfrm>
        </p:grpSpPr>
        <p:sp>
          <p:nvSpPr>
            <p:cNvPr id="21" name="20 Rectángulo redondeado"/>
            <p:cNvSpPr/>
            <p:nvPr/>
          </p:nvSpPr>
          <p:spPr>
            <a:xfrm>
              <a:off x="216024" y="4941168"/>
              <a:ext cx="8748464" cy="1656184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1 Título"/>
            <p:cNvSpPr txBox="1">
              <a:spLocks/>
            </p:cNvSpPr>
            <p:nvPr/>
          </p:nvSpPr>
          <p:spPr>
            <a:xfrm>
              <a:off x="-236800" y="4900450"/>
              <a:ext cx="2592288" cy="506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DATA ANALYSIS</a:t>
              </a:r>
            </a:p>
          </p:txBody>
        </p:sp>
      </p:grpSp>
      <p:sp>
        <p:nvSpPr>
          <p:cNvPr id="33" name="2 Marcador de contenido"/>
          <p:cNvSpPr txBox="1">
            <a:spLocks/>
          </p:cNvSpPr>
          <p:nvPr/>
        </p:nvSpPr>
        <p:spPr>
          <a:xfrm>
            <a:off x="395536" y="476672"/>
            <a:ext cx="1944216" cy="7200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000" b="1" dirty="0" err="1" smtClean="0"/>
              <a:t>Calculate</a:t>
            </a:r>
            <a:endParaRPr lang="es-ES" sz="20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000" b="1" dirty="0" smtClean="0"/>
              <a:t>median and </a:t>
            </a:r>
            <a:r>
              <a:rPr lang="es-ES" sz="2000" b="1" dirty="0" err="1" smtClean="0"/>
              <a:t>std</a:t>
            </a:r>
            <a:endParaRPr kumimoji="0" lang="es-E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2 Marcador de contenido"/>
          <p:cNvSpPr txBox="1">
            <a:spLocks/>
          </p:cNvSpPr>
          <p:nvPr/>
        </p:nvSpPr>
        <p:spPr>
          <a:xfrm>
            <a:off x="2015716" y="1353777"/>
            <a:ext cx="648072" cy="576064"/>
          </a:xfrm>
          <a:prstGeom prst="rect">
            <a:avLst/>
          </a:prstGeom>
          <a:noFill/>
          <a:ln w="22225"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non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Ed</a:t>
            </a:r>
          </a:p>
        </p:txBody>
      </p:sp>
      <p:sp>
        <p:nvSpPr>
          <p:cNvPr id="36" name="2 Marcador de contenido"/>
          <p:cNvSpPr txBox="1">
            <a:spLocks/>
          </p:cNvSpPr>
          <p:nvPr/>
        </p:nvSpPr>
        <p:spPr>
          <a:xfrm>
            <a:off x="5911552" y="1340768"/>
            <a:ext cx="648072" cy="432048"/>
          </a:xfrm>
          <a:prstGeom prst="rect">
            <a:avLst/>
          </a:prstGeom>
          <a:noFill/>
          <a:ln w="22225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2000" b="1" i="0" u="none" cap="none" spc="0" normalizeH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/>
              <a:t>Lw</a:t>
            </a:r>
            <a:endParaRPr lang="es-E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3"/>
          <a:stretch/>
        </p:blipFill>
        <p:spPr bwMode="auto">
          <a:xfrm>
            <a:off x="4538601" y="1883347"/>
            <a:ext cx="4179754" cy="295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8" y="1700808"/>
            <a:ext cx="441111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 redondeado"/>
          <p:cNvSpPr/>
          <p:nvPr/>
        </p:nvSpPr>
        <p:spPr>
          <a:xfrm>
            <a:off x="4499992" y="188640"/>
            <a:ext cx="2304256" cy="1080120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115616" y="2059335"/>
            <a:ext cx="3384376" cy="3024336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Remote Sensing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Reflectance: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baseline="30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 err="1" smtClean="0"/>
              <a:t>HyperSAS</a:t>
            </a:r>
            <a:r>
              <a:rPr lang="en-US" sz="2000" b="1" dirty="0" smtClean="0"/>
              <a:t> &amp; WISP: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err="1" smtClean="0"/>
              <a:t>Rrs</a:t>
            </a:r>
            <a:r>
              <a:rPr lang="en-US" sz="2000" dirty="0" smtClean="0"/>
              <a:t>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dirty="0" smtClean="0"/>
          </a:p>
          <a:p>
            <a:pPr lvl="0"/>
            <a:r>
              <a:rPr lang="en-US" sz="2000" b="1" dirty="0" err="1" smtClean="0"/>
              <a:t>HyperPRO</a:t>
            </a:r>
            <a:r>
              <a:rPr lang="en-US" sz="2000" b="1" dirty="0" smtClean="0"/>
              <a:t>: Lee Method</a:t>
            </a:r>
            <a:endParaRPr lang="en-US" sz="2000" dirty="0" smtClean="0"/>
          </a:p>
          <a:p>
            <a:pPr lvl="0"/>
            <a:endParaRPr lang="en-US" sz="2000" dirty="0"/>
          </a:p>
          <a:p>
            <a:pPr lvl="0"/>
            <a:r>
              <a:rPr lang="en-US" sz="2000" dirty="0" err="1" smtClean="0"/>
              <a:t>Rrs</a:t>
            </a:r>
            <a:r>
              <a:rPr lang="en-US" sz="2000" dirty="0" smtClean="0"/>
              <a:t>=  </a:t>
            </a:r>
            <a:endParaRPr kumimoji="0" lang="es-E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19 Grupo"/>
          <p:cNvGrpSpPr/>
          <p:nvPr/>
        </p:nvGrpSpPr>
        <p:grpSpPr>
          <a:xfrm>
            <a:off x="-252536" y="44625"/>
            <a:ext cx="9201288" cy="1224137"/>
            <a:chOff x="-236800" y="4900450"/>
            <a:chExt cx="9201288" cy="1696902"/>
          </a:xfrm>
        </p:grpSpPr>
        <p:sp>
          <p:nvSpPr>
            <p:cNvPr id="21" name="20 Rectángulo redondeado"/>
            <p:cNvSpPr/>
            <p:nvPr/>
          </p:nvSpPr>
          <p:spPr>
            <a:xfrm>
              <a:off x="216024" y="4941168"/>
              <a:ext cx="8748464" cy="1656184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1 Título"/>
            <p:cNvSpPr txBox="1">
              <a:spLocks/>
            </p:cNvSpPr>
            <p:nvPr/>
          </p:nvSpPr>
          <p:spPr>
            <a:xfrm>
              <a:off x="-236800" y="4900450"/>
              <a:ext cx="2592288" cy="506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DATA ANALYSIS</a:t>
              </a:r>
            </a:p>
          </p:txBody>
        </p:sp>
      </p:grpSp>
      <p:sp>
        <p:nvSpPr>
          <p:cNvPr id="11" name="2 Marcador de contenido"/>
          <p:cNvSpPr txBox="1">
            <a:spLocks/>
          </p:cNvSpPr>
          <p:nvPr/>
        </p:nvSpPr>
        <p:spPr>
          <a:xfrm>
            <a:off x="395536" y="404664"/>
            <a:ext cx="1368152" cy="792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000" b="1" dirty="0" smtClean="0"/>
              <a:t>Determine </a:t>
            </a:r>
            <a:r>
              <a:rPr lang="es-ES" sz="2000" b="1" dirty="0" err="1" smtClean="0"/>
              <a:t>AOPs</a:t>
            </a:r>
            <a:endParaRPr kumimoji="0" lang="es-E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80928"/>
            <a:ext cx="20288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77072"/>
            <a:ext cx="4191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587874" cy="403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627296" y="6053100"/>
            <a:ext cx="7748602" cy="544252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/>
              <a:t>An example of </a:t>
            </a:r>
            <a:r>
              <a:rPr lang="en-US" sz="2000" dirty="0" err="1" smtClean="0"/>
              <a:t>Rrs</a:t>
            </a:r>
            <a:r>
              <a:rPr lang="en-US" sz="2000" dirty="0" smtClean="0"/>
              <a:t> spectra for the three different instruments is shown.</a:t>
            </a:r>
            <a:endParaRPr kumimoji="0" lang="es-E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 redondeado"/>
          <p:cNvSpPr/>
          <p:nvPr/>
        </p:nvSpPr>
        <p:spPr>
          <a:xfrm>
            <a:off x="4499992" y="188640"/>
            <a:ext cx="2304256" cy="1080120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467544" y="5301208"/>
            <a:ext cx="8280920" cy="1296144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differences found between the three instruments, could be due to several factors: initial calibration, the limitations of each instruments’ measurement capabilities, variable field conditions, operator error </a:t>
            </a:r>
            <a:r>
              <a:rPr kumimoji="0" lang="en-US" sz="2000" b="0" i="0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 set-up/measurement/deployment,  etc.</a:t>
            </a:r>
          </a:p>
        </p:txBody>
      </p:sp>
      <p:grpSp>
        <p:nvGrpSpPr>
          <p:cNvPr id="2" name="19 Grupo"/>
          <p:cNvGrpSpPr/>
          <p:nvPr/>
        </p:nvGrpSpPr>
        <p:grpSpPr>
          <a:xfrm>
            <a:off x="-252536" y="44625"/>
            <a:ext cx="9201288" cy="1224137"/>
            <a:chOff x="-236800" y="4900450"/>
            <a:chExt cx="9201288" cy="1696902"/>
          </a:xfrm>
        </p:grpSpPr>
        <p:sp>
          <p:nvSpPr>
            <p:cNvPr id="21" name="20 Rectángulo redondeado"/>
            <p:cNvSpPr/>
            <p:nvPr/>
          </p:nvSpPr>
          <p:spPr>
            <a:xfrm>
              <a:off x="216024" y="4941168"/>
              <a:ext cx="8748464" cy="1656184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1 Título"/>
            <p:cNvSpPr txBox="1">
              <a:spLocks/>
            </p:cNvSpPr>
            <p:nvPr/>
          </p:nvSpPr>
          <p:spPr>
            <a:xfrm>
              <a:off x="-236800" y="4900450"/>
              <a:ext cx="2592288" cy="506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DATA ANALYSIS</a:t>
              </a:r>
            </a:p>
          </p:txBody>
        </p:sp>
      </p:grpSp>
      <p:sp>
        <p:nvSpPr>
          <p:cNvPr id="8" name="2 Marcador de contenido"/>
          <p:cNvSpPr txBox="1">
            <a:spLocks/>
          </p:cNvSpPr>
          <p:nvPr/>
        </p:nvSpPr>
        <p:spPr>
          <a:xfrm>
            <a:off x="467544" y="404664"/>
            <a:ext cx="1188640" cy="792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s-ES" sz="2000" b="1" dirty="0" err="1" smtClean="0"/>
              <a:t>Closure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Analysis</a:t>
            </a:r>
            <a:endParaRPr kumimoji="0" lang="es-E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7" y="1603118"/>
            <a:ext cx="37814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302" y="1603118"/>
            <a:ext cx="39814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137902" y="3044666"/>
            <a:ext cx="1405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Normalized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Rrs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110833" y="3044665"/>
            <a:ext cx="1405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Normalized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Rrs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 redondeado"/>
          <p:cNvSpPr/>
          <p:nvPr/>
        </p:nvSpPr>
        <p:spPr>
          <a:xfrm>
            <a:off x="4499992" y="188640"/>
            <a:ext cx="2304256" cy="1080120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19 Grupo"/>
          <p:cNvGrpSpPr/>
          <p:nvPr/>
        </p:nvGrpSpPr>
        <p:grpSpPr>
          <a:xfrm>
            <a:off x="-252536" y="44625"/>
            <a:ext cx="9201288" cy="1224137"/>
            <a:chOff x="-236800" y="4900450"/>
            <a:chExt cx="9201288" cy="1696902"/>
          </a:xfrm>
        </p:grpSpPr>
        <p:sp>
          <p:nvSpPr>
            <p:cNvPr id="21" name="20 Rectángulo redondeado"/>
            <p:cNvSpPr/>
            <p:nvPr/>
          </p:nvSpPr>
          <p:spPr>
            <a:xfrm>
              <a:off x="216024" y="4941168"/>
              <a:ext cx="8748464" cy="1656184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1 Título"/>
            <p:cNvSpPr txBox="1">
              <a:spLocks/>
            </p:cNvSpPr>
            <p:nvPr/>
          </p:nvSpPr>
          <p:spPr>
            <a:xfrm>
              <a:off x="-236800" y="4900450"/>
              <a:ext cx="2592288" cy="506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DATA ANALYSIS</a:t>
              </a:r>
            </a:p>
          </p:txBody>
        </p:sp>
      </p:grpSp>
      <p:sp>
        <p:nvSpPr>
          <p:cNvPr id="8" name="2 Marcador de contenido"/>
          <p:cNvSpPr txBox="1">
            <a:spLocks/>
          </p:cNvSpPr>
          <p:nvPr/>
        </p:nvSpPr>
        <p:spPr>
          <a:xfrm>
            <a:off x="467544" y="404664"/>
            <a:ext cx="1440160" cy="792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s-ES" sz="2000" b="1" noProof="0" dirty="0" err="1" smtClean="0"/>
              <a:t>Inversion</a:t>
            </a:r>
            <a:r>
              <a:rPr lang="es-ES" sz="2000" b="1" noProof="0" dirty="0" smtClean="0"/>
              <a:t> </a:t>
            </a:r>
            <a:r>
              <a:rPr lang="es-ES" sz="2000" b="1" noProof="0" dirty="0" err="1" smtClean="0"/>
              <a:t>Application</a:t>
            </a:r>
            <a:endParaRPr kumimoji="0" lang="es-E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3" y="1484784"/>
            <a:ext cx="518457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363822"/>
              </p:ext>
            </p:extLst>
          </p:nvPr>
        </p:nvGraphicFramePr>
        <p:xfrm>
          <a:off x="5324983" y="2872740"/>
          <a:ext cx="3279465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155"/>
                <a:gridCol w="1093155"/>
                <a:gridCol w="109315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Chlorophyll (mg/m</a:t>
                      </a:r>
                      <a:r>
                        <a:rPr lang="en-US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Date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Lab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Inversed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Jul 15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~2.1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2.47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Jul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27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~2.2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1.88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0288" y="5373216"/>
            <a:ext cx="8748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Interesting fact is that inversed results are always better when using WISP-measured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 The estimated non-water absorption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nw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concentration with WISP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is shown above for dock test on Jul 15 and Jul 27.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9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77 Grupo"/>
          <p:cNvGrpSpPr/>
          <p:nvPr/>
        </p:nvGrpSpPr>
        <p:grpSpPr>
          <a:xfrm>
            <a:off x="-236800" y="4838593"/>
            <a:ext cx="9201288" cy="1758759"/>
            <a:chOff x="-236800" y="4838593"/>
            <a:chExt cx="9201288" cy="1758759"/>
          </a:xfrm>
        </p:grpSpPr>
        <p:sp>
          <p:nvSpPr>
            <p:cNvPr id="12" name="11 Rectángulo redondeado"/>
            <p:cNvSpPr/>
            <p:nvPr/>
          </p:nvSpPr>
          <p:spPr>
            <a:xfrm>
              <a:off x="216024" y="4941168"/>
              <a:ext cx="8748464" cy="1656184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1 Título"/>
            <p:cNvSpPr txBox="1">
              <a:spLocks/>
            </p:cNvSpPr>
            <p:nvPr/>
          </p:nvSpPr>
          <p:spPr>
            <a:xfrm>
              <a:off x="-236800" y="4838593"/>
              <a:ext cx="2592288" cy="506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DATA ANALYSIS</a:t>
              </a:r>
              <a:endPara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77" name="76 Grupo"/>
          <p:cNvGrpSpPr/>
          <p:nvPr/>
        </p:nvGrpSpPr>
        <p:grpSpPr>
          <a:xfrm>
            <a:off x="179512" y="3038393"/>
            <a:ext cx="8928992" cy="1470727"/>
            <a:chOff x="179512" y="3038393"/>
            <a:chExt cx="8928992" cy="1470727"/>
          </a:xfrm>
        </p:grpSpPr>
        <p:grpSp>
          <p:nvGrpSpPr>
            <p:cNvPr id="76" name="75 Grupo"/>
            <p:cNvGrpSpPr/>
            <p:nvPr/>
          </p:nvGrpSpPr>
          <p:grpSpPr>
            <a:xfrm>
              <a:off x="179512" y="3038393"/>
              <a:ext cx="8928992" cy="1470727"/>
              <a:chOff x="395536" y="3038393"/>
              <a:chExt cx="8928992" cy="1470727"/>
            </a:xfrm>
          </p:grpSpPr>
          <p:sp>
            <p:nvSpPr>
              <p:cNvPr id="10" name="9 Rectángulo redondeado"/>
              <p:cNvSpPr/>
              <p:nvPr/>
            </p:nvSpPr>
            <p:spPr>
              <a:xfrm>
                <a:off x="395536" y="3140968"/>
                <a:ext cx="8748464" cy="136815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24 Grupo"/>
              <p:cNvGrpSpPr/>
              <p:nvPr/>
            </p:nvGrpSpPr>
            <p:grpSpPr>
              <a:xfrm>
                <a:off x="395536" y="3038393"/>
                <a:ext cx="8928992" cy="1254703"/>
                <a:chOff x="432048" y="2030281"/>
                <a:chExt cx="8928992" cy="1254703"/>
              </a:xfrm>
            </p:grpSpPr>
            <p:sp>
              <p:nvSpPr>
                <p:cNvPr id="4" name="1 Título"/>
                <p:cNvSpPr txBox="1">
                  <a:spLocks/>
                </p:cNvSpPr>
                <p:nvPr/>
              </p:nvSpPr>
              <p:spPr>
                <a:xfrm>
                  <a:off x="5811908" y="2030281"/>
                  <a:ext cx="3549132" cy="50648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ADDITIONAL DATA PROCESSING</a:t>
                  </a:r>
                  <a:endParaRPr kumimoji="0" lang="en-US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endParaRPr>
                </a:p>
              </p:txBody>
            </p:sp>
            <p:sp>
              <p:nvSpPr>
                <p:cNvPr id="5" name="2 Marcador de contenido"/>
                <p:cNvSpPr txBox="1">
                  <a:spLocks/>
                </p:cNvSpPr>
                <p:nvPr/>
              </p:nvSpPr>
              <p:spPr>
                <a:xfrm>
                  <a:off x="432048" y="2420888"/>
                  <a:ext cx="1404664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smtClean="0"/>
                    <a:t>Dark 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smtClean="0"/>
                    <a:t>Corrections</a:t>
                  </a:r>
                  <a:endParaRPr kumimoji="0" lang="en-US" sz="2000" b="1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" name="2 Marcador de contenido"/>
                <p:cNvSpPr txBox="1">
                  <a:spLocks/>
                </p:cNvSpPr>
                <p:nvPr/>
              </p:nvSpPr>
              <p:spPr>
                <a:xfrm>
                  <a:off x="2376264" y="2348880"/>
                  <a:ext cx="1728192" cy="936104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Interpolate to </a:t>
                  </a:r>
                </a:p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bins of wavelengths</a:t>
                  </a:r>
                  <a:endParaRPr kumimoji="0" lang="en-US" sz="2000" b="1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" name="2 Marcador de contenido"/>
                <p:cNvSpPr txBox="1">
                  <a:spLocks/>
                </p:cNvSpPr>
                <p:nvPr/>
              </p:nvSpPr>
              <p:spPr>
                <a:xfrm>
                  <a:off x="4608512" y="2420888"/>
                  <a:ext cx="2664296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Quality Control (tilting corrections, </a:t>
                  </a:r>
                  <a:r>
                    <a:rPr lang="en-US" sz="2000" b="1" dirty="0" err="1" smtClean="0"/>
                    <a:t>etc</a:t>
                  </a:r>
                  <a:r>
                    <a:rPr lang="en-US" sz="2000" b="1" dirty="0" smtClean="0"/>
                    <a:t>)</a:t>
                  </a:r>
                  <a:endParaRPr kumimoji="0" lang="en-US" sz="2000" b="1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" name="2 Marcador de contenido"/>
                <p:cNvSpPr txBox="1">
                  <a:spLocks/>
                </p:cNvSpPr>
                <p:nvPr/>
              </p:nvSpPr>
              <p:spPr>
                <a:xfrm>
                  <a:off x="7776864" y="2564904"/>
                  <a:ext cx="1368152" cy="6480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Align data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 time</a:t>
                  </a:r>
                  <a:endParaRPr kumimoji="0" lang="en-US" sz="2000" b="1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6" name="35 Flecha derecha"/>
            <p:cNvSpPr/>
            <p:nvPr/>
          </p:nvSpPr>
          <p:spPr>
            <a:xfrm>
              <a:off x="1619672" y="3717032"/>
              <a:ext cx="504056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28 Rectángulo redondeado"/>
          <p:cNvSpPr/>
          <p:nvPr/>
        </p:nvSpPr>
        <p:spPr>
          <a:xfrm>
            <a:off x="539552" y="692696"/>
            <a:ext cx="1475656" cy="648072"/>
          </a:xfrm>
          <a:prstGeom prst="roundRect">
            <a:avLst/>
          </a:prstGeom>
          <a:gradFill>
            <a:gsLst>
              <a:gs pos="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64088" y="1"/>
            <a:ext cx="3528392" cy="2645994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HyperSAS</a:t>
            </a: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HyperPro</a:t>
            </a: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467544" y="5301208"/>
            <a:ext cx="2232248" cy="11521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Comparison with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other radiometric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sensors </a:t>
            </a:r>
            <a:endParaRPr kumimoji="0" lang="en-U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2987824" y="5301208"/>
            <a:ext cx="1872208" cy="7200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Calculate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median and </a:t>
            </a:r>
            <a:r>
              <a:rPr lang="en-US" sz="2000" b="1" dirty="0" err="1" smtClean="0"/>
              <a:t>std</a:t>
            </a:r>
            <a:endParaRPr kumimoji="0" lang="en-U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5559372" y="5143124"/>
            <a:ext cx="1368152" cy="792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Determine AOPs</a:t>
            </a:r>
            <a:endParaRPr kumimoji="0" lang="en-U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7442276" y="5243268"/>
            <a:ext cx="1188640" cy="792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Closure Analysis</a:t>
            </a:r>
            <a:endParaRPr kumimoji="0" lang="en-U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323528" y="620688"/>
            <a:ext cx="1800200" cy="8367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Raw Data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2" name="71 Grupo"/>
          <p:cNvGrpSpPr/>
          <p:nvPr/>
        </p:nvGrpSpPr>
        <p:grpSpPr>
          <a:xfrm>
            <a:off x="251520" y="1744680"/>
            <a:ext cx="3960440" cy="1224136"/>
            <a:chOff x="251520" y="1772816"/>
            <a:chExt cx="2016224" cy="1224136"/>
          </a:xfrm>
        </p:grpSpPr>
        <p:sp>
          <p:nvSpPr>
            <p:cNvPr id="30" name="29 Rectángulo redondeado"/>
            <p:cNvSpPr/>
            <p:nvPr/>
          </p:nvSpPr>
          <p:spPr>
            <a:xfrm>
              <a:off x="467544" y="1916832"/>
              <a:ext cx="1584176" cy="936104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70 Grupo"/>
            <p:cNvGrpSpPr/>
            <p:nvPr/>
          </p:nvGrpSpPr>
          <p:grpSpPr>
            <a:xfrm>
              <a:off x="251520" y="1772816"/>
              <a:ext cx="2016224" cy="1224136"/>
              <a:chOff x="251520" y="1772816"/>
              <a:chExt cx="2016224" cy="1224136"/>
            </a:xfrm>
          </p:grpSpPr>
          <p:sp>
            <p:nvSpPr>
              <p:cNvPr id="18" name="1 Título"/>
              <p:cNvSpPr txBox="1">
                <a:spLocks/>
              </p:cNvSpPr>
              <p:nvPr/>
            </p:nvSpPr>
            <p:spPr>
              <a:xfrm>
                <a:off x="251520" y="1772816"/>
                <a:ext cx="1944216" cy="1224136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1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Level 2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1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 Processed </a:t>
                </a:r>
                <a:r>
                  <a:rPr lang="en-US" b="1" i="1" dirty="0" smtClean="0">
                    <a:latin typeface="+mj-lt"/>
                    <a:ea typeface="+mj-ea"/>
                    <a:cs typeface="+mj-cs"/>
                  </a:rPr>
                  <a:t>D</a:t>
                </a:r>
                <a:r>
                  <a:rPr kumimoji="0" lang="en-US" b="1" i="1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ata</a:t>
                </a:r>
                <a:endParaRPr kumimoji="0" lang="en-US" b="1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32" name="1 Título"/>
              <p:cNvSpPr txBox="1">
                <a:spLocks/>
              </p:cNvSpPr>
              <p:nvPr/>
            </p:nvSpPr>
            <p:spPr>
              <a:xfrm>
                <a:off x="323528" y="2420888"/>
                <a:ext cx="1944216" cy="50648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SOFTWARE: </a:t>
                </a:r>
                <a:r>
                  <a:rPr kumimoji="0" lang="en-US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SatView</a:t>
                </a:r>
                <a:r>
                  <a:rPr kumimoji="0" lang="en-US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/</a:t>
                </a:r>
                <a:r>
                  <a:rPr kumimoji="0" lang="en-US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SatCon</a:t>
                </a:r>
                <a:endPara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</p:grpSp>
      <p:sp>
        <p:nvSpPr>
          <p:cNvPr id="34" name="33 Flecha abajo"/>
          <p:cNvSpPr/>
          <p:nvPr/>
        </p:nvSpPr>
        <p:spPr>
          <a:xfrm>
            <a:off x="1045276" y="138464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Flecha abajo"/>
          <p:cNvSpPr/>
          <p:nvPr/>
        </p:nvSpPr>
        <p:spPr>
          <a:xfrm>
            <a:off x="1043608" y="283886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72 Grupo"/>
          <p:cNvGrpSpPr/>
          <p:nvPr/>
        </p:nvGrpSpPr>
        <p:grpSpPr>
          <a:xfrm>
            <a:off x="1434369" y="764704"/>
            <a:ext cx="3715941" cy="1074859"/>
            <a:chOff x="1385589" y="905338"/>
            <a:chExt cx="3880821" cy="1244574"/>
          </a:xfrm>
        </p:grpSpPr>
        <p:sp>
          <p:nvSpPr>
            <p:cNvPr id="33" name="32 Elipse"/>
            <p:cNvSpPr/>
            <p:nvPr/>
          </p:nvSpPr>
          <p:spPr>
            <a:xfrm>
              <a:off x="2602114" y="1032298"/>
              <a:ext cx="2664296" cy="1080120"/>
            </a:xfrm>
            <a:prstGeom prst="ellipse">
              <a:avLst/>
            </a:prstGeom>
            <a:solidFill>
              <a:srgbClr val="FFC000">
                <a:alpha val="3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1 Título"/>
            <p:cNvSpPr txBox="1">
              <a:spLocks/>
            </p:cNvSpPr>
            <p:nvPr/>
          </p:nvSpPr>
          <p:spPr>
            <a:xfrm>
              <a:off x="2816875" y="905338"/>
              <a:ext cx="2221580" cy="1244574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600" b="1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Convert from counts to physical units</a:t>
              </a:r>
              <a:endParaRPr kumimoji="0" lang="en-US" sz="16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2" name="41 Conector recto de flecha"/>
            <p:cNvCxnSpPr/>
            <p:nvPr/>
          </p:nvCxnSpPr>
          <p:spPr>
            <a:xfrm flipH="1">
              <a:off x="1385589" y="1664312"/>
              <a:ext cx="1222823" cy="15818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53 Conector recto de flecha"/>
          <p:cNvCxnSpPr>
            <a:stCxn id="9" idx="2"/>
            <a:endCxn id="15" idx="0"/>
          </p:cNvCxnSpPr>
          <p:nvPr/>
        </p:nvCxnSpPr>
        <p:spPr>
          <a:xfrm flipH="1">
            <a:off x="6243448" y="4221088"/>
            <a:ext cx="1964956" cy="92203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endCxn id="14" idx="0"/>
          </p:cNvCxnSpPr>
          <p:nvPr/>
        </p:nvCxnSpPr>
        <p:spPr>
          <a:xfrm flipH="1">
            <a:off x="3923928" y="4221088"/>
            <a:ext cx="4377224" cy="108012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>
            <a:endCxn id="13" idx="0"/>
          </p:cNvCxnSpPr>
          <p:nvPr/>
        </p:nvCxnSpPr>
        <p:spPr>
          <a:xfrm flipH="1">
            <a:off x="1583668" y="4221088"/>
            <a:ext cx="6573468" cy="108012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 flipH="1">
            <a:off x="8177276" y="4221088"/>
            <a:ext cx="63796" cy="102218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79 Grupo"/>
          <p:cNvGrpSpPr/>
          <p:nvPr/>
        </p:nvGrpSpPr>
        <p:grpSpPr>
          <a:xfrm>
            <a:off x="4932040" y="5935212"/>
            <a:ext cx="1311408" cy="590132"/>
            <a:chOff x="4932040" y="5935212"/>
            <a:chExt cx="1311408" cy="590132"/>
          </a:xfrm>
        </p:grpSpPr>
        <p:sp>
          <p:nvSpPr>
            <p:cNvPr id="19" name="2 Marcador de contenido"/>
            <p:cNvSpPr txBox="1">
              <a:spLocks/>
            </p:cNvSpPr>
            <p:nvPr/>
          </p:nvSpPr>
          <p:spPr>
            <a:xfrm>
              <a:off x="4932040" y="6165304"/>
              <a:ext cx="432048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K</a:t>
              </a:r>
              <a:endParaRPr kumimoji="0" lang="en-US" sz="2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64" name="63 Conector recto de flecha"/>
            <p:cNvCxnSpPr>
              <a:stCxn id="15" idx="2"/>
              <a:endCxn id="19" idx="0"/>
            </p:cNvCxnSpPr>
            <p:nvPr/>
          </p:nvCxnSpPr>
          <p:spPr>
            <a:xfrm flipH="1">
              <a:off x="5148064" y="5935212"/>
              <a:ext cx="1095384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82 Grupo"/>
          <p:cNvGrpSpPr/>
          <p:nvPr/>
        </p:nvGrpSpPr>
        <p:grpSpPr>
          <a:xfrm>
            <a:off x="5508104" y="5935212"/>
            <a:ext cx="735344" cy="590132"/>
            <a:chOff x="5508104" y="5935212"/>
            <a:chExt cx="735344" cy="590132"/>
          </a:xfrm>
        </p:grpSpPr>
        <p:sp>
          <p:nvSpPr>
            <p:cNvPr id="20" name="2 Marcador de contenido"/>
            <p:cNvSpPr txBox="1">
              <a:spLocks/>
            </p:cNvSpPr>
            <p:nvPr/>
          </p:nvSpPr>
          <p:spPr>
            <a:xfrm>
              <a:off x="5508104" y="6165304"/>
              <a:ext cx="648072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PAR</a:t>
              </a:r>
              <a:endParaRPr kumimoji="0" lang="en-US" sz="2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66" name="65 Conector recto de flecha"/>
            <p:cNvCxnSpPr>
              <a:stCxn id="15" idx="2"/>
              <a:endCxn id="20" idx="0"/>
            </p:cNvCxnSpPr>
            <p:nvPr/>
          </p:nvCxnSpPr>
          <p:spPr>
            <a:xfrm flipH="1">
              <a:off x="5832140" y="5935212"/>
              <a:ext cx="411308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80 Grupo"/>
          <p:cNvGrpSpPr/>
          <p:nvPr/>
        </p:nvGrpSpPr>
        <p:grpSpPr>
          <a:xfrm>
            <a:off x="6243448" y="5935212"/>
            <a:ext cx="416784" cy="590132"/>
            <a:chOff x="6243448" y="5935212"/>
            <a:chExt cx="416784" cy="590132"/>
          </a:xfrm>
        </p:grpSpPr>
        <p:sp>
          <p:nvSpPr>
            <p:cNvPr id="22" name="2 Marcador de contenido"/>
            <p:cNvSpPr txBox="1">
              <a:spLocks/>
            </p:cNvSpPr>
            <p:nvPr/>
          </p:nvSpPr>
          <p:spPr>
            <a:xfrm>
              <a:off x="6300192" y="6165304"/>
              <a:ext cx="360040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R</a:t>
              </a:r>
              <a:endParaRPr kumimoji="0" lang="en-US" sz="2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68" name="67 Conector recto de flecha"/>
            <p:cNvCxnSpPr>
              <a:stCxn id="15" idx="2"/>
              <a:endCxn id="22" idx="0"/>
            </p:cNvCxnSpPr>
            <p:nvPr/>
          </p:nvCxnSpPr>
          <p:spPr>
            <a:xfrm>
              <a:off x="6243448" y="5935212"/>
              <a:ext cx="236764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81 Grupo"/>
          <p:cNvGrpSpPr/>
          <p:nvPr/>
        </p:nvGrpSpPr>
        <p:grpSpPr>
          <a:xfrm>
            <a:off x="6243448" y="5935212"/>
            <a:ext cx="1136864" cy="590132"/>
            <a:chOff x="6243448" y="5935212"/>
            <a:chExt cx="1136864" cy="590132"/>
          </a:xfrm>
        </p:grpSpPr>
        <p:sp>
          <p:nvSpPr>
            <p:cNvPr id="21" name="2 Marcador de contenido"/>
            <p:cNvSpPr txBox="1">
              <a:spLocks/>
            </p:cNvSpPr>
            <p:nvPr/>
          </p:nvSpPr>
          <p:spPr>
            <a:xfrm>
              <a:off x="6804248" y="6165304"/>
              <a:ext cx="576064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Rrs</a:t>
              </a:r>
              <a:endParaRPr kumimoji="0" lang="en-US" sz="2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70" name="69 Conector recto de flecha"/>
            <p:cNvCxnSpPr>
              <a:stCxn id="15" idx="2"/>
              <a:endCxn id="21" idx="0"/>
            </p:cNvCxnSpPr>
            <p:nvPr/>
          </p:nvCxnSpPr>
          <p:spPr>
            <a:xfrm>
              <a:off x="6243448" y="5935212"/>
              <a:ext cx="848832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35 Flecha derecha"/>
          <p:cNvSpPr/>
          <p:nvPr/>
        </p:nvSpPr>
        <p:spPr>
          <a:xfrm>
            <a:off x="3861898" y="3718009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35 Flecha derecha"/>
          <p:cNvSpPr/>
          <p:nvPr/>
        </p:nvSpPr>
        <p:spPr>
          <a:xfrm>
            <a:off x="7020272" y="3753036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34" grpId="0" animBg="1"/>
      <p:bldP spid="35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 redondeado"/>
          <p:cNvSpPr/>
          <p:nvPr/>
        </p:nvSpPr>
        <p:spPr>
          <a:xfrm>
            <a:off x="539552" y="692696"/>
            <a:ext cx="1475656" cy="648072"/>
          </a:xfrm>
          <a:prstGeom prst="roundRect">
            <a:avLst/>
          </a:prstGeom>
          <a:gradFill>
            <a:gsLst>
              <a:gs pos="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323528" y="620688"/>
            <a:ext cx="1800200" cy="8367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Raw Data</a:t>
            </a:r>
            <a:endParaRPr kumimoji="0" lang="en-US" b="1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77 Grupo"/>
          <p:cNvGrpSpPr/>
          <p:nvPr/>
        </p:nvGrpSpPr>
        <p:grpSpPr>
          <a:xfrm>
            <a:off x="-236800" y="4838593"/>
            <a:ext cx="9201288" cy="1758759"/>
            <a:chOff x="-236800" y="4838593"/>
            <a:chExt cx="9201288" cy="1758759"/>
          </a:xfrm>
        </p:grpSpPr>
        <p:sp>
          <p:nvSpPr>
            <p:cNvPr id="12" name="11 Rectángulo redondeado"/>
            <p:cNvSpPr/>
            <p:nvPr/>
          </p:nvSpPr>
          <p:spPr>
            <a:xfrm>
              <a:off x="216024" y="4941168"/>
              <a:ext cx="8748464" cy="1656184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1 Título"/>
            <p:cNvSpPr txBox="1">
              <a:spLocks/>
            </p:cNvSpPr>
            <p:nvPr/>
          </p:nvSpPr>
          <p:spPr>
            <a:xfrm>
              <a:off x="-236800" y="4838593"/>
              <a:ext cx="2592288" cy="506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DATA ANALYSIS</a:t>
              </a:r>
            </a:p>
          </p:txBody>
        </p:sp>
      </p:grpSp>
      <p:grpSp>
        <p:nvGrpSpPr>
          <p:cNvPr id="6" name="76 Grupo"/>
          <p:cNvGrpSpPr/>
          <p:nvPr/>
        </p:nvGrpSpPr>
        <p:grpSpPr>
          <a:xfrm>
            <a:off x="179512" y="3038393"/>
            <a:ext cx="8928992" cy="1470727"/>
            <a:chOff x="179512" y="3038393"/>
            <a:chExt cx="8928992" cy="1470727"/>
          </a:xfrm>
        </p:grpSpPr>
        <p:grpSp>
          <p:nvGrpSpPr>
            <p:cNvPr id="11" name="75 Grupo"/>
            <p:cNvGrpSpPr/>
            <p:nvPr/>
          </p:nvGrpSpPr>
          <p:grpSpPr>
            <a:xfrm>
              <a:off x="179512" y="3038393"/>
              <a:ext cx="8928992" cy="1470727"/>
              <a:chOff x="395536" y="3038393"/>
              <a:chExt cx="8928992" cy="1470727"/>
            </a:xfrm>
          </p:grpSpPr>
          <p:sp>
            <p:nvSpPr>
              <p:cNvPr id="10" name="9 Rectángulo redondeado"/>
              <p:cNvSpPr/>
              <p:nvPr/>
            </p:nvSpPr>
            <p:spPr>
              <a:xfrm>
                <a:off x="395536" y="3140968"/>
                <a:ext cx="8748464" cy="136815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24 Grupo"/>
              <p:cNvGrpSpPr/>
              <p:nvPr/>
            </p:nvGrpSpPr>
            <p:grpSpPr>
              <a:xfrm>
                <a:off x="395536" y="3038393"/>
                <a:ext cx="8928992" cy="1254703"/>
                <a:chOff x="432048" y="2030281"/>
                <a:chExt cx="8928992" cy="1254703"/>
              </a:xfrm>
            </p:grpSpPr>
            <p:sp>
              <p:nvSpPr>
                <p:cNvPr id="4" name="1 Título"/>
                <p:cNvSpPr txBox="1">
                  <a:spLocks/>
                </p:cNvSpPr>
                <p:nvPr/>
              </p:nvSpPr>
              <p:spPr>
                <a:xfrm>
                  <a:off x="6768752" y="2030281"/>
                  <a:ext cx="2592288" cy="50648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DATA PROCESSING</a:t>
                  </a:r>
                </a:p>
              </p:txBody>
            </p:sp>
            <p:sp>
              <p:nvSpPr>
                <p:cNvPr id="5" name="2 Marcador de contenido"/>
                <p:cNvSpPr txBox="1">
                  <a:spLocks/>
                </p:cNvSpPr>
                <p:nvPr/>
              </p:nvSpPr>
              <p:spPr>
                <a:xfrm>
                  <a:off x="432048" y="2420888"/>
                  <a:ext cx="1404664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Dark 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corrections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" name="2 Marcador de contenido"/>
                <p:cNvSpPr txBox="1">
                  <a:spLocks/>
                </p:cNvSpPr>
                <p:nvPr/>
              </p:nvSpPr>
              <p:spPr>
                <a:xfrm>
                  <a:off x="2448272" y="2348880"/>
                  <a:ext cx="1728192" cy="936104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Interpolate to bins of wavelengths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" name="2 Marcador de contenido"/>
                <p:cNvSpPr txBox="1">
                  <a:spLocks/>
                </p:cNvSpPr>
                <p:nvPr/>
              </p:nvSpPr>
              <p:spPr>
                <a:xfrm>
                  <a:off x="4796400" y="2636912"/>
                  <a:ext cx="2160240" cy="533860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Quality Control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" name="2 Marcador de contenido"/>
                <p:cNvSpPr txBox="1">
                  <a:spLocks/>
                </p:cNvSpPr>
                <p:nvPr/>
              </p:nvSpPr>
              <p:spPr>
                <a:xfrm>
                  <a:off x="7560840" y="2564904"/>
                  <a:ext cx="1584176" cy="6480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/>
                <a:p>
                  <a:pPr marL="342900" lvl="0" indent="-342900" algn="ctr">
                    <a:spcBef>
                      <a:spcPct val="20000"/>
                    </a:spcBef>
                    <a:defRPr/>
                  </a:pPr>
                  <a:r>
                    <a:rPr lang="en-US" sz="2000" b="1" dirty="0"/>
                    <a:t>Align data</a:t>
                  </a:r>
                </a:p>
                <a:p>
                  <a:pPr marL="342900" lvl="0" indent="-342900" algn="ctr">
                    <a:spcBef>
                      <a:spcPct val="20000"/>
                    </a:spcBef>
                    <a:defRPr/>
                  </a:pPr>
                  <a:r>
                    <a:rPr lang="en-US" sz="2000" b="1" dirty="0"/>
                    <a:t>in time</a:t>
                  </a:r>
                </a:p>
              </p:txBody>
            </p:sp>
          </p:grpSp>
        </p:grpSp>
        <p:sp>
          <p:nvSpPr>
            <p:cNvPr id="36" name="35 Flecha derecha"/>
            <p:cNvSpPr/>
            <p:nvPr/>
          </p:nvSpPr>
          <p:spPr>
            <a:xfrm>
              <a:off x="1638744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36 Flecha derecha"/>
            <p:cNvSpPr/>
            <p:nvPr/>
          </p:nvSpPr>
          <p:spPr>
            <a:xfrm>
              <a:off x="3966132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37 Flecha derecha"/>
            <p:cNvSpPr/>
            <p:nvPr/>
          </p:nvSpPr>
          <p:spPr>
            <a:xfrm>
              <a:off x="6732240" y="3746836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64088" y="476672"/>
            <a:ext cx="3528392" cy="1700808"/>
          </a:xfrm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WISP</a:t>
            </a:r>
            <a:endParaRPr lang="en-US" sz="5400" b="1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467544" y="5301208"/>
            <a:ext cx="2232248" cy="11521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Comparison with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other radiometric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sensors </a:t>
            </a:r>
            <a:endParaRPr kumimoji="0" lang="en-US" sz="2000" b="1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3059832" y="5301208"/>
            <a:ext cx="2016224" cy="7200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Calculate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median and </a:t>
            </a:r>
            <a:r>
              <a:rPr lang="en-US" sz="2000" b="1" dirty="0" err="1" smtClean="0"/>
              <a:t>std</a:t>
            </a:r>
            <a:endParaRPr kumimoji="0" lang="en-US" sz="2000" b="1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5559372" y="5143124"/>
            <a:ext cx="1368152" cy="792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Determine AOPs</a:t>
            </a:r>
            <a:endParaRPr kumimoji="0" lang="en-US" sz="2000" b="1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7442276" y="5243268"/>
            <a:ext cx="1188640" cy="792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Closure analysis</a:t>
            </a:r>
            <a:endParaRPr kumimoji="0" lang="en-US" sz="2000" b="1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24" name="71 Grupo"/>
          <p:cNvGrpSpPr/>
          <p:nvPr/>
        </p:nvGrpSpPr>
        <p:grpSpPr>
          <a:xfrm>
            <a:off x="251520" y="1744680"/>
            <a:ext cx="1944216" cy="1080120"/>
            <a:chOff x="251520" y="1772816"/>
            <a:chExt cx="1944216" cy="1224136"/>
          </a:xfrm>
        </p:grpSpPr>
        <p:sp>
          <p:nvSpPr>
            <p:cNvPr id="30" name="29 Rectángulo redondeado"/>
            <p:cNvSpPr/>
            <p:nvPr/>
          </p:nvSpPr>
          <p:spPr>
            <a:xfrm>
              <a:off x="467544" y="1916832"/>
              <a:ext cx="1584176" cy="936104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 Título"/>
            <p:cNvSpPr txBox="1">
              <a:spLocks/>
            </p:cNvSpPr>
            <p:nvPr/>
          </p:nvSpPr>
          <p:spPr>
            <a:xfrm>
              <a:off x="251520" y="1772816"/>
              <a:ext cx="1944216" cy="1224136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1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Level 2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1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 Processed </a:t>
              </a:r>
              <a:r>
                <a:rPr lang="en-US" b="1" i="1" dirty="0" smtClean="0">
                  <a:latin typeface="+mj-lt"/>
                  <a:ea typeface="+mj-ea"/>
                  <a:cs typeface="+mj-cs"/>
                </a:rPr>
                <a:t>D</a:t>
              </a:r>
              <a:r>
                <a:rPr kumimoji="0" lang="en-US" b="1" i="1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ata</a:t>
              </a:r>
            </a:p>
          </p:txBody>
        </p:sp>
      </p:grpSp>
      <p:sp>
        <p:nvSpPr>
          <p:cNvPr id="34" name="33 Flecha abajo"/>
          <p:cNvSpPr/>
          <p:nvPr/>
        </p:nvSpPr>
        <p:spPr>
          <a:xfrm>
            <a:off x="1045276" y="138464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Flecha abajo"/>
          <p:cNvSpPr/>
          <p:nvPr/>
        </p:nvSpPr>
        <p:spPr>
          <a:xfrm>
            <a:off x="1043608" y="2697727"/>
            <a:ext cx="360040" cy="645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72 Grupo"/>
          <p:cNvGrpSpPr/>
          <p:nvPr/>
        </p:nvGrpSpPr>
        <p:grpSpPr>
          <a:xfrm>
            <a:off x="1619672" y="764704"/>
            <a:ext cx="3456384" cy="1584176"/>
            <a:chOff x="1619672" y="764704"/>
            <a:chExt cx="3456384" cy="1584176"/>
          </a:xfrm>
        </p:grpSpPr>
        <p:sp>
          <p:nvSpPr>
            <p:cNvPr id="33" name="32 Elipse"/>
            <p:cNvSpPr/>
            <p:nvPr/>
          </p:nvSpPr>
          <p:spPr>
            <a:xfrm>
              <a:off x="2411760" y="980728"/>
              <a:ext cx="2664296" cy="1224136"/>
            </a:xfrm>
            <a:prstGeom prst="ellipse">
              <a:avLst/>
            </a:prstGeom>
            <a:solidFill>
              <a:srgbClr val="FFC000">
                <a:alpha val="3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1 Título"/>
            <p:cNvSpPr txBox="1">
              <a:spLocks/>
            </p:cNvSpPr>
            <p:nvPr/>
          </p:nvSpPr>
          <p:spPr>
            <a:xfrm>
              <a:off x="2627784" y="764704"/>
              <a:ext cx="2304256" cy="1584176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Send raw data directly to the WISP manufacturer</a:t>
              </a:r>
              <a:endParaRPr kumimoji="0" lang="en-US" sz="160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2" name="41 Conector recto de flecha"/>
            <p:cNvCxnSpPr/>
            <p:nvPr/>
          </p:nvCxnSpPr>
          <p:spPr>
            <a:xfrm flipH="1">
              <a:off x="1619672" y="1556792"/>
              <a:ext cx="792088" cy="7200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53 Conector recto de flecha"/>
          <p:cNvCxnSpPr>
            <a:stCxn id="9" idx="2"/>
            <a:endCxn id="15" idx="0"/>
          </p:cNvCxnSpPr>
          <p:nvPr/>
        </p:nvCxnSpPr>
        <p:spPr>
          <a:xfrm flipH="1">
            <a:off x="6243448" y="4221088"/>
            <a:ext cx="1856944" cy="92203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endCxn id="14" idx="0"/>
          </p:cNvCxnSpPr>
          <p:nvPr/>
        </p:nvCxnSpPr>
        <p:spPr>
          <a:xfrm flipH="1">
            <a:off x="4067944" y="4221088"/>
            <a:ext cx="4233208" cy="108012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>
            <a:endCxn id="13" idx="0"/>
          </p:cNvCxnSpPr>
          <p:nvPr/>
        </p:nvCxnSpPr>
        <p:spPr>
          <a:xfrm flipH="1">
            <a:off x="1583668" y="4221088"/>
            <a:ext cx="6573468" cy="108012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 flipH="1">
            <a:off x="8177276" y="4221088"/>
            <a:ext cx="63796" cy="102218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79 Grupo"/>
          <p:cNvGrpSpPr/>
          <p:nvPr/>
        </p:nvGrpSpPr>
        <p:grpSpPr>
          <a:xfrm>
            <a:off x="4932040" y="5935212"/>
            <a:ext cx="1311408" cy="590132"/>
            <a:chOff x="4932040" y="5935212"/>
            <a:chExt cx="1311408" cy="590132"/>
          </a:xfrm>
        </p:grpSpPr>
        <p:sp>
          <p:nvSpPr>
            <p:cNvPr id="19" name="2 Marcador de contenido"/>
            <p:cNvSpPr txBox="1">
              <a:spLocks/>
            </p:cNvSpPr>
            <p:nvPr/>
          </p:nvSpPr>
          <p:spPr>
            <a:xfrm>
              <a:off x="4932040" y="6165304"/>
              <a:ext cx="432048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K</a:t>
              </a:r>
              <a:endParaRPr kumimoji="0" lang="en-US" sz="2000" b="1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64" name="63 Conector recto de flecha"/>
            <p:cNvCxnSpPr>
              <a:stCxn id="15" idx="2"/>
              <a:endCxn id="19" idx="0"/>
            </p:cNvCxnSpPr>
            <p:nvPr/>
          </p:nvCxnSpPr>
          <p:spPr>
            <a:xfrm flipH="1">
              <a:off x="5148064" y="5935212"/>
              <a:ext cx="1095384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82 Grupo"/>
          <p:cNvGrpSpPr/>
          <p:nvPr/>
        </p:nvGrpSpPr>
        <p:grpSpPr>
          <a:xfrm>
            <a:off x="5508104" y="5935212"/>
            <a:ext cx="735344" cy="590132"/>
            <a:chOff x="5508104" y="5935212"/>
            <a:chExt cx="735344" cy="590132"/>
          </a:xfrm>
        </p:grpSpPr>
        <p:sp>
          <p:nvSpPr>
            <p:cNvPr id="20" name="2 Marcador de contenido"/>
            <p:cNvSpPr txBox="1">
              <a:spLocks/>
            </p:cNvSpPr>
            <p:nvPr/>
          </p:nvSpPr>
          <p:spPr>
            <a:xfrm>
              <a:off x="5508104" y="6165304"/>
              <a:ext cx="648072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PAR</a:t>
              </a:r>
              <a:endParaRPr kumimoji="0" lang="en-US" sz="2000" b="1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66" name="65 Conector recto de flecha"/>
            <p:cNvCxnSpPr>
              <a:stCxn id="15" idx="2"/>
              <a:endCxn id="20" idx="0"/>
            </p:cNvCxnSpPr>
            <p:nvPr/>
          </p:nvCxnSpPr>
          <p:spPr>
            <a:xfrm flipH="1">
              <a:off x="5832140" y="5935212"/>
              <a:ext cx="411308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80 Grupo"/>
          <p:cNvGrpSpPr/>
          <p:nvPr/>
        </p:nvGrpSpPr>
        <p:grpSpPr>
          <a:xfrm>
            <a:off x="6243448" y="5935212"/>
            <a:ext cx="416784" cy="590132"/>
            <a:chOff x="6243448" y="5935212"/>
            <a:chExt cx="416784" cy="590132"/>
          </a:xfrm>
        </p:grpSpPr>
        <p:sp>
          <p:nvSpPr>
            <p:cNvPr id="22" name="2 Marcador de contenido"/>
            <p:cNvSpPr txBox="1">
              <a:spLocks/>
            </p:cNvSpPr>
            <p:nvPr/>
          </p:nvSpPr>
          <p:spPr>
            <a:xfrm>
              <a:off x="6300192" y="6165304"/>
              <a:ext cx="360040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R</a:t>
              </a:r>
              <a:endParaRPr kumimoji="0" lang="en-US" sz="2000" b="1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68" name="67 Conector recto de flecha"/>
            <p:cNvCxnSpPr>
              <a:stCxn id="15" idx="2"/>
              <a:endCxn id="22" idx="0"/>
            </p:cNvCxnSpPr>
            <p:nvPr/>
          </p:nvCxnSpPr>
          <p:spPr>
            <a:xfrm>
              <a:off x="6243448" y="5935212"/>
              <a:ext cx="236764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81 Grupo"/>
          <p:cNvGrpSpPr/>
          <p:nvPr/>
        </p:nvGrpSpPr>
        <p:grpSpPr>
          <a:xfrm>
            <a:off x="6243448" y="5935212"/>
            <a:ext cx="1136864" cy="590132"/>
            <a:chOff x="6243448" y="5935212"/>
            <a:chExt cx="1136864" cy="590132"/>
          </a:xfrm>
        </p:grpSpPr>
        <p:sp>
          <p:nvSpPr>
            <p:cNvPr id="21" name="2 Marcador de contenido"/>
            <p:cNvSpPr txBox="1">
              <a:spLocks/>
            </p:cNvSpPr>
            <p:nvPr/>
          </p:nvSpPr>
          <p:spPr>
            <a:xfrm>
              <a:off x="6804248" y="6165304"/>
              <a:ext cx="576064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Rrs</a:t>
              </a:r>
              <a:endParaRPr kumimoji="0" lang="en-US" sz="2000" b="1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70" name="69 Conector recto de flecha"/>
            <p:cNvCxnSpPr>
              <a:stCxn id="15" idx="2"/>
              <a:endCxn id="21" idx="0"/>
            </p:cNvCxnSpPr>
            <p:nvPr/>
          </p:nvCxnSpPr>
          <p:spPr>
            <a:xfrm>
              <a:off x="6243448" y="5935212"/>
              <a:ext cx="848832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73 Grupo"/>
          <p:cNvGrpSpPr/>
          <p:nvPr/>
        </p:nvGrpSpPr>
        <p:grpSpPr>
          <a:xfrm>
            <a:off x="323528" y="3429000"/>
            <a:ext cx="1224136" cy="864096"/>
            <a:chOff x="2411760" y="3356992"/>
            <a:chExt cx="1224136" cy="864096"/>
          </a:xfrm>
        </p:grpSpPr>
        <p:cxnSp>
          <p:nvCxnSpPr>
            <p:cNvPr id="65" name="64 Conector recto"/>
            <p:cNvCxnSpPr/>
            <p:nvPr/>
          </p:nvCxnSpPr>
          <p:spPr>
            <a:xfrm>
              <a:off x="2411760" y="3429000"/>
              <a:ext cx="1224136" cy="792088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 flipV="1">
              <a:off x="2411760" y="3356992"/>
              <a:ext cx="1152128" cy="864096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0 Rectángulo redondeado"/>
          <p:cNvSpPr/>
          <p:nvPr/>
        </p:nvSpPr>
        <p:spPr>
          <a:xfrm>
            <a:off x="179512" y="332656"/>
            <a:ext cx="5112568" cy="2736304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8" name="77 Grupo"/>
          <p:cNvGrpSpPr/>
          <p:nvPr/>
        </p:nvGrpSpPr>
        <p:grpSpPr>
          <a:xfrm>
            <a:off x="-236800" y="4838593"/>
            <a:ext cx="9201288" cy="1758759"/>
            <a:chOff x="-236800" y="4838593"/>
            <a:chExt cx="9201288" cy="1758759"/>
          </a:xfrm>
        </p:grpSpPr>
        <p:sp>
          <p:nvSpPr>
            <p:cNvPr id="12" name="11 Rectángulo redondeado"/>
            <p:cNvSpPr/>
            <p:nvPr/>
          </p:nvSpPr>
          <p:spPr>
            <a:xfrm>
              <a:off x="216024" y="4941168"/>
              <a:ext cx="8748464" cy="1656184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1 Título"/>
            <p:cNvSpPr txBox="1">
              <a:spLocks/>
            </p:cNvSpPr>
            <p:nvPr/>
          </p:nvSpPr>
          <p:spPr>
            <a:xfrm>
              <a:off x="-236800" y="4838593"/>
              <a:ext cx="2592288" cy="506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DATA ANALYSIS</a:t>
              </a:r>
              <a:endPara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77" name="76 Grupo"/>
          <p:cNvGrpSpPr/>
          <p:nvPr/>
        </p:nvGrpSpPr>
        <p:grpSpPr>
          <a:xfrm>
            <a:off x="179512" y="3038393"/>
            <a:ext cx="8928992" cy="1470727"/>
            <a:chOff x="179512" y="3038393"/>
            <a:chExt cx="8928992" cy="1470727"/>
          </a:xfrm>
        </p:grpSpPr>
        <p:grpSp>
          <p:nvGrpSpPr>
            <p:cNvPr id="76" name="75 Grupo"/>
            <p:cNvGrpSpPr/>
            <p:nvPr/>
          </p:nvGrpSpPr>
          <p:grpSpPr>
            <a:xfrm>
              <a:off x="179512" y="3038393"/>
              <a:ext cx="8928992" cy="1470727"/>
              <a:chOff x="395536" y="3038393"/>
              <a:chExt cx="8928992" cy="1470727"/>
            </a:xfrm>
          </p:grpSpPr>
          <p:sp>
            <p:nvSpPr>
              <p:cNvPr id="10" name="9 Rectángulo redondeado"/>
              <p:cNvSpPr/>
              <p:nvPr/>
            </p:nvSpPr>
            <p:spPr>
              <a:xfrm>
                <a:off x="395536" y="3140968"/>
                <a:ext cx="8748464" cy="136815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24 Grupo"/>
              <p:cNvGrpSpPr/>
              <p:nvPr/>
            </p:nvGrpSpPr>
            <p:grpSpPr>
              <a:xfrm>
                <a:off x="395536" y="3038393"/>
                <a:ext cx="8928992" cy="1254703"/>
                <a:chOff x="432048" y="2030281"/>
                <a:chExt cx="8928992" cy="1254703"/>
              </a:xfrm>
            </p:grpSpPr>
            <p:sp>
              <p:nvSpPr>
                <p:cNvPr id="4" name="1 Título"/>
                <p:cNvSpPr txBox="1">
                  <a:spLocks/>
                </p:cNvSpPr>
                <p:nvPr/>
              </p:nvSpPr>
              <p:spPr>
                <a:xfrm>
                  <a:off x="5811908" y="2030281"/>
                  <a:ext cx="3549132" cy="50648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ADDITIONAL DATA PROCESSING</a:t>
                  </a:r>
                  <a:endParaRPr kumimoji="0" lang="en-US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endParaRPr>
                </a:p>
              </p:txBody>
            </p:sp>
            <p:sp>
              <p:nvSpPr>
                <p:cNvPr id="5" name="2 Marcador de contenido"/>
                <p:cNvSpPr txBox="1">
                  <a:spLocks/>
                </p:cNvSpPr>
                <p:nvPr/>
              </p:nvSpPr>
              <p:spPr>
                <a:xfrm>
                  <a:off x="432048" y="2420888"/>
                  <a:ext cx="1404664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smtClean="0"/>
                    <a:t>Dark 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smtClean="0"/>
                    <a:t>Corrections</a:t>
                  </a:r>
                  <a:endParaRPr kumimoji="0" lang="en-US" sz="2000" b="1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" name="2 Marcador de contenido"/>
                <p:cNvSpPr txBox="1">
                  <a:spLocks/>
                </p:cNvSpPr>
                <p:nvPr/>
              </p:nvSpPr>
              <p:spPr>
                <a:xfrm>
                  <a:off x="2376264" y="2348880"/>
                  <a:ext cx="1728192" cy="936104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Interpolate to </a:t>
                  </a:r>
                </a:p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bins of wavelengths</a:t>
                  </a:r>
                  <a:endParaRPr kumimoji="0" lang="en-US" sz="2000" b="1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" name="2 Marcador de contenido"/>
                <p:cNvSpPr txBox="1">
                  <a:spLocks/>
                </p:cNvSpPr>
                <p:nvPr/>
              </p:nvSpPr>
              <p:spPr>
                <a:xfrm>
                  <a:off x="4608512" y="2420888"/>
                  <a:ext cx="2664296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Quality Control (tilting corrections, </a:t>
                  </a:r>
                  <a:r>
                    <a:rPr lang="en-US" sz="2000" b="1" dirty="0" err="1" smtClean="0"/>
                    <a:t>etc</a:t>
                  </a:r>
                  <a:r>
                    <a:rPr lang="en-US" sz="2000" b="1" dirty="0" smtClean="0"/>
                    <a:t>)</a:t>
                  </a:r>
                  <a:endParaRPr kumimoji="0" lang="en-US" sz="2000" b="1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" name="2 Marcador de contenido"/>
                <p:cNvSpPr txBox="1">
                  <a:spLocks/>
                </p:cNvSpPr>
                <p:nvPr/>
              </p:nvSpPr>
              <p:spPr>
                <a:xfrm>
                  <a:off x="7776864" y="2564904"/>
                  <a:ext cx="1368152" cy="6480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Align data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 time</a:t>
                  </a:r>
                  <a:endParaRPr kumimoji="0" lang="en-US" sz="2000" b="1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6" name="35 Flecha derecha"/>
            <p:cNvSpPr/>
            <p:nvPr/>
          </p:nvSpPr>
          <p:spPr>
            <a:xfrm>
              <a:off x="1619672" y="3717032"/>
              <a:ext cx="504056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28 Rectángulo redondeado"/>
          <p:cNvSpPr/>
          <p:nvPr/>
        </p:nvSpPr>
        <p:spPr>
          <a:xfrm>
            <a:off x="539552" y="692696"/>
            <a:ext cx="1475656" cy="648072"/>
          </a:xfrm>
          <a:prstGeom prst="roundRect">
            <a:avLst/>
          </a:prstGeom>
          <a:gradFill>
            <a:gsLst>
              <a:gs pos="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64088" y="278950"/>
            <a:ext cx="3528392" cy="2645994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HyperSAS</a:t>
            </a: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HyperPro</a:t>
            </a: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467544" y="5301208"/>
            <a:ext cx="2232248" cy="11521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Comparison with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other radiometric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sensors </a:t>
            </a:r>
            <a:endParaRPr kumimoji="0" lang="en-U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2987824" y="5301208"/>
            <a:ext cx="1872208" cy="7200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Calculate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median and </a:t>
            </a:r>
            <a:r>
              <a:rPr lang="en-US" sz="2000" b="1" dirty="0" err="1" smtClean="0"/>
              <a:t>std</a:t>
            </a:r>
            <a:endParaRPr kumimoji="0" lang="en-U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5559372" y="5143124"/>
            <a:ext cx="1368152" cy="792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Determine AOPs</a:t>
            </a:r>
            <a:endParaRPr kumimoji="0" lang="en-U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7442276" y="5243268"/>
            <a:ext cx="1188640" cy="792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Closure Analysis</a:t>
            </a:r>
            <a:endParaRPr kumimoji="0" lang="en-U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323528" y="620688"/>
            <a:ext cx="1800200" cy="8367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Raw Data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2" name="71 Grupo"/>
          <p:cNvGrpSpPr/>
          <p:nvPr/>
        </p:nvGrpSpPr>
        <p:grpSpPr>
          <a:xfrm>
            <a:off x="251520" y="1744680"/>
            <a:ext cx="3960440" cy="1224136"/>
            <a:chOff x="251520" y="1772816"/>
            <a:chExt cx="2016224" cy="1224136"/>
          </a:xfrm>
        </p:grpSpPr>
        <p:sp>
          <p:nvSpPr>
            <p:cNvPr id="30" name="29 Rectángulo redondeado"/>
            <p:cNvSpPr/>
            <p:nvPr/>
          </p:nvSpPr>
          <p:spPr>
            <a:xfrm>
              <a:off x="467544" y="1916832"/>
              <a:ext cx="1584176" cy="936104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70 Grupo"/>
            <p:cNvGrpSpPr/>
            <p:nvPr/>
          </p:nvGrpSpPr>
          <p:grpSpPr>
            <a:xfrm>
              <a:off x="251520" y="1772816"/>
              <a:ext cx="2016224" cy="1224136"/>
              <a:chOff x="251520" y="1772816"/>
              <a:chExt cx="2016224" cy="1224136"/>
            </a:xfrm>
          </p:grpSpPr>
          <p:sp>
            <p:nvSpPr>
              <p:cNvPr id="18" name="1 Título"/>
              <p:cNvSpPr txBox="1">
                <a:spLocks/>
              </p:cNvSpPr>
              <p:nvPr/>
            </p:nvSpPr>
            <p:spPr>
              <a:xfrm>
                <a:off x="251520" y="1772816"/>
                <a:ext cx="1944216" cy="1224136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1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Level 2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1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 Processed </a:t>
                </a:r>
                <a:r>
                  <a:rPr lang="en-US" b="1" i="1" dirty="0" smtClean="0">
                    <a:latin typeface="+mj-lt"/>
                    <a:ea typeface="+mj-ea"/>
                    <a:cs typeface="+mj-cs"/>
                  </a:rPr>
                  <a:t>D</a:t>
                </a:r>
                <a:r>
                  <a:rPr kumimoji="0" lang="en-US" b="1" i="1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ata</a:t>
                </a:r>
                <a:endParaRPr kumimoji="0" lang="en-US" b="1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32" name="1 Título"/>
              <p:cNvSpPr txBox="1">
                <a:spLocks/>
              </p:cNvSpPr>
              <p:nvPr/>
            </p:nvSpPr>
            <p:spPr>
              <a:xfrm>
                <a:off x="323528" y="2420888"/>
                <a:ext cx="1944216" cy="50648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SOFTWARE: </a:t>
                </a:r>
                <a:r>
                  <a:rPr kumimoji="0" lang="en-US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SatView</a:t>
                </a:r>
                <a:r>
                  <a:rPr kumimoji="0" lang="en-US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/</a:t>
                </a:r>
                <a:r>
                  <a:rPr kumimoji="0" lang="en-US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SatCon</a:t>
                </a:r>
                <a:endPara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</p:grpSp>
      <p:sp>
        <p:nvSpPr>
          <p:cNvPr id="34" name="33 Flecha abajo"/>
          <p:cNvSpPr/>
          <p:nvPr/>
        </p:nvSpPr>
        <p:spPr>
          <a:xfrm>
            <a:off x="1045276" y="138464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Flecha abajo"/>
          <p:cNvSpPr/>
          <p:nvPr/>
        </p:nvSpPr>
        <p:spPr>
          <a:xfrm>
            <a:off x="1043608" y="283886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72 Grupo"/>
          <p:cNvGrpSpPr/>
          <p:nvPr/>
        </p:nvGrpSpPr>
        <p:grpSpPr>
          <a:xfrm>
            <a:off x="1434369" y="764704"/>
            <a:ext cx="3715941" cy="1074859"/>
            <a:chOff x="1385589" y="905338"/>
            <a:chExt cx="3880821" cy="1244574"/>
          </a:xfrm>
        </p:grpSpPr>
        <p:sp>
          <p:nvSpPr>
            <p:cNvPr id="33" name="32 Elipse"/>
            <p:cNvSpPr/>
            <p:nvPr/>
          </p:nvSpPr>
          <p:spPr>
            <a:xfrm>
              <a:off x="2602114" y="1032298"/>
              <a:ext cx="2664296" cy="1080120"/>
            </a:xfrm>
            <a:prstGeom prst="ellipse">
              <a:avLst/>
            </a:prstGeom>
            <a:solidFill>
              <a:srgbClr val="FFC000">
                <a:alpha val="3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1 Título"/>
            <p:cNvSpPr txBox="1">
              <a:spLocks/>
            </p:cNvSpPr>
            <p:nvPr/>
          </p:nvSpPr>
          <p:spPr>
            <a:xfrm>
              <a:off x="2816875" y="905338"/>
              <a:ext cx="2221580" cy="1244574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600" b="1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Convert from counts to physical units</a:t>
              </a:r>
              <a:endParaRPr kumimoji="0" lang="en-US" sz="16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2" name="41 Conector recto de flecha"/>
            <p:cNvCxnSpPr/>
            <p:nvPr/>
          </p:nvCxnSpPr>
          <p:spPr>
            <a:xfrm flipH="1">
              <a:off x="1385589" y="1664312"/>
              <a:ext cx="1222823" cy="15818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53 Conector recto de flecha"/>
          <p:cNvCxnSpPr>
            <a:stCxn id="9" idx="2"/>
            <a:endCxn id="15" idx="0"/>
          </p:cNvCxnSpPr>
          <p:nvPr/>
        </p:nvCxnSpPr>
        <p:spPr>
          <a:xfrm flipH="1">
            <a:off x="6243448" y="4221088"/>
            <a:ext cx="1964956" cy="92203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endCxn id="14" idx="0"/>
          </p:cNvCxnSpPr>
          <p:nvPr/>
        </p:nvCxnSpPr>
        <p:spPr>
          <a:xfrm flipH="1">
            <a:off x="3923928" y="4221088"/>
            <a:ext cx="4377224" cy="108012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>
            <a:endCxn id="13" idx="0"/>
          </p:cNvCxnSpPr>
          <p:nvPr/>
        </p:nvCxnSpPr>
        <p:spPr>
          <a:xfrm flipH="1">
            <a:off x="1583668" y="4221088"/>
            <a:ext cx="6573468" cy="108012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 flipH="1">
            <a:off x="8177276" y="4221088"/>
            <a:ext cx="63796" cy="102218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79 Grupo"/>
          <p:cNvGrpSpPr/>
          <p:nvPr/>
        </p:nvGrpSpPr>
        <p:grpSpPr>
          <a:xfrm>
            <a:off x="4932040" y="5935212"/>
            <a:ext cx="1311408" cy="590132"/>
            <a:chOff x="4932040" y="5935212"/>
            <a:chExt cx="1311408" cy="590132"/>
          </a:xfrm>
        </p:grpSpPr>
        <p:sp>
          <p:nvSpPr>
            <p:cNvPr id="19" name="2 Marcador de contenido"/>
            <p:cNvSpPr txBox="1">
              <a:spLocks/>
            </p:cNvSpPr>
            <p:nvPr/>
          </p:nvSpPr>
          <p:spPr>
            <a:xfrm>
              <a:off x="4932040" y="6165304"/>
              <a:ext cx="432048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K</a:t>
              </a:r>
              <a:endParaRPr kumimoji="0" lang="en-US" sz="2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64" name="63 Conector recto de flecha"/>
            <p:cNvCxnSpPr>
              <a:stCxn id="15" idx="2"/>
              <a:endCxn id="19" idx="0"/>
            </p:cNvCxnSpPr>
            <p:nvPr/>
          </p:nvCxnSpPr>
          <p:spPr>
            <a:xfrm flipH="1">
              <a:off x="5148064" y="5935212"/>
              <a:ext cx="1095384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82 Grupo"/>
          <p:cNvGrpSpPr/>
          <p:nvPr/>
        </p:nvGrpSpPr>
        <p:grpSpPr>
          <a:xfrm>
            <a:off x="5508104" y="5935212"/>
            <a:ext cx="735344" cy="590132"/>
            <a:chOff x="5508104" y="5935212"/>
            <a:chExt cx="735344" cy="590132"/>
          </a:xfrm>
        </p:grpSpPr>
        <p:sp>
          <p:nvSpPr>
            <p:cNvPr id="20" name="2 Marcador de contenido"/>
            <p:cNvSpPr txBox="1">
              <a:spLocks/>
            </p:cNvSpPr>
            <p:nvPr/>
          </p:nvSpPr>
          <p:spPr>
            <a:xfrm>
              <a:off x="5508104" y="6165304"/>
              <a:ext cx="648072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PAR</a:t>
              </a:r>
              <a:endParaRPr kumimoji="0" lang="en-US" sz="2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66" name="65 Conector recto de flecha"/>
            <p:cNvCxnSpPr>
              <a:stCxn id="15" idx="2"/>
              <a:endCxn id="20" idx="0"/>
            </p:cNvCxnSpPr>
            <p:nvPr/>
          </p:nvCxnSpPr>
          <p:spPr>
            <a:xfrm flipH="1">
              <a:off x="5832140" y="5935212"/>
              <a:ext cx="411308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80 Grupo"/>
          <p:cNvGrpSpPr/>
          <p:nvPr/>
        </p:nvGrpSpPr>
        <p:grpSpPr>
          <a:xfrm>
            <a:off x="6243448" y="5935212"/>
            <a:ext cx="416784" cy="590132"/>
            <a:chOff x="6243448" y="5935212"/>
            <a:chExt cx="416784" cy="590132"/>
          </a:xfrm>
        </p:grpSpPr>
        <p:sp>
          <p:nvSpPr>
            <p:cNvPr id="22" name="2 Marcador de contenido"/>
            <p:cNvSpPr txBox="1">
              <a:spLocks/>
            </p:cNvSpPr>
            <p:nvPr/>
          </p:nvSpPr>
          <p:spPr>
            <a:xfrm>
              <a:off x="6300192" y="6165304"/>
              <a:ext cx="360040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R</a:t>
              </a:r>
              <a:endParaRPr kumimoji="0" lang="en-US" sz="2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68" name="67 Conector recto de flecha"/>
            <p:cNvCxnSpPr>
              <a:stCxn id="15" idx="2"/>
              <a:endCxn id="22" idx="0"/>
            </p:cNvCxnSpPr>
            <p:nvPr/>
          </p:nvCxnSpPr>
          <p:spPr>
            <a:xfrm>
              <a:off x="6243448" y="5935212"/>
              <a:ext cx="236764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81 Grupo"/>
          <p:cNvGrpSpPr/>
          <p:nvPr/>
        </p:nvGrpSpPr>
        <p:grpSpPr>
          <a:xfrm>
            <a:off x="6243448" y="5935212"/>
            <a:ext cx="1136864" cy="590132"/>
            <a:chOff x="6243448" y="5935212"/>
            <a:chExt cx="1136864" cy="590132"/>
          </a:xfrm>
        </p:grpSpPr>
        <p:sp>
          <p:nvSpPr>
            <p:cNvPr id="21" name="2 Marcador de contenido"/>
            <p:cNvSpPr txBox="1">
              <a:spLocks/>
            </p:cNvSpPr>
            <p:nvPr/>
          </p:nvSpPr>
          <p:spPr>
            <a:xfrm>
              <a:off x="6804248" y="6165304"/>
              <a:ext cx="576064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Rrs</a:t>
              </a:r>
              <a:endParaRPr kumimoji="0" lang="en-US" sz="2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70" name="69 Conector recto de flecha"/>
            <p:cNvCxnSpPr>
              <a:stCxn id="15" idx="2"/>
              <a:endCxn id="21" idx="0"/>
            </p:cNvCxnSpPr>
            <p:nvPr/>
          </p:nvCxnSpPr>
          <p:spPr>
            <a:xfrm>
              <a:off x="6243448" y="5935212"/>
              <a:ext cx="848832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35 Flecha derecha"/>
          <p:cNvSpPr/>
          <p:nvPr/>
        </p:nvSpPr>
        <p:spPr>
          <a:xfrm>
            <a:off x="3861898" y="3718009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35 Flecha derecha"/>
          <p:cNvSpPr/>
          <p:nvPr/>
        </p:nvSpPr>
        <p:spPr>
          <a:xfrm>
            <a:off x="7020272" y="3753036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530352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61" y="4638962"/>
            <a:ext cx="5225959" cy="199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1143000" y="3467100"/>
            <a:ext cx="2895600" cy="1171862"/>
            <a:chOff x="1143000" y="3467100"/>
            <a:chExt cx="2895600" cy="1171862"/>
          </a:xfrm>
        </p:grpSpPr>
        <p:sp>
          <p:nvSpPr>
            <p:cNvPr id="4" name="TextBox 3"/>
            <p:cNvSpPr txBox="1"/>
            <p:nvPr/>
          </p:nvSpPr>
          <p:spPr>
            <a:xfrm>
              <a:off x="1143000" y="3467100"/>
              <a:ext cx="2895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Raw data in digital counts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43000" y="4257962"/>
              <a:ext cx="2895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Instrument calibration files</a:t>
              </a:r>
              <a:endParaRPr lang="en-US" dirty="0"/>
            </a:p>
          </p:txBody>
        </p:sp>
        <p:sp>
          <p:nvSpPr>
            <p:cNvPr id="6" name="Plus 5"/>
            <p:cNvSpPr/>
            <p:nvPr/>
          </p:nvSpPr>
          <p:spPr>
            <a:xfrm>
              <a:off x="2133600" y="3810000"/>
              <a:ext cx="594360" cy="49530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ight Arrow 6"/>
          <p:cNvSpPr/>
          <p:nvPr/>
        </p:nvSpPr>
        <p:spPr>
          <a:xfrm>
            <a:off x="5379720" y="3657600"/>
            <a:ext cx="487680" cy="60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12 Grupo"/>
          <p:cNvGrpSpPr/>
          <p:nvPr/>
        </p:nvGrpSpPr>
        <p:grpSpPr>
          <a:xfrm>
            <a:off x="5939135" y="1436914"/>
            <a:ext cx="2804815" cy="5086350"/>
            <a:chOff x="5939135" y="1436914"/>
            <a:chExt cx="2804815" cy="508635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1436914"/>
              <a:ext cx="2495550" cy="508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939135" y="2438400"/>
              <a:ext cx="461665" cy="3048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Processed data in physical unit</a:t>
              </a:r>
              <a:endParaRPr lang="en-US" dirty="0"/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179512" y="1412776"/>
            <a:ext cx="5148064" cy="2088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2483768" y="332656"/>
            <a:ext cx="1475656" cy="648072"/>
          </a:xfrm>
          <a:prstGeom prst="roundRect">
            <a:avLst/>
          </a:prstGeom>
          <a:gradFill>
            <a:gsLst>
              <a:gs pos="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2339752" y="216024"/>
            <a:ext cx="1800200" cy="8367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Raw</a:t>
            </a:r>
            <a:r>
              <a:rPr kumimoji="0" lang="es-ES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Data</a:t>
            </a:r>
            <a:endParaRPr kumimoji="0" lang="es-E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5" name="71 Grupo"/>
          <p:cNvGrpSpPr/>
          <p:nvPr/>
        </p:nvGrpSpPr>
        <p:grpSpPr>
          <a:xfrm>
            <a:off x="5076056" y="0"/>
            <a:ext cx="1944216" cy="1224136"/>
            <a:chOff x="251520" y="1772816"/>
            <a:chExt cx="1944216" cy="1224136"/>
          </a:xfrm>
        </p:grpSpPr>
        <p:sp>
          <p:nvSpPr>
            <p:cNvPr id="26" name="25 Rectángulo redondeado"/>
            <p:cNvSpPr/>
            <p:nvPr/>
          </p:nvSpPr>
          <p:spPr>
            <a:xfrm>
              <a:off x="467544" y="1916832"/>
              <a:ext cx="1584176" cy="936104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7" name="70 Grupo"/>
            <p:cNvGrpSpPr/>
            <p:nvPr/>
          </p:nvGrpSpPr>
          <p:grpSpPr>
            <a:xfrm>
              <a:off x="251520" y="1772816"/>
              <a:ext cx="1944216" cy="1224136"/>
              <a:chOff x="251520" y="1772816"/>
              <a:chExt cx="1944216" cy="1224136"/>
            </a:xfrm>
          </p:grpSpPr>
          <p:sp>
            <p:nvSpPr>
              <p:cNvPr id="28" name="1 Título"/>
              <p:cNvSpPr txBox="1">
                <a:spLocks/>
              </p:cNvSpPr>
              <p:nvPr/>
            </p:nvSpPr>
            <p:spPr>
              <a:xfrm>
                <a:off x="251520" y="1772816"/>
                <a:ext cx="1944216" cy="1224136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b="1" i="1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Level</a:t>
                </a:r>
                <a:r>
                  <a:rPr kumimoji="0" lang="es-ES" b="1" i="1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 2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b="1" i="1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 </a:t>
                </a:r>
                <a:r>
                  <a:rPr lang="es-ES" b="1" i="1" dirty="0">
                    <a:latin typeface="+mj-lt"/>
                    <a:ea typeface="+mj-ea"/>
                    <a:cs typeface="+mj-cs"/>
                  </a:rPr>
                  <a:t>P</a:t>
                </a:r>
                <a:r>
                  <a:rPr kumimoji="0" lang="es-ES" b="1" i="1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rocessed</a:t>
                </a:r>
                <a:r>
                  <a:rPr kumimoji="0" lang="es-ES" b="1" i="1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 </a:t>
                </a:r>
                <a:r>
                  <a:rPr lang="es-ES" b="1" i="1" dirty="0">
                    <a:latin typeface="+mj-lt"/>
                    <a:ea typeface="+mj-ea"/>
                    <a:cs typeface="+mj-cs"/>
                  </a:rPr>
                  <a:t>D</a:t>
                </a:r>
                <a:r>
                  <a:rPr kumimoji="0" lang="es-ES" b="1" i="1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ata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9" name="1 Título"/>
              <p:cNvSpPr txBox="1">
                <a:spLocks/>
              </p:cNvSpPr>
              <p:nvPr/>
            </p:nvSpPr>
            <p:spPr>
              <a:xfrm>
                <a:off x="539552" y="2420888"/>
                <a:ext cx="1512168" cy="50648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SOFTWARE</a:t>
                </a:r>
              </a:p>
            </p:txBody>
          </p:sp>
        </p:grpSp>
      </p:grpSp>
      <p:sp>
        <p:nvSpPr>
          <p:cNvPr id="30" name="Right Arrow 6"/>
          <p:cNvSpPr/>
          <p:nvPr/>
        </p:nvSpPr>
        <p:spPr>
          <a:xfrm>
            <a:off x="4067944" y="476672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3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72815"/>
            <a:ext cx="6398687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41380" y="1924228"/>
            <a:ext cx="2665312" cy="2088232"/>
          </a:xfrm>
          <a:noFill/>
          <a:ln w="22225">
            <a:solidFill>
              <a:schemeClr val="accent1"/>
            </a:solidFill>
          </a:ln>
          <a:effectLst/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Two files are created for each sensor, one containing all dark measurements and the other, the light measurements</a:t>
            </a:r>
            <a:endParaRPr lang="en-US" sz="20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298524" y="4293096"/>
            <a:ext cx="2736304" cy="1440160"/>
          </a:xfrm>
          <a:prstGeom prst="rect">
            <a:avLst/>
          </a:prstGeom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dark measurement is used as baseline.  Subtract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these values from the light spectrum.</a:t>
            </a: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76 Grupo"/>
          <p:cNvGrpSpPr/>
          <p:nvPr/>
        </p:nvGrpSpPr>
        <p:grpSpPr>
          <a:xfrm>
            <a:off x="179512" y="-99392"/>
            <a:ext cx="8928992" cy="1470727"/>
            <a:chOff x="179512" y="3038393"/>
            <a:chExt cx="8928992" cy="1470727"/>
          </a:xfrm>
        </p:grpSpPr>
        <p:grpSp>
          <p:nvGrpSpPr>
            <p:cNvPr id="9" name="75 Grupo"/>
            <p:cNvGrpSpPr/>
            <p:nvPr/>
          </p:nvGrpSpPr>
          <p:grpSpPr>
            <a:xfrm>
              <a:off x="179512" y="3038393"/>
              <a:ext cx="8928992" cy="1470727"/>
              <a:chOff x="395536" y="3038393"/>
              <a:chExt cx="8928992" cy="1470727"/>
            </a:xfrm>
          </p:grpSpPr>
          <p:sp>
            <p:nvSpPr>
              <p:cNvPr id="13" name="12 Rectángulo redondeado"/>
              <p:cNvSpPr/>
              <p:nvPr/>
            </p:nvSpPr>
            <p:spPr>
              <a:xfrm>
                <a:off x="395536" y="3140968"/>
                <a:ext cx="8748464" cy="136815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24 Grupo"/>
              <p:cNvGrpSpPr/>
              <p:nvPr/>
            </p:nvGrpSpPr>
            <p:grpSpPr>
              <a:xfrm>
                <a:off x="395536" y="3038393"/>
                <a:ext cx="8928992" cy="1254703"/>
                <a:chOff x="432048" y="2030281"/>
                <a:chExt cx="8928992" cy="1254703"/>
              </a:xfrm>
            </p:grpSpPr>
            <p:sp>
              <p:nvSpPr>
                <p:cNvPr id="15" name="1 Título"/>
                <p:cNvSpPr txBox="1">
                  <a:spLocks/>
                </p:cNvSpPr>
                <p:nvPr/>
              </p:nvSpPr>
              <p:spPr>
                <a:xfrm>
                  <a:off x="6768752" y="2030281"/>
                  <a:ext cx="2592288" cy="50648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DATA PROCESSING</a:t>
                  </a:r>
                </a:p>
              </p:txBody>
            </p:sp>
            <p:sp>
              <p:nvSpPr>
                <p:cNvPr id="16" name="2 Marcador de contenido"/>
                <p:cNvSpPr txBox="1">
                  <a:spLocks/>
                </p:cNvSpPr>
                <p:nvPr/>
              </p:nvSpPr>
              <p:spPr>
                <a:xfrm>
                  <a:off x="432048" y="2420888"/>
                  <a:ext cx="1404664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Dark 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/>
                    <a:t>C</a:t>
                  </a:r>
                  <a:r>
                    <a:rPr lang="en-US" sz="2000" b="1" dirty="0" smtClean="0"/>
                    <a:t>orrections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2 Marcador de contenido"/>
                <p:cNvSpPr txBox="1">
                  <a:spLocks/>
                </p:cNvSpPr>
                <p:nvPr/>
              </p:nvSpPr>
              <p:spPr>
                <a:xfrm>
                  <a:off x="2448272" y="2348880"/>
                  <a:ext cx="1728192" cy="936104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Interpolate to bins of wavelengths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2 Marcador de contenido"/>
                <p:cNvSpPr txBox="1">
                  <a:spLocks/>
                </p:cNvSpPr>
                <p:nvPr/>
              </p:nvSpPr>
              <p:spPr>
                <a:xfrm>
                  <a:off x="4796400" y="2606345"/>
                  <a:ext cx="2160240" cy="468052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Quality Control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2 Marcador de contenido"/>
                <p:cNvSpPr txBox="1">
                  <a:spLocks/>
                </p:cNvSpPr>
                <p:nvPr/>
              </p:nvSpPr>
              <p:spPr>
                <a:xfrm>
                  <a:off x="7560840" y="2564904"/>
                  <a:ext cx="1584176" cy="6480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Align data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 time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0" name="9 Flecha derecha"/>
            <p:cNvSpPr/>
            <p:nvPr/>
          </p:nvSpPr>
          <p:spPr>
            <a:xfrm>
              <a:off x="1638744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0 Flecha derecha"/>
            <p:cNvSpPr/>
            <p:nvPr/>
          </p:nvSpPr>
          <p:spPr>
            <a:xfrm>
              <a:off x="3966132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11 Flecha derecha"/>
            <p:cNvSpPr/>
            <p:nvPr/>
          </p:nvSpPr>
          <p:spPr>
            <a:xfrm>
              <a:off x="6732240" y="3746836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21 Rectángulo redondeado"/>
          <p:cNvSpPr/>
          <p:nvPr/>
        </p:nvSpPr>
        <p:spPr>
          <a:xfrm>
            <a:off x="179512" y="188640"/>
            <a:ext cx="1440160" cy="1080120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build="p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62301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05464" y="2636912"/>
            <a:ext cx="2413792" cy="1008112"/>
          </a:xfrm>
          <a:noFill/>
          <a:ln w="22225">
            <a:solidFill>
              <a:schemeClr val="accent1"/>
            </a:solidFill>
          </a:ln>
          <a:effectLst/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Linear interpolation to the wavelength of one of the sensors</a:t>
            </a:r>
            <a:endParaRPr lang="en-US" sz="2000" dirty="0"/>
          </a:p>
        </p:txBody>
      </p:sp>
      <p:grpSp>
        <p:nvGrpSpPr>
          <p:cNvPr id="2" name="76 Grupo"/>
          <p:cNvGrpSpPr/>
          <p:nvPr/>
        </p:nvGrpSpPr>
        <p:grpSpPr>
          <a:xfrm>
            <a:off x="179512" y="-99392"/>
            <a:ext cx="8928992" cy="1470727"/>
            <a:chOff x="179512" y="3038393"/>
            <a:chExt cx="8928992" cy="1470727"/>
          </a:xfrm>
        </p:grpSpPr>
        <p:grpSp>
          <p:nvGrpSpPr>
            <p:cNvPr id="4" name="75 Grupo"/>
            <p:cNvGrpSpPr/>
            <p:nvPr/>
          </p:nvGrpSpPr>
          <p:grpSpPr>
            <a:xfrm>
              <a:off x="179512" y="3038393"/>
              <a:ext cx="8928992" cy="1470727"/>
              <a:chOff x="395536" y="3038393"/>
              <a:chExt cx="8928992" cy="1470727"/>
            </a:xfrm>
          </p:grpSpPr>
          <p:sp>
            <p:nvSpPr>
              <p:cNvPr id="13" name="12 Rectángulo redondeado"/>
              <p:cNvSpPr/>
              <p:nvPr/>
            </p:nvSpPr>
            <p:spPr>
              <a:xfrm>
                <a:off x="395536" y="3140968"/>
                <a:ext cx="8748464" cy="136815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24 Grupo"/>
              <p:cNvGrpSpPr/>
              <p:nvPr/>
            </p:nvGrpSpPr>
            <p:grpSpPr>
              <a:xfrm>
                <a:off x="395536" y="3038393"/>
                <a:ext cx="8928992" cy="1254703"/>
                <a:chOff x="432048" y="2030281"/>
                <a:chExt cx="8928992" cy="1254703"/>
              </a:xfrm>
            </p:grpSpPr>
            <p:sp>
              <p:nvSpPr>
                <p:cNvPr id="15" name="1 Título"/>
                <p:cNvSpPr txBox="1">
                  <a:spLocks/>
                </p:cNvSpPr>
                <p:nvPr/>
              </p:nvSpPr>
              <p:spPr>
                <a:xfrm>
                  <a:off x="6768752" y="2030281"/>
                  <a:ext cx="2592288" cy="50648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DATA PROCESSING</a:t>
                  </a:r>
                </a:p>
              </p:txBody>
            </p:sp>
            <p:sp>
              <p:nvSpPr>
                <p:cNvPr id="16" name="2 Marcador de contenido"/>
                <p:cNvSpPr txBox="1">
                  <a:spLocks/>
                </p:cNvSpPr>
                <p:nvPr/>
              </p:nvSpPr>
              <p:spPr>
                <a:xfrm>
                  <a:off x="432048" y="2420888"/>
                  <a:ext cx="1404664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Dark 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/>
                    <a:t>C</a:t>
                  </a:r>
                  <a:r>
                    <a:rPr lang="en-US" sz="2000" b="1" dirty="0" smtClean="0"/>
                    <a:t>orrections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2 Marcador de contenido"/>
                <p:cNvSpPr txBox="1">
                  <a:spLocks/>
                </p:cNvSpPr>
                <p:nvPr/>
              </p:nvSpPr>
              <p:spPr>
                <a:xfrm>
                  <a:off x="2448272" y="2348880"/>
                  <a:ext cx="1728192" cy="936104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Interpolate to </a:t>
                  </a:r>
                </a:p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/>
                    <a:t>b</a:t>
                  </a:r>
                  <a:r>
                    <a:rPr lang="en-US" sz="2000" b="1" dirty="0" smtClean="0"/>
                    <a:t>ins of wavelengths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2 Marcador de contenido"/>
                <p:cNvSpPr txBox="1">
                  <a:spLocks/>
                </p:cNvSpPr>
                <p:nvPr/>
              </p:nvSpPr>
              <p:spPr>
                <a:xfrm>
                  <a:off x="4796400" y="2678353"/>
                  <a:ext cx="2160240" cy="43204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Quality Control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2 Marcador de contenido"/>
                <p:cNvSpPr txBox="1">
                  <a:spLocks/>
                </p:cNvSpPr>
                <p:nvPr/>
              </p:nvSpPr>
              <p:spPr>
                <a:xfrm>
                  <a:off x="7560840" y="2564904"/>
                  <a:ext cx="1584176" cy="6480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Align data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 time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0" name="9 Flecha derecha"/>
            <p:cNvSpPr/>
            <p:nvPr/>
          </p:nvSpPr>
          <p:spPr>
            <a:xfrm>
              <a:off x="1638744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0 Flecha derecha"/>
            <p:cNvSpPr/>
            <p:nvPr/>
          </p:nvSpPr>
          <p:spPr>
            <a:xfrm>
              <a:off x="3966132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11 Flecha derecha"/>
            <p:cNvSpPr/>
            <p:nvPr/>
          </p:nvSpPr>
          <p:spPr>
            <a:xfrm>
              <a:off x="6732240" y="3746836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21 Rectángulo redondeado"/>
          <p:cNvSpPr/>
          <p:nvPr/>
        </p:nvSpPr>
        <p:spPr>
          <a:xfrm>
            <a:off x="2087724" y="147199"/>
            <a:ext cx="1944216" cy="1080120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26 Grupo"/>
          <p:cNvGrpSpPr/>
          <p:nvPr/>
        </p:nvGrpSpPr>
        <p:grpSpPr>
          <a:xfrm>
            <a:off x="611560" y="2204864"/>
            <a:ext cx="4766596" cy="3024336"/>
            <a:chOff x="611560" y="2204864"/>
            <a:chExt cx="4766596" cy="3024336"/>
          </a:xfrm>
        </p:grpSpPr>
        <p:sp>
          <p:nvSpPr>
            <p:cNvPr id="21" name="20 Rectángulo"/>
            <p:cNvSpPr/>
            <p:nvPr/>
          </p:nvSpPr>
          <p:spPr>
            <a:xfrm>
              <a:off x="2483768" y="2204864"/>
              <a:ext cx="936104" cy="30243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4442052" y="2204864"/>
              <a:ext cx="936104" cy="30243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611560" y="2204864"/>
              <a:ext cx="936104" cy="30243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601114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00192" y="3068960"/>
            <a:ext cx="2665312" cy="1008112"/>
          </a:xfrm>
          <a:noFill/>
          <a:ln w="22225">
            <a:solidFill>
              <a:schemeClr val="accent1"/>
            </a:solidFill>
          </a:ln>
          <a:effectLst/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Plot data over time to identify inconsistent data that should be deleted</a:t>
            </a:r>
            <a:endParaRPr lang="es-ES" sz="2000" dirty="0"/>
          </a:p>
        </p:txBody>
      </p:sp>
      <p:grpSp>
        <p:nvGrpSpPr>
          <p:cNvPr id="25" name="24 Grupo"/>
          <p:cNvGrpSpPr/>
          <p:nvPr/>
        </p:nvGrpSpPr>
        <p:grpSpPr>
          <a:xfrm>
            <a:off x="1547664" y="1988840"/>
            <a:ext cx="2520280" cy="3888432"/>
            <a:chOff x="1547664" y="1988840"/>
            <a:chExt cx="2520280" cy="3888432"/>
          </a:xfrm>
        </p:grpSpPr>
        <p:sp>
          <p:nvSpPr>
            <p:cNvPr id="21" name="20 Rectángulo"/>
            <p:cNvSpPr/>
            <p:nvPr/>
          </p:nvSpPr>
          <p:spPr>
            <a:xfrm>
              <a:off x="3563888" y="1988840"/>
              <a:ext cx="504056" cy="381642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1547664" y="1988840"/>
              <a:ext cx="504056" cy="388843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0" name="76 Grupo"/>
          <p:cNvGrpSpPr/>
          <p:nvPr/>
        </p:nvGrpSpPr>
        <p:grpSpPr>
          <a:xfrm>
            <a:off x="179512" y="-99392"/>
            <a:ext cx="8928992" cy="1470727"/>
            <a:chOff x="179512" y="3038393"/>
            <a:chExt cx="8928992" cy="1470727"/>
          </a:xfrm>
        </p:grpSpPr>
        <p:grpSp>
          <p:nvGrpSpPr>
            <p:cNvPr id="23" name="75 Grupo"/>
            <p:cNvGrpSpPr/>
            <p:nvPr/>
          </p:nvGrpSpPr>
          <p:grpSpPr>
            <a:xfrm>
              <a:off x="179512" y="3038393"/>
              <a:ext cx="8928992" cy="1470727"/>
              <a:chOff x="395536" y="3038393"/>
              <a:chExt cx="8928992" cy="1470727"/>
            </a:xfrm>
          </p:grpSpPr>
          <p:sp>
            <p:nvSpPr>
              <p:cNvPr id="29" name="12 Rectángulo redondeado"/>
              <p:cNvSpPr/>
              <p:nvPr/>
            </p:nvSpPr>
            <p:spPr>
              <a:xfrm>
                <a:off x="395536" y="3140968"/>
                <a:ext cx="8748464" cy="136815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24 Grupo"/>
              <p:cNvGrpSpPr/>
              <p:nvPr/>
            </p:nvGrpSpPr>
            <p:grpSpPr>
              <a:xfrm>
                <a:off x="395536" y="3038393"/>
                <a:ext cx="8928992" cy="1254703"/>
                <a:chOff x="432048" y="2030281"/>
                <a:chExt cx="8928992" cy="1254703"/>
              </a:xfrm>
            </p:grpSpPr>
            <p:sp>
              <p:nvSpPr>
                <p:cNvPr id="31" name="1 Título"/>
                <p:cNvSpPr txBox="1">
                  <a:spLocks/>
                </p:cNvSpPr>
                <p:nvPr/>
              </p:nvSpPr>
              <p:spPr>
                <a:xfrm>
                  <a:off x="6768752" y="2030281"/>
                  <a:ext cx="2592288" cy="50648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DATA PROCESSING</a:t>
                  </a:r>
                </a:p>
              </p:txBody>
            </p:sp>
            <p:sp>
              <p:nvSpPr>
                <p:cNvPr id="32" name="2 Marcador de contenido"/>
                <p:cNvSpPr txBox="1">
                  <a:spLocks/>
                </p:cNvSpPr>
                <p:nvPr/>
              </p:nvSpPr>
              <p:spPr>
                <a:xfrm>
                  <a:off x="432048" y="2420888"/>
                  <a:ext cx="1404664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Dark 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/>
                    <a:t>C</a:t>
                  </a:r>
                  <a:r>
                    <a:rPr lang="en-US" sz="2000" b="1" dirty="0" smtClean="0"/>
                    <a:t>orrections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2 Marcador de contenido"/>
                <p:cNvSpPr txBox="1">
                  <a:spLocks/>
                </p:cNvSpPr>
                <p:nvPr/>
              </p:nvSpPr>
              <p:spPr>
                <a:xfrm>
                  <a:off x="2448272" y="2348880"/>
                  <a:ext cx="1728192" cy="936104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Interpolate to bins of wavelengths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2 Marcador de contenido"/>
                <p:cNvSpPr txBox="1">
                  <a:spLocks/>
                </p:cNvSpPr>
                <p:nvPr/>
              </p:nvSpPr>
              <p:spPr>
                <a:xfrm>
                  <a:off x="4796400" y="2606345"/>
                  <a:ext cx="2160240" cy="468052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Quality Control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2 Marcador de contenido"/>
                <p:cNvSpPr txBox="1">
                  <a:spLocks/>
                </p:cNvSpPr>
                <p:nvPr/>
              </p:nvSpPr>
              <p:spPr>
                <a:xfrm>
                  <a:off x="7560840" y="2564904"/>
                  <a:ext cx="1584176" cy="6480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Align data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 time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6" name="9 Flecha derecha"/>
            <p:cNvSpPr/>
            <p:nvPr/>
          </p:nvSpPr>
          <p:spPr>
            <a:xfrm>
              <a:off x="1638744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10 Flecha derecha"/>
            <p:cNvSpPr/>
            <p:nvPr/>
          </p:nvSpPr>
          <p:spPr>
            <a:xfrm>
              <a:off x="3966132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11 Flecha derecha"/>
            <p:cNvSpPr/>
            <p:nvPr/>
          </p:nvSpPr>
          <p:spPr>
            <a:xfrm>
              <a:off x="6732240" y="3746836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21 Rectángulo redondeado"/>
          <p:cNvSpPr/>
          <p:nvPr/>
        </p:nvSpPr>
        <p:spPr>
          <a:xfrm>
            <a:off x="4553744" y="260648"/>
            <a:ext cx="2150360" cy="861665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5616624" cy="42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 Marcador de contenido"/>
          <p:cNvSpPr txBox="1">
            <a:spLocks/>
          </p:cNvSpPr>
          <p:nvPr/>
        </p:nvSpPr>
        <p:spPr>
          <a:xfrm>
            <a:off x="6300192" y="2852936"/>
            <a:ext cx="2520280" cy="837355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effect of the tilt angle </a:t>
            </a:r>
            <a:r>
              <a:rPr lang="en-US" sz="2000" dirty="0" smtClean="0"/>
              <a:t>on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Rrs</a:t>
            </a:r>
            <a:endParaRPr kumimoji="0" lang="es-ES" sz="20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" name="76 Grupo"/>
          <p:cNvGrpSpPr/>
          <p:nvPr/>
        </p:nvGrpSpPr>
        <p:grpSpPr>
          <a:xfrm>
            <a:off x="179512" y="-99392"/>
            <a:ext cx="8928992" cy="1470727"/>
            <a:chOff x="179512" y="3038393"/>
            <a:chExt cx="8928992" cy="1470727"/>
          </a:xfrm>
        </p:grpSpPr>
        <p:grpSp>
          <p:nvGrpSpPr>
            <p:cNvPr id="21" name="75 Grupo"/>
            <p:cNvGrpSpPr/>
            <p:nvPr/>
          </p:nvGrpSpPr>
          <p:grpSpPr>
            <a:xfrm>
              <a:off x="179512" y="3038393"/>
              <a:ext cx="8928992" cy="1470727"/>
              <a:chOff x="395536" y="3038393"/>
              <a:chExt cx="8928992" cy="1470727"/>
            </a:xfrm>
          </p:grpSpPr>
          <p:sp>
            <p:nvSpPr>
              <p:cNvPr id="29" name="12 Rectángulo redondeado"/>
              <p:cNvSpPr/>
              <p:nvPr/>
            </p:nvSpPr>
            <p:spPr>
              <a:xfrm>
                <a:off x="395536" y="3140968"/>
                <a:ext cx="8748464" cy="136815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24 Grupo"/>
              <p:cNvGrpSpPr/>
              <p:nvPr/>
            </p:nvGrpSpPr>
            <p:grpSpPr>
              <a:xfrm>
                <a:off x="395536" y="3038393"/>
                <a:ext cx="8928992" cy="1254703"/>
                <a:chOff x="432048" y="2030281"/>
                <a:chExt cx="8928992" cy="1254703"/>
              </a:xfrm>
            </p:grpSpPr>
            <p:sp>
              <p:nvSpPr>
                <p:cNvPr id="31" name="1 Título"/>
                <p:cNvSpPr txBox="1">
                  <a:spLocks/>
                </p:cNvSpPr>
                <p:nvPr/>
              </p:nvSpPr>
              <p:spPr>
                <a:xfrm>
                  <a:off x="6768752" y="2030281"/>
                  <a:ext cx="2592288" cy="50648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DATA PROCESSING</a:t>
                  </a:r>
                </a:p>
              </p:txBody>
            </p:sp>
            <p:sp>
              <p:nvSpPr>
                <p:cNvPr id="32" name="2 Marcador de contenido"/>
                <p:cNvSpPr txBox="1">
                  <a:spLocks/>
                </p:cNvSpPr>
                <p:nvPr/>
              </p:nvSpPr>
              <p:spPr>
                <a:xfrm>
                  <a:off x="432048" y="2420888"/>
                  <a:ext cx="1404664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Dark 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/>
                    <a:t>C</a:t>
                  </a:r>
                  <a:r>
                    <a:rPr lang="en-US" sz="2000" b="1" dirty="0" smtClean="0"/>
                    <a:t>orrections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2 Marcador de contenido"/>
                <p:cNvSpPr txBox="1">
                  <a:spLocks/>
                </p:cNvSpPr>
                <p:nvPr/>
              </p:nvSpPr>
              <p:spPr>
                <a:xfrm>
                  <a:off x="2448272" y="2348880"/>
                  <a:ext cx="1728192" cy="936104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Interpolate to </a:t>
                  </a:r>
                </a:p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/>
                    <a:t>b</a:t>
                  </a:r>
                  <a:r>
                    <a:rPr lang="en-US" sz="2000" b="1" dirty="0" smtClean="0"/>
                    <a:t>ins of wavelengths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2 Marcador de contenido"/>
                <p:cNvSpPr txBox="1">
                  <a:spLocks/>
                </p:cNvSpPr>
                <p:nvPr/>
              </p:nvSpPr>
              <p:spPr>
                <a:xfrm>
                  <a:off x="4796400" y="2678353"/>
                  <a:ext cx="2160240" cy="43204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Quality Control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2 Marcador de contenido"/>
                <p:cNvSpPr txBox="1">
                  <a:spLocks/>
                </p:cNvSpPr>
                <p:nvPr/>
              </p:nvSpPr>
              <p:spPr>
                <a:xfrm>
                  <a:off x="7560840" y="2564904"/>
                  <a:ext cx="1584176" cy="6480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Align data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 time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3" name="9 Flecha derecha"/>
            <p:cNvSpPr/>
            <p:nvPr/>
          </p:nvSpPr>
          <p:spPr>
            <a:xfrm>
              <a:off x="1638744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10 Flecha derecha"/>
            <p:cNvSpPr/>
            <p:nvPr/>
          </p:nvSpPr>
          <p:spPr>
            <a:xfrm>
              <a:off x="3966132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11 Flecha derecha"/>
            <p:cNvSpPr/>
            <p:nvPr/>
          </p:nvSpPr>
          <p:spPr>
            <a:xfrm>
              <a:off x="6732240" y="3746836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21 Rectángulo redondeado"/>
          <p:cNvSpPr/>
          <p:nvPr/>
        </p:nvSpPr>
        <p:spPr>
          <a:xfrm>
            <a:off x="4553744" y="435231"/>
            <a:ext cx="2150360" cy="617505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 animBg="1"/>
      <p:bldP spid="28" grpId="1" build="allAtOnce" animBg="1"/>
      <p:bldP spid="3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727</Words>
  <Application>Microsoft Office PowerPoint</Application>
  <PresentationFormat>On-screen Show (4:3)</PresentationFormat>
  <Paragraphs>192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de Office</vt:lpstr>
      <vt:lpstr>DATA PROCESSING &amp; ANALYSIS</vt:lpstr>
      <vt:lpstr> HyperSAS and HyperPro </vt:lpstr>
      <vt:lpstr> WISP</vt:lpstr>
      <vt:lpstr> HyperSAS and HyperPro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PROCESSING</dc:title>
  <dc:creator>Marta</dc:creator>
  <cp:lastModifiedBy>Linhai Li</cp:lastModifiedBy>
  <cp:revision>79</cp:revision>
  <dcterms:created xsi:type="dcterms:W3CDTF">2013-07-30T19:57:29Z</dcterms:created>
  <dcterms:modified xsi:type="dcterms:W3CDTF">2013-08-01T20:41:17Z</dcterms:modified>
</cp:coreProperties>
</file>