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1" r:id="rId2"/>
    <p:sldId id="262" r:id="rId3"/>
    <p:sldId id="259" r:id="rId4"/>
    <p:sldId id="270" r:id="rId5"/>
    <p:sldId id="271" r:id="rId6"/>
    <p:sldId id="263" r:id="rId7"/>
    <p:sldId id="277" r:id="rId8"/>
    <p:sldId id="275" r:id="rId9"/>
    <p:sldId id="268" r:id="rId10"/>
    <p:sldId id="269" r:id="rId11"/>
    <p:sldId id="272" r:id="rId12"/>
    <p:sldId id="273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6" autoAdjust="0"/>
    <p:restoredTop sz="78315" autoAdjust="0"/>
  </p:normalViewPr>
  <p:slideViewPr>
    <p:cSldViewPr>
      <p:cViewPr varScale="1">
        <p:scale>
          <a:sx n="52" d="100"/>
          <a:sy n="52" d="100"/>
        </p:scale>
        <p:origin x="-125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7B229-71AC-479E-B03A-8609C3F9EE81}" type="datetimeFigureOut">
              <a:rPr lang="en-US" smtClean="0"/>
              <a:pPr/>
              <a:t>7/28/2013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11A56A-8F9A-46E5-8704-79CF051059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79967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1A56A-8F9A-46E5-8704-79CF051059C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416059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1A56A-8F9A-46E5-8704-79CF051059C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05306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1A56A-8F9A-46E5-8704-79CF051059C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0048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1A56A-8F9A-46E5-8704-79CF051059C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27237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1A56A-8F9A-46E5-8704-79CF051059C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1A56A-8F9A-46E5-8704-79CF051059C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1A56A-8F9A-46E5-8704-79CF051059C2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1A56A-8F9A-46E5-8704-79CF051059C2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1A56A-8F9A-46E5-8704-79CF051059C2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1A56A-8F9A-46E5-8704-79CF051059C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32569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08CCA-340A-4172-B95F-6163F2A56836}" type="datetimeFigureOut">
              <a:rPr lang="en-US" smtClean="0"/>
              <a:pPr/>
              <a:t>7/28/2013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DAD22-1591-4023-81BF-9D6CBE9884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84402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08CCA-340A-4172-B95F-6163F2A56836}" type="datetimeFigureOut">
              <a:rPr lang="en-US" smtClean="0"/>
              <a:pPr/>
              <a:t>7/28/2013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DAD22-1591-4023-81BF-9D6CBE9884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71579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08CCA-340A-4172-B95F-6163F2A56836}" type="datetimeFigureOut">
              <a:rPr lang="en-US" smtClean="0"/>
              <a:pPr/>
              <a:t>7/28/2013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DAD22-1591-4023-81BF-9D6CBE9884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03586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08CCA-340A-4172-B95F-6163F2A56836}" type="datetimeFigureOut">
              <a:rPr lang="en-US" smtClean="0"/>
              <a:pPr/>
              <a:t>7/28/2013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DAD22-1591-4023-81BF-9D6CBE9884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67767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08CCA-340A-4172-B95F-6163F2A56836}" type="datetimeFigureOut">
              <a:rPr lang="en-US" smtClean="0"/>
              <a:pPr/>
              <a:t>7/28/2013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DAD22-1591-4023-81BF-9D6CBE9884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37597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08CCA-340A-4172-B95F-6163F2A56836}" type="datetimeFigureOut">
              <a:rPr lang="en-US" smtClean="0"/>
              <a:pPr/>
              <a:t>7/28/2013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DAD22-1591-4023-81BF-9D6CBE9884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73904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08CCA-340A-4172-B95F-6163F2A56836}" type="datetimeFigureOut">
              <a:rPr lang="en-US" smtClean="0"/>
              <a:pPr/>
              <a:t>7/28/2013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DAD22-1591-4023-81BF-9D6CBE9884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07846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08CCA-340A-4172-B95F-6163F2A56836}" type="datetimeFigureOut">
              <a:rPr lang="en-US" smtClean="0"/>
              <a:pPr/>
              <a:t>7/28/2013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DAD22-1591-4023-81BF-9D6CBE9884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3080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08CCA-340A-4172-B95F-6163F2A56836}" type="datetimeFigureOut">
              <a:rPr lang="en-US" smtClean="0"/>
              <a:pPr/>
              <a:t>7/28/2013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DAD22-1591-4023-81BF-9D6CBE9884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98060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08CCA-340A-4172-B95F-6163F2A56836}" type="datetimeFigureOut">
              <a:rPr lang="en-US" smtClean="0"/>
              <a:pPr/>
              <a:t>7/28/2013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DAD22-1591-4023-81BF-9D6CBE9884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71613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08CCA-340A-4172-B95F-6163F2A56836}" type="datetimeFigureOut">
              <a:rPr lang="en-US" smtClean="0"/>
              <a:pPr/>
              <a:t>7/28/2013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DAD22-1591-4023-81BF-9D6CBE9884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04218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08CCA-340A-4172-B95F-6163F2A56836}" type="datetimeFigureOut">
              <a:rPr lang="en-US" smtClean="0"/>
              <a:pPr/>
              <a:t>7/28/2013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DAD22-1591-4023-81BF-9D6CBE9884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53386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wmv"/><Relationship Id="rId5" Type="http://schemas.openxmlformats.org/officeDocument/2006/relationships/image" Target="../media/image2.png"/><Relationship Id="rId4" Type="http://schemas.microsoft.com/office/2007/relationships/media" Target="../media/media1.wm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gif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gif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1800" y="-72390"/>
            <a:ext cx="12334851" cy="69494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627574461"/>
      </p:ext>
    </p:extLst>
  </p:cSld>
  <p:clrMapOvr>
    <a:masterClrMapping/>
  </p:clrMapOvr>
  <p:transition advTm="385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Erin\Documents\MIT\CLASSES\Optics\PROJECT\HyperSAS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81000" y="5791200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Arial Black" pitchFamily="34" charset="0"/>
              </a:rPr>
              <a:t>SECURE MOUNT</a:t>
            </a:r>
            <a:endParaRPr lang="en-US" sz="28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0" y="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C00000"/>
                </a:solidFill>
                <a:latin typeface="Arial Black" pitchFamily="34" charset="0"/>
              </a:rPr>
              <a:t>L</a:t>
            </a:r>
            <a:r>
              <a:rPr lang="en-US" sz="2800" b="1" i="1" baseline="-25000" dirty="0" smtClean="0">
                <a:solidFill>
                  <a:srgbClr val="C00000"/>
                </a:solidFill>
                <a:latin typeface="Arial Black" pitchFamily="34" charset="0"/>
              </a:rPr>
              <a:t>i</a:t>
            </a:r>
            <a:r>
              <a:rPr lang="en-US" sz="2800" b="1" i="1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Arial Black" pitchFamily="34" charset="0"/>
              </a:rPr>
              <a:t>Sensor</a:t>
            </a:r>
            <a:endParaRPr lang="en-US" sz="28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9800" y="2938437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C00000"/>
                </a:solidFill>
                <a:latin typeface="Arial Black" pitchFamily="34" charset="0"/>
              </a:rPr>
              <a:t>L</a:t>
            </a:r>
            <a:r>
              <a:rPr lang="en-US" sz="2800" b="1" i="1" baseline="-25000" dirty="0" smtClean="0">
                <a:solidFill>
                  <a:srgbClr val="C00000"/>
                </a:solidFill>
                <a:latin typeface="Arial Black" pitchFamily="34" charset="0"/>
              </a:rPr>
              <a:t>t</a:t>
            </a:r>
            <a:r>
              <a:rPr lang="en-US" sz="2800" b="1" i="1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Arial Black" pitchFamily="34" charset="0"/>
              </a:rPr>
              <a:t>Sensor</a:t>
            </a:r>
            <a:endParaRPr lang="en-US" sz="28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52399" y="1066800"/>
            <a:ext cx="4038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Arial Black" pitchFamily="34" charset="0"/>
              </a:rPr>
              <a:t>Tilt Heading Sensor</a:t>
            </a:r>
            <a:endParaRPr lang="en-US" sz="28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3423248"/>
      </p:ext>
    </p:extLst>
  </p:cSld>
  <p:clrMapOvr>
    <a:masterClrMapping/>
  </p:clrMapOvr>
  <p:transition advTm="936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30715_15415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581400" y="3352800"/>
            <a:ext cx="3886200" cy="1513820"/>
            <a:chOff x="3581400" y="3352800"/>
            <a:chExt cx="3886200" cy="1513820"/>
          </a:xfrm>
        </p:grpSpPr>
        <p:sp>
          <p:nvSpPr>
            <p:cNvPr id="3" name="TextBox 2"/>
            <p:cNvSpPr txBox="1"/>
            <p:nvPr/>
          </p:nvSpPr>
          <p:spPr>
            <a:xfrm>
              <a:off x="3581400" y="3352800"/>
              <a:ext cx="3581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C00000"/>
                  </a:solidFill>
                  <a:latin typeface="Arial Black"/>
                  <a:cs typeface="Arial Black"/>
                </a:rPr>
                <a:t>Tilt sensor</a:t>
              </a:r>
              <a:endParaRPr lang="en-US" sz="2800" dirty="0">
                <a:solidFill>
                  <a:srgbClr val="C00000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581400" y="4343400"/>
              <a:ext cx="3886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C00000"/>
                  </a:solidFill>
                  <a:latin typeface="Arial Black"/>
                  <a:cs typeface="Arial Black"/>
                </a:rPr>
                <a:t>Pressure sensor</a:t>
              </a:r>
              <a:endParaRPr lang="en-US" sz="2800" dirty="0">
                <a:solidFill>
                  <a:srgbClr val="C00000"/>
                </a:solidFill>
                <a:latin typeface="Arial Black"/>
                <a:cs typeface="Arial Black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90600" y="4876800"/>
            <a:ext cx="5486400" cy="1639907"/>
            <a:chOff x="990600" y="4876800"/>
            <a:chExt cx="5486400" cy="1639907"/>
          </a:xfrm>
        </p:grpSpPr>
        <p:sp>
          <p:nvSpPr>
            <p:cNvPr id="7" name="TextBox 6"/>
            <p:cNvSpPr txBox="1"/>
            <p:nvPr/>
          </p:nvSpPr>
          <p:spPr>
            <a:xfrm>
              <a:off x="1371600" y="5562600"/>
              <a:ext cx="5105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solidFill>
                    <a:srgbClr val="FF0000"/>
                  </a:solidFill>
                  <a:latin typeface="Arial Black"/>
                  <a:cs typeface="Arial Black"/>
                </a:rPr>
                <a:t>Downwelling</a:t>
              </a:r>
              <a:r>
                <a:rPr lang="en-US" sz="2800" dirty="0" smtClean="0">
                  <a:solidFill>
                    <a:srgbClr val="FF0000"/>
                  </a:solidFill>
                  <a:latin typeface="Arial Black"/>
                  <a:cs typeface="Arial Black"/>
                </a:rPr>
                <a:t> Irradiance Sensor </a:t>
              </a:r>
              <a:r>
                <a:rPr lang="en-US" sz="2800" i="1" dirty="0" smtClean="0">
                  <a:solidFill>
                    <a:srgbClr val="C00000"/>
                  </a:solidFill>
                  <a:latin typeface="Arial Black"/>
                  <a:cs typeface="Arial Black"/>
                </a:rPr>
                <a:t>E</a:t>
              </a:r>
              <a:r>
                <a:rPr lang="en-US" sz="2800" i="1" baseline="-25000" dirty="0" smtClean="0">
                  <a:solidFill>
                    <a:srgbClr val="C00000"/>
                  </a:solidFill>
                  <a:latin typeface="Arial Black"/>
                  <a:cs typeface="Arial Black"/>
                </a:rPr>
                <a:t>d</a:t>
              </a:r>
              <a:endParaRPr lang="en-US" sz="2800" i="1" dirty="0">
                <a:solidFill>
                  <a:srgbClr val="C00000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 rot="5400000">
              <a:off x="2019300" y="3848100"/>
              <a:ext cx="762000" cy="28194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95400" y="1828800"/>
            <a:ext cx="4419600" cy="1828800"/>
            <a:chOff x="1295400" y="1828800"/>
            <a:chExt cx="4419600" cy="1828800"/>
          </a:xfrm>
        </p:grpSpPr>
        <p:sp>
          <p:nvSpPr>
            <p:cNvPr id="5" name="TextBox 4"/>
            <p:cNvSpPr txBox="1"/>
            <p:nvPr/>
          </p:nvSpPr>
          <p:spPr>
            <a:xfrm>
              <a:off x="1295400" y="1828800"/>
              <a:ext cx="44196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C00000"/>
                  </a:solidFill>
                  <a:latin typeface="Arial Black"/>
                  <a:cs typeface="Arial Black"/>
                </a:rPr>
                <a:t>Upwelling Radiance Sensor </a:t>
              </a:r>
              <a:r>
                <a:rPr lang="en-US" sz="2800" i="1" dirty="0" smtClean="0">
                  <a:solidFill>
                    <a:srgbClr val="C00000"/>
                  </a:solidFill>
                  <a:latin typeface="Arial Black"/>
                  <a:cs typeface="Arial Black"/>
                </a:rPr>
                <a:t>L</a:t>
              </a:r>
              <a:r>
                <a:rPr lang="en-US" sz="2800" i="1" baseline="-25000" dirty="0" smtClean="0">
                  <a:solidFill>
                    <a:srgbClr val="C00000"/>
                  </a:solidFill>
                  <a:latin typeface="Arial Black"/>
                  <a:cs typeface="Arial Black"/>
                </a:rPr>
                <a:t>u</a:t>
              </a:r>
              <a:endParaRPr lang="en-US" sz="2800" i="1" dirty="0">
                <a:solidFill>
                  <a:srgbClr val="C00000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rot="5400000">
              <a:off x="2171700" y="2324100"/>
              <a:ext cx="609600" cy="20574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="" xmlns:p14="http://schemas.microsoft.com/office/powerpoint/2010/main" val="376317874"/>
      </p:ext>
    </p:extLst>
  </p:cSld>
  <p:clrMapOvr>
    <a:masterClrMapping/>
  </p:clrMapOvr>
  <p:transition advTm="74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854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2600" y="350520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i="1" dirty="0" smtClean="0">
                <a:solidFill>
                  <a:srgbClr val="C00000"/>
                </a:solidFill>
                <a:latin typeface="Arial Black"/>
                <a:cs typeface="Arial Black"/>
              </a:rPr>
              <a:t>E</a:t>
            </a:r>
            <a:r>
              <a:rPr lang="en-US" sz="2800" i="1" baseline="-25000" dirty="0" smtClean="0">
                <a:solidFill>
                  <a:srgbClr val="C00000"/>
                </a:solidFill>
                <a:latin typeface="Arial Black"/>
                <a:cs typeface="Arial Black"/>
              </a:rPr>
              <a:t>d</a:t>
            </a:r>
            <a:endParaRPr lang="en-US" sz="2800" i="1" baseline="-25000" dirty="0">
              <a:solidFill>
                <a:srgbClr val="C00000"/>
              </a:solidFill>
              <a:latin typeface="Arial Black"/>
              <a:cs typeface="Arial Blac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1600" y="342900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C00000"/>
                </a:solidFill>
                <a:latin typeface="Arial Black"/>
                <a:cs typeface="Arial Black"/>
              </a:rPr>
              <a:t>L</a:t>
            </a:r>
            <a:r>
              <a:rPr lang="en-US" sz="2800" i="1" baseline="-25000" dirty="0">
                <a:solidFill>
                  <a:srgbClr val="C00000"/>
                </a:solidFill>
                <a:latin typeface="Arial Black"/>
                <a:cs typeface="Arial Black"/>
              </a:rPr>
              <a:t>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52800" y="28956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C00000"/>
                </a:solidFill>
                <a:latin typeface="Arial Black"/>
                <a:cs typeface="Arial Black"/>
              </a:rPr>
              <a:t>Buoy</a:t>
            </a:r>
            <a:endParaRPr lang="en-US" sz="2800" dirty="0">
              <a:solidFill>
                <a:srgbClr val="C00000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5336915"/>
      </p:ext>
    </p:extLst>
  </p:cSld>
  <p:clrMapOvr>
    <a:masterClrMapping/>
  </p:clrMapOvr>
  <p:transition advTm="1139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l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457200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An Unofficial Guide to Radiometric Measurement  </a:t>
            </a:r>
            <a:r>
              <a:rPr lang="en-US" sz="4800" dirty="0" smtClean="0"/>
              <a:t> </a:t>
            </a:r>
            <a:endParaRPr lang="en-US" sz="4800" dirty="0"/>
          </a:p>
        </p:txBody>
      </p:sp>
    </p:spTree>
    <p:extLst>
      <p:ext uri="{BB962C8B-B14F-4D97-AF65-F5344CB8AC3E}">
        <p14:creationId xmlns="" xmlns:p14="http://schemas.microsoft.com/office/powerpoint/2010/main" val="3109008802"/>
      </p:ext>
    </p:extLst>
  </p:cSld>
  <p:clrMapOvr>
    <a:masterClrMapping/>
  </p:clrMapOvr>
  <p:transition advTm="119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33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5899786" y="2133600"/>
            <a:ext cx="2316537" cy="1676196"/>
            <a:chOff x="5899786" y="2133600"/>
            <a:chExt cx="2316537" cy="1676196"/>
          </a:xfrm>
        </p:grpSpPr>
        <p:pic>
          <p:nvPicPr>
            <p:cNvPr id="1044" name="Picture 20" descr="http://www.how-to-draw-cartoons-online.com/image-files/cartoon-boat-10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042" y="2907777"/>
              <a:ext cx="2202281" cy="90201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http://vecto.rs/1024/vector-of-a-cartoon-man-leaning-forward-and-examining-with-a-magnifying-glass-outlined-coloring-page-drawing-by-ron-leishman-16095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899786" y="2133600"/>
              <a:ext cx="729613" cy="114133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42" name="Picture 18" descr="https://encrypted-tbn0.gstatic.com/images?q=tbn:ANd9GcT-fb12YQYs3JbqtiP4z6zlCBQxrLq6Gt3S208T_sdB8D9RuVT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84" y="-9525"/>
            <a:ext cx="1955798" cy="14668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iatom Azpeitia nodulifera (A. Schmidt) G. Fryxell &amp; P.A. Sim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395" y="4304013"/>
            <a:ext cx="337467" cy="337467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6" descr="http://imgsrv.gardening.ktsa.com/image/ktsag/UserFiles/Image/S_Images/Seaweed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10634" y="3478632"/>
            <a:ext cx="947938" cy="3274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n 3"/>
          <p:cNvSpPr/>
          <p:nvPr/>
        </p:nvSpPr>
        <p:spPr>
          <a:xfrm>
            <a:off x="7620" y="0"/>
            <a:ext cx="1501140" cy="1447800"/>
          </a:xfrm>
          <a:prstGeom prst="sun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4373301" y="3783165"/>
            <a:ext cx="356750" cy="105013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Group 94"/>
          <p:cNvGrpSpPr/>
          <p:nvPr/>
        </p:nvGrpSpPr>
        <p:grpSpPr>
          <a:xfrm>
            <a:off x="2447990" y="4555407"/>
            <a:ext cx="1852258" cy="764765"/>
            <a:chOff x="2447990" y="4555407"/>
            <a:chExt cx="1852258" cy="764765"/>
          </a:xfrm>
        </p:grpSpPr>
        <p:cxnSp>
          <p:nvCxnSpPr>
            <p:cNvPr id="23" name="Straight Arrow Connector 22"/>
            <p:cNvCxnSpPr/>
            <p:nvPr/>
          </p:nvCxnSpPr>
          <p:spPr>
            <a:xfrm flipH="1">
              <a:off x="3923343" y="4943427"/>
              <a:ext cx="376905" cy="37674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endCxn id="1030" idx="3"/>
            </p:cNvCxnSpPr>
            <p:nvPr/>
          </p:nvCxnSpPr>
          <p:spPr>
            <a:xfrm flipH="1">
              <a:off x="2447990" y="4555407"/>
              <a:ext cx="249465" cy="18855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2960898" y="3736168"/>
            <a:ext cx="931018" cy="1756262"/>
            <a:chOff x="2960898" y="3736168"/>
            <a:chExt cx="931018" cy="1756262"/>
          </a:xfrm>
        </p:grpSpPr>
        <p:cxnSp>
          <p:nvCxnSpPr>
            <p:cNvPr id="26" name="Straight Arrow Connector 25"/>
            <p:cNvCxnSpPr/>
            <p:nvPr/>
          </p:nvCxnSpPr>
          <p:spPr>
            <a:xfrm>
              <a:off x="3291153" y="4339193"/>
              <a:ext cx="389866" cy="13355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78" idx="1"/>
            </p:cNvCxnSpPr>
            <p:nvPr/>
          </p:nvCxnSpPr>
          <p:spPr>
            <a:xfrm flipH="1" flipV="1">
              <a:off x="3218208" y="4378825"/>
              <a:ext cx="612605" cy="91755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H="1" flipV="1">
              <a:off x="2960898" y="3736168"/>
              <a:ext cx="165870" cy="45442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H="1" flipV="1">
              <a:off x="3581400" y="5125931"/>
              <a:ext cx="229885" cy="16456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H="1">
              <a:off x="3696342" y="5340030"/>
              <a:ext cx="195574" cy="1524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Cloud 38"/>
          <p:cNvSpPr/>
          <p:nvPr/>
        </p:nvSpPr>
        <p:spPr>
          <a:xfrm>
            <a:off x="652281" y="1643345"/>
            <a:ext cx="2391552" cy="761795"/>
          </a:xfrm>
          <a:prstGeom prst="clou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http://upload.wikimedia.org/wikipedia/commons/1/1b/Diatom_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446" y="4577753"/>
            <a:ext cx="313544" cy="3324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an.umces.edu/imagelibrary/albums/userpics/12865/normal_ian-symbol-coccolithophor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643" y="4381516"/>
            <a:ext cx="257255" cy="2476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Oval 42"/>
          <p:cNvSpPr/>
          <p:nvPr/>
        </p:nvSpPr>
        <p:spPr>
          <a:xfrm>
            <a:off x="3098813" y="4247741"/>
            <a:ext cx="133350" cy="13335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://howtocleancar.info/wp-content/uploads/cartoons/fish_cartoon_picturescartoon_fish_stock_illustration_istock_380x358.jpg-67f3bd04f4cbc2da333aa4c3632224b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569" y="4094222"/>
            <a:ext cx="960267" cy="9046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vector-magz.com/wp-content/uploads/2013/07/sea-turtle-clip-ar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08" y="5612874"/>
            <a:ext cx="1433152" cy="1077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imgsrv.gardening.ktsa.com/image/ktsag/UserFiles/Image/S_Images/Seaweed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57250" y="3561011"/>
            <a:ext cx="947938" cy="3274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43"/>
          <p:cNvGrpSpPr/>
          <p:nvPr/>
        </p:nvGrpSpPr>
        <p:grpSpPr>
          <a:xfrm>
            <a:off x="704850" y="1976899"/>
            <a:ext cx="7471650" cy="1838204"/>
            <a:chOff x="704850" y="1976899"/>
            <a:chExt cx="7471650" cy="1838204"/>
          </a:xfrm>
        </p:grpSpPr>
        <p:sp>
          <p:nvSpPr>
            <p:cNvPr id="5" name="Arc 4"/>
            <p:cNvSpPr/>
            <p:nvPr/>
          </p:nvSpPr>
          <p:spPr>
            <a:xfrm rot="8319678">
              <a:off x="704850" y="2061702"/>
              <a:ext cx="1752600" cy="1600200"/>
            </a:xfrm>
            <a:prstGeom prst="arc">
              <a:avLst/>
            </a:prstGeom>
            <a:noFill/>
            <a:ln w="635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Arc 51"/>
            <p:cNvSpPr/>
            <p:nvPr/>
          </p:nvSpPr>
          <p:spPr>
            <a:xfrm rot="8345348">
              <a:off x="1882115" y="2115588"/>
              <a:ext cx="1752600" cy="1600200"/>
            </a:xfrm>
            <a:prstGeom prst="arc">
              <a:avLst/>
            </a:prstGeom>
            <a:noFill/>
            <a:ln w="635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Arc 52"/>
            <p:cNvSpPr/>
            <p:nvPr/>
          </p:nvSpPr>
          <p:spPr>
            <a:xfrm rot="8486205">
              <a:off x="3075228" y="2143544"/>
              <a:ext cx="1752600" cy="1600200"/>
            </a:xfrm>
            <a:prstGeom prst="arc">
              <a:avLst/>
            </a:prstGeom>
            <a:noFill/>
            <a:ln w="635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Arc 53"/>
            <p:cNvSpPr/>
            <p:nvPr/>
          </p:nvSpPr>
          <p:spPr>
            <a:xfrm rot="7952685">
              <a:off x="4151104" y="2138703"/>
              <a:ext cx="1752600" cy="1600200"/>
            </a:xfrm>
            <a:prstGeom prst="arc">
              <a:avLst/>
            </a:prstGeom>
            <a:noFill/>
            <a:ln w="635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Arc 54"/>
            <p:cNvSpPr/>
            <p:nvPr/>
          </p:nvSpPr>
          <p:spPr>
            <a:xfrm rot="8099485">
              <a:off x="5333101" y="2070250"/>
              <a:ext cx="1752600" cy="1600200"/>
            </a:xfrm>
            <a:prstGeom prst="arc">
              <a:avLst/>
            </a:prstGeom>
            <a:noFill/>
            <a:ln w="635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Arc 55"/>
            <p:cNvSpPr/>
            <p:nvPr/>
          </p:nvSpPr>
          <p:spPr>
            <a:xfrm rot="8099485">
              <a:off x="6500100" y="2053099"/>
              <a:ext cx="1752600" cy="1600200"/>
            </a:xfrm>
            <a:prstGeom prst="arc">
              <a:avLst/>
            </a:prstGeom>
            <a:noFill/>
            <a:ln w="635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Oval 59"/>
          <p:cNvSpPr/>
          <p:nvPr/>
        </p:nvSpPr>
        <p:spPr>
          <a:xfrm>
            <a:off x="4300248" y="4814659"/>
            <a:ext cx="133350" cy="13335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oup 91"/>
          <p:cNvGrpSpPr/>
          <p:nvPr/>
        </p:nvGrpSpPr>
        <p:grpSpPr>
          <a:xfrm>
            <a:off x="2588372" y="3790438"/>
            <a:ext cx="1755028" cy="1035289"/>
            <a:chOff x="2588372" y="3790438"/>
            <a:chExt cx="1755028" cy="1035289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2588372" y="3790438"/>
              <a:ext cx="218166" cy="62463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>
              <a:off x="3996396" y="3806087"/>
              <a:ext cx="347004" cy="101964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7" name="Straight Arrow Connector 66"/>
          <p:cNvCxnSpPr/>
          <p:nvPr/>
        </p:nvCxnSpPr>
        <p:spPr>
          <a:xfrm>
            <a:off x="4366923" y="4948009"/>
            <a:ext cx="363128" cy="99559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Oval 77"/>
          <p:cNvSpPr/>
          <p:nvPr/>
        </p:nvSpPr>
        <p:spPr>
          <a:xfrm>
            <a:off x="3811284" y="5276850"/>
            <a:ext cx="133350" cy="13335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5" name="Group 114"/>
          <p:cNvGrpSpPr/>
          <p:nvPr/>
        </p:nvGrpSpPr>
        <p:grpSpPr>
          <a:xfrm>
            <a:off x="1848057" y="1219200"/>
            <a:ext cx="1250756" cy="605817"/>
            <a:chOff x="1848057" y="1219200"/>
            <a:chExt cx="1250756" cy="605817"/>
          </a:xfrm>
        </p:grpSpPr>
        <p:cxnSp>
          <p:nvCxnSpPr>
            <p:cNvPr id="100" name="Straight Arrow Connector 99"/>
            <p:cNvCxnSpPr/>
            <p:nvPr/>
          </p:nvCxnSpPr>
          <p:spPr>
            <a:xfrm flipV="1">
              <a:off x="2339123" y="1219200"/>
              <a:ext cx="30441" cy="55256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/>
            <p:nvPr/>
          </p:nvCxnSpPr>
          <p:spPr>
            <a:xfrm flipV="1">
              <a:off x="2369564" y="1510577"/>
              <a:ext cx="729249" cy="31444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/>
            <p:cNvCxnSpPr/>
            <p:nvPr/>
          </p:nvCxnSpPr>
          <p:spPr>
            <a:xfrm flipH="1" flipV="1">
              <a:off x="1848057" y="1457324"/>
              <a:ext cx="430216" cy="35286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TextBox 115"/>
          <p:cNvSpPr txBox="1"/>
          <p:nvPr/>
        </p:nvSpPr>
        <p:spPr>
          <a:xfrm>
            <a:off x="5257800" y="4724400"/>
            <a:ext cx="23850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Arial Black" pitchFamily="34" charset="0"/>
              </a:rPr>
              <a:t>Downwelling</a:t>
            </a:r>
            <a:r>
              <a:rPr lang="en-US" sz="2400" b="1" dirty="0" smtClean="0">
                <a:latin typeface="Arial Black" pitchFamily="34" charset="0"/>
              </a:rPr>
              <a:t> irradiance </a:t>
            </a:r>
            <a:r>
              <a:rPr lang="en-US" sz="2400" b="1" i="1" dirty="0" smtClean="0">
                <a:latin typeface="Arial Black" pitchFamily="34" charset="0"/>
              </a:rPr>
              <a:t>E</a:t>
            </a:r>
            <a:r>
              <a:rPr lang="en-US" sz="2400" b="1" i="1" baseline="-25000" dirty="0" smtClean="0">
                <a:latin typeface="Arial Black" pitchFamily="34" charset="0"/>
              </a:rPr>
              <a:t>d</a:t>
            </a:r>
            <a:endParaRPr lang="en-US" sz="2400" b="1" i="1" baseline="-25000" dirty="0">
              <a:latin typeface="Arial Black" pitchFamily="34" charset="0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685800" y="1106033"/>
            <a:ext cx="3265728" cy="2630135"/>
            <a:chOff x="685800" y="1106033"/>
            <a:chExt cx="3265728" cy="2630135"/>
          </a:xfrm>
        </p:grpSpPr>
        <p:grpSp>
          <p:nvGrpSpPr>
            <p:cNvPr id="88" name="Group 87"/>
            <p:cNvGrpSpPr/>
            <p:nvPr/>
          </p:nvGrpSpPr>
          <p:grpSpPr>
            <a:xfrm>
              <a:off x="685800" y="1106033"/>
              <a:ext cx="3265728" cy="2630135"/>
              <a:chOff x="685800" y="1106033"/>
              <a:chExt cx="3265728" cy="2630135"/>
            </a:xfrm>
          </p:grpSpPr>
          <p:cxnSp>
            <p:nvCxnSpPr>
              <p:cNvPr id="12" name="Straight Arrow Connector 11"/>
              <p:cNvCxnSpPr/>
              <p:nvPr/>
            </p:nvCxnSpPr>
            <p:spPr>
              <a:xfrm>
                <a:off x="1219200" y="1371600"/>
                <a:ext cx="1875803" cy="218941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>
                <a:off x="1673341" y="1106033"/>
                <a:ext cx="2278187" cy="2598215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/>
              <p:cNvCxnSpPr/>
              <p:nvPr/>
            </p:nvCxnSpPr>
            <p:spPr>
              <a:xfrm>
                <a:off x="685800" y="1667797"/>
                <a:ext cx="1905000" cy="206837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8" name="Rectangle 117"/>
            <p:cNvSpPr/>
            <p:nvPr/>
          </p:nvSpPr>
          <p:spPr>
            <a:xfrm>
              <a:off x="1848057" y="2574703"/>
              <a:ext cx="4539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i="1" dirty="0" smtClean="0">
                  <a:latin typeface="Arial Black" pitchFamily="34" charset="0"/>
                </a:rPr>
                <a:t>E</a:t>
              </a:r>
              <a:r>
                <a:rPr lang="en-US" b="1" i="1" baseline="-25000" dirty="0" smtClean="0">
                  <a:latin typeface="Arial Black" pitchFamily="34" charset="0"/>
                </a:rPr>
                <a:t>d</a:t>
              </a:r>
              <a:endParaRPr lang="en-US" b="1" i="1" baseline="-25000" dirty="0">
                <a:latin typeface="Arial Black" pitchFamily="34" charset="0"/>
              </a:endParaRPr>
            </a:p>
          </p:txBody>
        </p:sp>
      </p:grpSp>
      <p:sp>
        <p:nvSpPr>
          <p:cNvPr id="131" name="TextBox 130"/>
          <p:cNvSpPr txBox="1"/>
          <p:nvPr/>
        </p:nvSpPr>
        <p:spPr>
          <a:xfrm>
            <a:off x="5257800" y="4724400"/>
            <a:ext cx="23850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 Black" pitchFamily="34" charset="0"/>
              </a:rPr>
              <a:t>Reflected radiance </a:t>
            </a:r>
            <a:r>
              <a:rPr lang="en-US" sz="2400" b="1" i="1" dirty="0" err="1" smtClean="0">
                <a:latin typeface="Arial Black" pitchFamily="34" charset="0"/>
              </a:rPr>
              <a:t>L</a:t>
            </a:r>
            <a:r>
              <a:rPr lang="en-US" sz="2400" b="1" i="1" baseline="-25000" dirty="0" err="1">
                <a:latin typeface="Arial Black" pitchFamily="34" charset="0"/>
              </a:rPr>
              <a:t>r</a:t>
            </a:r>
            <a:endParaRPr lang="en-US" sz="2400" b="1" i="1" baseline="-25000" dirty="0">
              <a:latin typeface="Arial Black" pitchFamily="34" charset="0"/>
            </a:endParaRPr>
          </a:p>
        </p:txBody>
      </p:sp>
      <p:grpSp>
        <p:nvGrpSpPr>
          <p:cNvPr id="121" name="Group 120"/>
          <p:cNvGrpSpPr/>
          <p:nvPr/>
        </p:nvGrpSpPr>
        <p:grpSpPr>
          <a:xfrm>
            <a:off x="3975077" y="2408848"/>
            <a:ext cx="958716" cy="1295400"/>
            <a:chOff x="3975077" y="2408848"/>
            <a:chExt cx="958716" cy="1295400"/>
          </a:xfrm>
        </p:grpSpPr>
        <p:cxnSp>
          <p:nvCxnSpPr>
            <p:cNvPr id="14" name="Straight Arrow Connector 13"/>
            <p:cNvCxnSpPr/>
            <p:nvPr/>
          </p:nvCxnSpPr>
          <p:spPr>
            <a:xfrm flipV="1">
              <a:off x="3975077" y="2408848"/>
              <a:ext cx="718639" cy="12954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Rectangle 119"/>
            <p:cNvSpPr/>
            <p:nvPr/>
          </p:nvSpPr>
          <p:spPr>
            <a:xfrm>
              <a:off x="4526309" y="2781532"/>
              <a:ext cx="4074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i="1" dirty="0" err="1" smtClean="0">
                  <a:latin typeface="Arial Black" pitchFamily="34" charset="0"/>
                </a:rPr>
                <a:t>L</a:t>
              </a:r>
              <a:r>
                <a:rPr lang="en-US" b="1" i="1" baseline="-25000" dirty="0" err="1" smtClean="0">
                  <a:latin typeface="Arial Black" pitchFamily="34" charset="0"/>
                </a:rPr>
                <a:t>r</a:t>
              </a:r>
              <a:endParaRPr lang="en-US" b="1" i="1" baseline="-25000" dirty="0">
                <a:latin typeface="Arial Black" pitchFamily="34" charset="0"/>
              </a:endParaRP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2948" y="3986131"/>
            <a:ext cx="2385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 Black" pitchFamily="34" charset="0"/>
              </a:rPr>
              <a:t>Absorption</a:t>
            </a:r>
            <a:endParaRPr lang="en-US" sz="2400" b="1" i="1" baseline="-25000" dirty="0">
              <a:latin typeface="Arial Black" pitchFamily="34" charset="0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1448366" y="5030765"/>
            <a:ext cx="2385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 Black" pitchFamily="34" charset="0"/>
              </a:rPr>
              <a:t>Scattering</a:t>
            </a:r>
            <a:endParaRPr lang="en-US" sz="2400" b="1" i="1" baseline="-25000" dirty="0">
              <a:latin typeface="Arial Black" pitchFamily="34" charset="0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3429000" y="5943600"/>
            <a:ext cx="2699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 Black" pitchFamily="34" charset="0"/>
              </a:rPr>
              <a:t>Transmission</a:t>
            </a:r>
            <a:endParaRPr lang="en-US" sz="2400" b="1" i="1" baseline="-25000" dirty="0">
              <a:latin typeface="Arial Black" pitchFamily="34" charset="0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5334000" y="4800600"/>
            <a:ext cx="35120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 Black" pitchFamily="34" charset="0"/>
              </a:rPr>
              <a:t>Water-leaving radiance </a:t>
            </a:r>
            <a:r>
              <a:rPr lang="en-US" sz="2400" b="1" i="1" dirty="0" err="1" smtClean="0">
                <a:latin typeface="Arial Black" pitchFamily="34" charset="0"/>
              </a:rPr>
              <a:t>L</a:t>
            </a:r>
            <a:r>
              <a:rPr lang="en-US" sz="2400" b="1" i="1" baseline="-25000" dirty="0" err="1" smtClean="0">
                <a:latin typeface="Arial Black" pitchFamily="34" charset="0"/>
              </a:rPr>
              <a:t>w</a:t>
            </a:r>
            <a:endParaRPr lang="en-US" sz="2400" b="1" i="1" baseline="-25000" dirty="0">
              <a:latin typeface="Arial Black" pitchFamily="34" charset="0"/>
            </a:endParaRPr>
          </a:p>
        </p:txBody>
      </p:sp>
      <p:grpSp>
        <p:nvGrpSpPr>
          <p:cNvPr id="123" name="Group 122"/>
          <p:cNvGrpSpPr/>
          <p:nvPr/>
        </p:nvGrpSpPr>
        <p:grpSpPr>
          <a:xfrm>
            <a:off x="4730051" y="1106033"/>
            <a:ext cx="1594549" cy="2598215"/>
            <a:chOff x="4730051" y="1106033"/>
            <a:chExt cx="1594549" cy="2598215"/>
          </a:xfrm>
        </p:grpSpPr>
        <p:cxnSp>
          <p:nvCxnSpPr>
            <p:cNvPr id="28" name="Straight Arrow Connector 27"/>
            <p:cNvCxnSpPr/>
            <p:nvPr/>
          </p:nvCxnSpPr>
          <p:spPr>
            <a:xfrm flipV="1">
              <a:off x="4730051" y="1106033"/>
              <a:ext cx="1594549" cy="259821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Rectangle 121"/>
            <p:cNvSpPr/>
            <p:nvPr/>
          </p:nvSpPr>
          <p:spPr>
            <a:xfrm>
              <a:off x="5135490" y="1948934"/>
              <a:ext cx="4804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i="1" dirty="0" err="1" smtClean="0">
                  <a:latin typeface="Arial Black" pitchFamily="34" charset="0"/>
                </a:rPr>
                <a:t>L</a:t>
              </a:r>
              <a:r>
                <a:rPr lang="en-US" b="1" i="1" baseline="-25000" dirty="0" err="1" smtClean="0">
                  <a:latin typeface="Arial Black" pitchFamily="34" charset="0"/>
                </a:rPr>
                <a:t>w</a:t>
              </a:r>
              <a:endParaRPr lang="en-US" b="1" i="1" baseline="-25000" dirty="0">
                <a:latin typeface="Arial Black" pitchFamily="34" charset="0"/>
              </a:endParaRPr>
            </a:p>
          </p:txBody>
        </p:sp>
      </p:grpSp>
      <p:sp>
        <p:nvSpPr>
          <p:cNvPr id="140" name="TextBox 139"/>
          <p:cNvSpPr txBox="1"/>
          <p:nvPr/>
        </p:nvSpPr>
        <p:spPr>
          <a:xfrm>
            <a:off x="6629400" y="2362200"/>
            <a:ext cx="2052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 Black" pitchFamily="34" charset="0"/>
              </a:rPr>
              <a:t>In situ</a:t>
            </a:r>
            <a:endParaRPr lang="en-US" sz="2400" b="1" i="1" baseline="-25000" dirty="0">
              <a:latin typeface="Arial Black" pitchFamily="34" charset="0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6629400" y="1143000"/>
            <a:ext cx="1881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 Black" pitchFamily="34" charset="0"/>
              </a:rPr>
              <a:t>Satellite</a:t>
            </a:r>
            <a:endParaRPr lang="en-US" sz="2400" b="1" i="1" baseline="-25000" dirty="0">
              <a:latin typeface="Arial Black" pitchFamily="34" charset="0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1905000" y="304800"/>
            <a:ext cx="35120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 Black" pitchFamily="34" charset="0"/>
              </a:rPr>
              <a:t>Atmospheric effects</a:t>
            </a:r>
            <a:endParaRPr lang="en-US" sz="2400" b="1" i="1" baseline="-25000" dirty="0">
              <a:latin typeface="Arial Black" pitchFamily="34" charset="0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3557151" y="1371600"/>
            <a:ext cx="2342635" cy="927828"/>
            <a:chOff x="1848057" y="897189"/>
            <a:chExt cx="2342635" cy="927828"/>
          </a:xfrm>
        </p:grpSpPr>
        <p:cxnSp>
          <p:nvCxnSpPr>
            <p:cNvPr id="144" name="Straight Arrow Connector 143"/>
            <p:cNvCxnSpPr/>
            <p:nvPr/>
          </p:nvCxnSpPr>
          <p:spPr>
            <a:xfrm flipV="1">
              <a:off x="2339123" y="1219200"/>
              <a:ext cx="30441" cy="55256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/>
            <p:cNvCxnSpPr/>
            <p:nvPr/>
          </p:nvCxnSpPr>
          <p:spPr>
            <a:xfrm flipV="1">
              <a:off x="2369564" y="897189"/>
              <a:ext cx="1821128" cy="92782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Arrow Connector 145"/>
            <p:cNvCxnSpPr/>
            <p:nvPr/>
          </p:nvCxnSpPr>
          <p:spPr>
            <a:xfrm flipH="1" flipV="1">
              <a:off x="1848057" y="1457324"/>
              <a:ext cx="430216" cy="35286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8" name="TextBox 147"/>
          <p:cNvSpPr txBox="1"/>
          <p:nvPr/>
        </p:nvSpPr>
        <p:spPr>
          <a:xfrm>
            <a:off x="3603149" y="1307152"/>
            <a:ext cx="3512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 Black" pitchFamily="34" charset="0"/>
              </a:rPr>
              <a:t>Skylight</a:t>
            </a:r>
            <a:endParaRPr lang="en-US" sz="2400" b="1" i="1" baseline="-25000" dirty="0">
              <a:latin typeface="Arial Black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937959136"/>
      </p:ext>
    </p:extLst>
  </p:cSld>
  <p:clrMapOvr>
    <a:masterClrMapping/>
  </p:clrMapOvr>
  <p:transition advTm="334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116" grpId="0"/>
      <p:bldP spid="116" grpId="1"/>
      <p:bldP spid="131" grpId="0"/>
      <p:bldP spid="131" grpId="1"/>
      <p:bldP spid="134" grpId="0"/>
      <p:bldP spid="134" grpId="1"/>
      <p:bldP spid="135" grpId="0"/>
      <p:bldP spid="135" grpId="1"/>
      <p:bldP spid="136" grpId="0"/>
      <p:bldP spid="136" grpId="1"/>
      <p:bldP spid="137" grpId="0"/>
      <p:bldP spid="137" grpId="1"/>
      <p:bldP spid="140" grpId="0"/>
      <p:bldP spid="140" grpId="1"/>
      <p:bldP spid="141" grpId="0"/>
      <p:bldP spid="141" grpId="1"/>
      <p:bldP spid="142" grpId="0"/>
      <p:bldP spid="142" grpId="1"/>
      <p:bldP spid="148" grpId="0"/>
      <p:bldP spid="14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ucc.org/stc/images/stc-2008-images/heart-logo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2667000"/>
            <a:ext cx="979033" cy="1057276"/>
          </a:xfrm>
          <a:prstGeom prst="rect">
            <a:avLst/>
          </a:prstGeom>
          <a:noFill/>
        </p:spPr>
      </p:pic>
      <p:grpSp>
        <p:nvGrpSpPr>
          <p:cNvPr id="27" name="Group 26"/>
          <p:cNvGrpSpPr/>
          <p:nvPr/>
        </p:nvGrpSpPr>
        <p:grpSpPr>
          <a:xfrm>
            <a:off x="2286000" y="1295400"/>
            <a:ext cx="5029200" cy="4419600"/>
            <a:chOff x="0" y="533400"/>
            <a:chExt cx="5029200" cy="4419600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0" y="2895600"/>
              <a:ext cx="50292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/>
            <p:cNvGrpSpPr/>
            <p:nvPr/>
          </p:nvGrpSpPr>
          <p:grpSpPr>
            <a:xfrm>
              <a:off x="304800" y="533400"/>
              <a:ext cx="4038601" cy="4419600"/>
              <a:chOff x="304800" y="533400"/>
              <a:chExt cx="4038601" cy="4419600"/>
            </a:xfrm>
          </p:grpSpPr>
          <p:cxnSp>
            <p:nvCxnSpPr>
              <p:cNvPr id="7" name="Straight Arrow Connector 6"/>
              <p:cNvCxnSpPr/>
              <p:nvPr/>
            </p:nvCxnSpPr>
            <p:spPr>
              <a:xfrm flipH="1">
                <a:off x="609600" y="2895600"/>
                <a:ext cx="1676400" cy="17526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/>
              <p:cNvCxnSpPr/>
              <p:nvPr/>
            </p:nvCxnSpPr>
            <p:spPr>
              <a:xfrm flipV="1">
                <a:off x="2286000" y="533400"/>
                <a:ext cx="0" cy="23622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Arc 15"/>
              <p:cNvSpPr/>
              <p:nvPr/>
            </p:nvSpPr>
            <p:spPr>
              <a:xfrm>
                <a:off x="381000" y="914400"/>
                <a:ext cx="3886200" cy="4038600"/>
              </a:xfrm>
              <a:prstGeom prst="arc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Arc 17"/>
              <p:cNvSpPr/>
              <p:nvPr/>
            </p:nvSpPr>
            <p:spPr>
              <a:xfrm rot="16200000">
                <a:off x="381001" y="838201"/>
                <a:ext cx="3886200" cy="4038600"/>
              </a:xfrm>
              <a:prstGeom prst="arc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Arc 19"/>
              <p:cNvSpPr/>
              <p:nvPr/>
            </p:nvSpPr>
            <p:spPr>
              <a:xfrm>
                <a:off x="304800" y="2209800"/>
                <a:ext cx="3962400" cy="1295400"/>
              </a:xfrm>
              <a:prstGeom prst="arc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Arc 20"/>
              <p:cNvSpPr/>
              <p:nvPr/>
            </p:nvSpPr>
            <p:spPr>
              <a:xfrm rot="10800000">
                <a:off x="304800" y="2209800"/>
                <a:ext cx="3962400" cy="1295400"/>
              </a:xfrm>
              <a:prstGeom prst="arc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Arc 21"/>
              <p:cNvSpPr/>
              <p:nvPr/>
            </p:nvSpPr>
            <p:spPr>
              <a:xfrm rot="10800000" flipV="1">
                <a:off x="304800" y="2209800"/>
                <a:ext cx="3962400" cy="1159809"/>
              </a:xfrm>
              <a:prstGeom prst="arc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Arc 22"/>
              <p:cNvSpPr/>
              <p:nvPr/>
            </p:nvSpPr>
            <p:spPr>
              <a:xfrm flipV="1">
                <a:off x="304800" y="2345391"/>
                <a:ext cx="3962400" cy="1159809"/>
              </a:xfrm>
              <a:prstGeom prst="arc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5" name="Group 64"/>
          <p:cNvGrpSpPr/>
          <p:nvPr/>
        </p:nvGrpSpPr>
        <p:grpSpPr>
          <a:xfrm>
            <a:off x="1676400" y="304800"/>
            <a:ext cx="5867400" cy="2895600"/>
            <a:chOff x="1676400" y="304800"/>
            <a:chExt cx="5867400" cy="2895600"/>
          </a:xfrm>
        </p:grpSpPr>
        <p:cxnSp>
          <p:nvCxnSpPr>
            <p:cNvPr id="24" name="Straight Arrow Connector 23"/>
            <p:cNvCxnSpPr/>
            <p:nvPr/>
          </p:nvCxnSpPr>
          <p:spPr>
            <a:xfrm flipH="1">
              <a:off x="5181600" y="762000"/>
              <a:ext cx="304800" cy="4572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2743200" y="1219200"/>
              <a:ext cx="533400" cy="4572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>
              <a:off x="5867400" y="1295400"/>
              <a:ext cx="533400" cy="5334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2133600" y="1905000"/>
              <a:ext cx="457200" cy="3810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H="1">
              <a:off x="6477000" y="1981200"/>
              <a:ext cx="533400" cy="4572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1676400" y="2819400"/>
              <a:ext cx="609600" cy="3048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H="1">
              <a:off x="6781800" y="2819400"/>
              <a:ext cx="762000" cy="3810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4572000" y="304800"/>
              <a:ext cx="0" cy="6858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>
              <a:off x="3581400" y="762000"/>
              <a:ext cx="457200" cy="4572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Box 65"/>
          <p:cNvSpPr txBox="1"/>
          <p:nvPr/>
        </p:nvSpPr>
        <p:spPr>
          <a:xfrm>
            <a:off x="3886200" y="5638800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Black" pitchFamily="34" charset="0"/>
              </a:rPr>
              <a:t>Upwelling  irradiance </a:t>
            </a:r>
            <a:r>
              <a:rPr lang="en-US" sz="2400" i="1" dirty="0" err="1" smtClean="0">
                <a:latin typeface="Arial Black" pitchFamily="34" charset="0"/>
              </a:rPr>
              <a:t>E</a:t>
            </a:r>
            <a:r>
              <a:rPr lang="en-US" sz="2400" i="1" baseline="-25000" dirty="0" err="1" smtClean="0">
                <a:latin typeface="Arial Black" pitchFamily="34" charset="0"/>
              </a:rPr>
              <a:t>u</a:t>
            </a:r>
            <a:endParaRPr lang="en-US" sz="2400" i="1" baseline="-25000" dirty="0">
              <a:latin typeface="Arial Black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28600" y="381000"/>
            <a:ext cx="2156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 Black" pitchFamily="34" charset="0"/>
              </a:rPr>
              <a:t>R=</a:t>
            </a:r>
            <a:r>
              <a:rPr lang="en-US" sz="3600" i="1" dirty="0" err="1" smtClean="0">
                <a:latin typeface="Arial Black" pitchFamily="34" charset="0"/>
              </a:rPr>
              <a:t>E</a:t>
            </a:r>
            <a:r>
              <a:rPr lang="en-US" sz="3600" i="1" baseline="-25000" dirty="0" err="1" smtClean="0">
                <a:latin typeface="Arial Black" pitchFamily="34" charset="0"/>
              </a:rPr>
              <a:t>u</a:t>
            </a:r>
            <a:r>
              <a:rPr lang="en-US" sz="3600" i="1" baseline="-25000" dirty="0" smtClean="0">
                <a:latin typeface="Arial Black" pitchFamily="34" charset="0"/>
              </a:rPr>
              <a:t> </a:t>
            </a:r>
            <a:r>
              <a:rPr lang="en-US" sz="3600" dirty="0" smtClean="0">
                <a:latin typeface="Arial Black" pitchFamily="34" charset="0"/>
              </a:rPr>
              <a:t>/</a:t>
            </a:r>
            <a:r>
              <a:rPr lang="en-US" sz="3600" i="1" dirty="0" smtClean="0">
                <a:latin typeface="Arial Black" pitchFamily="34" charset="0"/>
              </a:rPr>
              <a:t>E</a:t>
            </a:r>
            <a:r>
              <a:rPr lang="en-US" sz="3600" i="1" baseline="-25000" dirty="0" smtClean="0">
                <a:latin typeface="Arial Black" pitchFamily="34" charset="0"/>
              </a:rPr>
              <a:t>d</a:t>
            </a:r>
            <a:endParaRPr lang="en-US" sz="3600" i="1" baseline="-25000" dirty="0">
              <a:latin typeface="Arial Black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886200" y="5029200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 Black" pitchFamily="34" charset="0"/>
              </a:rPr>
              <a:t>Downwelling</a:t>
            </a:r>
            <a:r>
              <a:rPr lang="en-US" sz="2400" dirty="0" smtClean="0">
                <a:latin typeface="Arial Black" pitchFamily="34" charset="0"/>
              </a:rPr>
              <a:t>  irradiance </a:t>
            </a:r>
            <a:r>
              <a:rPr lang="en-US" sz="2400" i="1" dirty="0" smtClean="0">
                <a:latin typeface="Arial Black" pitchFamily="34" charset="0"/>
              </a:rPr>
              <a:t>E</a:t>
            </a:r>
            <a:r>
              <a:rPr lang="en-US" sz="2400" i="1" baseline="-25000" dirty="0" smtClean="0">
                <a:latin typeface="Arial Black" pitchFamily="34" charset="0"/>
              </a:rPr>
              <a:t>d</a:t>
            </a:r>
            <a:endParaRPr lang="en-US" sz="2400" i="1" baseline="-25000" dirty="0">
              <a:latin typeface="Arial Black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543800" y="3962400"/>
            <a:ext cx="1164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itchFamily="34" charset="0"/>
              </a:rPr>
              <a:t>Water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  <a:latin typeface="Arial Black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696200" y="2743200"/>
            <a:ext cx="662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 Black" pitchFamily="34" charset="0"/>
              </a:rPr>
              <a:t>Air</a:t>
            </a:r>
            <a:endParaRPr lang="en-US" sz="2400" dirty="0">
              <a:latin typeface="Arial Black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advTm="80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/>
          <p:cNvGrpSpPr/>
          <p:nvPr/>
        </p:nvGrpSpPr>
        <p:grpSpPr>
          <a:xfrm>
            <a:off x="4191000" y="183955"/>
            <a:ext cx="3384355" cy="4007045"/>
            <a:chOff x="4191000" y="183955"/>
            <a:chExt cx="3384355" cy="4007045"/>
          </a:xfrm>
        </p:grpSpPr>
        <p:grpSp>
          <p:nvGrpSpPr>
            <p:cNvPr id="69" name="Group 68"/>
            <p:cNvGrpSpPr/>
            <p:nvPr/>
          </p:nvGrpSpPr>
          <p:grpSpPr>
            <a:xfrm>
              <a:off x="4191000" y="1143000"/>
              <a:ext cx="2459620" cy="3048000"/>
              <a:chOff x="4191000" y="1143000"/>
              <a:chExt cx="2459620" cy="3048000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4191000" y="1422057"/>
                <a:ext cx="2459620" cy="2768943"/>
                <a:chOff x="4191000" y="1422057"/>
                <a:chExt cx="2459620" cy="2768943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 flipV="1">
                  <a:off x="4191000" y="1752600"/>
                  <a:ext cx="1524000" cy="2438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flipV="1">
                  <a:off x="4191000" y="2133600"/>
                  <a:ext cx="1981200" cy="2057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Arc 40"/>
                <p:cNvSpPr/>
                <p:nvPr/>
              </p:nvSpPr>
              <p:spPr>
                <a:xfrm>
                  <a:off x="5257800" y="1752600"/>
                  <a:ext cx="914400" cy="762000"/>
                </a:xfrm>
                <a:prstGeom prst="arc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Arc 41"/>
                <p:cNvSpPr/>
                <p:nvPr/>
              </p:nvSpPr>
              <p:spPr>
                <a:xfrm rot="10998442">
                  <a:off x="5736220" y="1422057"/>
                  <a:ext cx="914400" cy="762000"/>
                </a:xfrm>
                <a:prstGeom prst="arc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63" name="Straight Arrow Connector 62"/>
              <p:cNvCxnSpPr/>
              <p:nvPr/>
            </p:nvCxnSpPr>
            <p:spPr>
              <a:xfrm flipV="1">
                <a:off x="4191000" y="1143000"/>
                <a:ext cx="2438400" cy="30480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9698" name="Picture 2" descr="http://www.learn-to-draw.com/images/02-eyes-profile01.jpg"/>
            <p:cNvPicPr>
              <a:picLocks noChangeAspect="1" noChangeArrowheads="1"/>
            </p:cNvPicPr>
            <p:nvPr/>
          </p:nvPicPr>
          <p:blipFill>
            <a:blip r:embed="rId4" cstate="print"/>
            <a:srcRect l="8572" r="78571" b="27272"/>
            <a:stretch>
              <a:fillRect/>
            </a:stretch>
          </p:blipFill>
          <p:spPr bwMode="auto">
            <a:xfrm rot="19919998">
              <a:off x="6889555" y="183955"/>
              <a:ext cx="685800" cy="685800"/>
            </a:xfrm>
            <a:prstGeom prst="rect">
              <a:avLst/>
            </a:prstGeom>
            <a:noFill/>
          </p:spPr>
        </p:pic>
      </p:grpSp>
      <p:sp>
        <p:nvSpPr>
          <p:cNvPr id="66" name="TextBox 65"/>
          <p:cNvSpPr txBox="1"/>
          <p:nvPr/>
        </p:nvSpPr>
        <p:spPr>
          <a:xfrm>
            <a:off x="3886200" y="5410200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Black" pitchFamily="34" charset="0"/>
              </a:rPr>
              <a:t>Upwelling  radiance </a:t>
            </a:r>
            <a:r>
              <a:rPr lang="en-US" sz="2400" i="1" dirty="0" smtClean="0">
                <a:latin typeface="Arial Black" pitchFamily="34" charset="0"/>
              </a:rPr>
              <a:t>L</a:t>
            </a:r>
            <a:r>
              <a:rPr lang="en-US" sz="2400" i="1" baseline="-25000" dirty="0" smtClean="0">
                <a:latin typeface="Arial Black" pitchFamily="34" charset="0"/>
              </a:rPr>
              <a:t>u</a:t>
            </a:r>
            <a:endParaRPr lang="en-US" sz="2400" i="1" baseline="-25000" dirty="0">
              <a:latin typeface="Arial Black" pitchFamily="34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143000" y="4191000"/>
            <a:ext cx="7086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/>
          <p:cNvGrpSpPr/>
          <p:nvPr/>
        </p:nvGrpSpPr>
        <p:grpSpPr>
          <a:xfrm>
            <a:off x="2514600" y="4343400"/>
            <a:ext cx="2819400" cy="914400"/>
            <a:chOff x="2514600" y="4343400"/>
            <a:chExt cx="2819400" cy="914400"/>
          </a:xfrm>
        </p:grpSpPr>
        <p:cxnSp>
          <p:nvCxnSpPr>
            <p:cNvPr id="45" name="Straight Arrow Connector 44"/>
            <p:cNvCxnSpPr/>
            <p:nvPr/>
          </p:nvCxnSpPr>
          <p:spPr>
            <a:xfrm flipH="1" flipV="1">
              <a:off x="2514600" y="4343400"/>
              <a:ext cx="381000" cy="5334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H="1" flipV="1">
              <a:off x="3200400" y="4343400"/>
              <a:ext cx="76200" cy="7620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V="1">
              <a:off x="3733800" y="4343400"/>
              <a:ext cx="457200" cy="9144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V="1">
              <a:off x="4800600" y="4343400"/>
              <a:ext cx="533400" cy="6858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/>
          <p:cNvGrpSpPr/>
          <p:nvPr/>
        </p:nvGrpSpPr>
        <p:grpSpPr>
          <a:xfrm>
            <a:off x="4648200" y="3048000"/>
            <a:ext cx="1017828" cy="381000"/>
            <a:chOff x="4648200" y="3048000"/>
            <a:chExt cx="1017828" cy="381000"/>
          </a:xfrm>
        </p:grpSpPr>
        <p:sp>
          <p:nvSpPr>
            <p:cNvPr id="60" name="Arc 59"/>
            <p:cNvSpPr/>
            <p:nvPr/>
          </p:nvSpPr>
          <p:spPr>
            <a:xfrm>
              <a:off x="4648200" y="3200400"/>
              <a:ext cx="381000" cy="228600"/>
            </a:xfrm>
            <a:prstGeom prst="arc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181600" y="3048000"/>
              <a:ext cx="4844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ym typeface="Symbol"/>
                </a:rPr>
                <a:t>d</a:t>
              </a:r>
              <a:endParaRPr lang="en-US" dirty="0"/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228600" y="381000"/>
            <a:ext cx="2487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Arial Black" pitchFamily="34" charset="0"/>
              </a:rPr>
              <a:t>R</a:t>
            </a:r>
            <a:r>
              <a:rPr lang="en-US" sz="3600" baseline="-25000" dirty="0" err="1" smtClean="0">
                <a:latin typeface="Arial Black" pitchFamily="34" charset="0"/>
              </a:rPr>
              <a:t>rs</a:t>
            </a:r>
            <a:r>
              <a:rPr lang="en-US" sz="3600" dirty="0" smtClean="0">
                <a:latin typeface="Arial Black" pitchFamily="34" charset="0"/>
              </a:rPr>
              <a:t>=</a:t>
            </a:r>
            <a:r>
              <a:rPr lang="en-US" sz="3600" i="1" dirty="0" smtClean="0">
                <a:latin typeface="Arial Black" pitchFamily="34" charset="0"/>
              </a:rPr>
              <a:t>L</a:t>
            </a:r>
            <a:r>
              <a:rPr lang="en-US" sz="3600" i="1" baseline="-25000" dirty="0" smtClean="0">
                <a:latin typeface="Arial Black" pitchFamily="34" charset="0"/>
              </a:rPr>
              <a:t>u </a:t>
            </a:r>
            <a:r>
              <a:rPr lang="en-US" sz="3600" dirty="0" smtClean="0">
                <a:latin typeface="Arial Black" pitchFamily="34" charset="0"/>
              </a:rPr>
              <a:t>/</a:t>
            </a:r>
            <a:r>
              <a:rPr lang="en-US" sz="3600" i="1" dirty="0" smtClean="0">
                <a:latin typeface="Arial Black" pitchFamily="34" charset="0"/>
              </a:rPr>
              <a:t>E</a:t>
            </a:r>
            <a:r>
              <a:rPr lang="en-US" sz="3600" i="1" baseline="-25000" dirty="0" smtClean="0">
                <a:latin typeface="Arial Black" pitchFamily="34" charset="0"/>
              </a:rPr>
              <a:t>d</a:t>
            </a:r>
            <a:endParaRPr lang="en-US" sz="3600" i="1" baseline="-25000" dirty="0">
              <a:latin typeface="Arial Black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239000" y="4572000"/>
            <a:ext cx="1164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 Black" pitchFamily="34" charset="0"/>
              </a:rPr>
              <a:t>Water</a:t>
            </a:r>
            <a:endParaRPr lang="en-US" sz="2400" dirty="0">
              <a:latin typeface="Arial Black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391400" y="3200400"/>
            <a:ext cx="662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 Black" pitchFamily="34" charset="0"/>
              </a:rPr>
              <a:t>Air</a:t>
            </a:r>
            <a:endParaRPr lang="en-US" sz="2400" dirty="0">
              <a:latin typeface="Arial Black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advTm="73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0" y="2895600"/>
            <a:ext cx="31534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/>
              <a:t>Radiometers</a:t>
            </a:r>
            <a:endParaRPr lang="en-US" sz="4400" dirty="0"/>
          </a:p>
        </p:txBody>
      </p:sp>
    </p:spTree>
    <p:extLst>
      <p:ext uri="{BB962C8B-B14F-4D97-AF65-F5344CB8AC3E}">
        <p14:creationId xmlns="" xmlns:p14="http://schemas.microsoft.com/office/powerpoint/2010/main" val="2525336915"/>
      </p:ext>
    </p:extLst>
  </p:cSld>
  <p:clrMapOvr>
    <a:masterClrMapping/>
  </p:clrMapOvr>
  <p:transition advTm="577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2" y="228600"/>
            <a:ext cx="4040188" cy="6397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 Black" pitchFamily="34" charset="0"/>
              </a:rPr>
              <a:t>Above water</a:t>
            </a:r>
            <a:endParaRPr lang="en-US" sz="3200" dirty="0">
              <a:latin typeface="Arial Black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5105400"/>
            <a:ext cx="2667000" cy="609600"/>
          </a:xfrm>
        </p:spPr>
        <p:txBody>
          <a:bodyPr/>
          <a:lstStyle/>
          <a:p>
            <a:pPr>
              <a:buNone/>
            </a:pPr>
            <a:r>
              <a:rPr lang="en-US" i="1" dirty="0" smtClean="0">
                <a:latin typeface="Arial Black" pitchFamily="34" charset="0"/>
              </a:rPr>
              <a:t>L</a:t>
            </a:r>
            <a:r>
              <a:rPr lang="en-US" i="1" baseline="-25000" dirty="0" smtClean="0">
                <a:latin typeface="Arial Black" pitchFamily="34" charset="0"/>
              </a:rPr>
              <a:t>t</a:t>
            </a:r>
            <a:r>
              <a:rPr lang="en-US" dirty="0" smtClean="0">
                <a:latin typeface="Arial Black" pitchFamily="34" charset="0"/>
              </a:rPr>
              <a:t> = </a:t>
            </a:r>
            <a:r>
              <a:rPr lang="en-US" i="1" dirty="0" err="1" smtClean="0">
                <a:latin typeface="Arial Black" pitchFamily="34" charset="0"/>
              </a:rPr>
              <a:t>L</a:t>
            </a:r>
            <a:r>
              <a:rPr lang="en-US" i="1" baseline="-25000" dirty="0" err="1" smtClean="0">
                <a:latin typeface="Arial Black" pitchFamily="34" charset="0"/>
              </a:rPr>
              <a:t>r</a:t>
            </a:r>
            <a:r>
              <a:rPr lang="en-US" dirty="0" smtClean="0">
                <a:latin typeface="Arial Black" pitchFamily="34" charset="0"/>
              </a:rPr>
              <a:t> + </a:t>
            </a:r>
            <a:r>
              <a:rPr lang="en-US" i="1" dirty="0" err="1" smtClean="0">
                <a:latin typeface="Arial Black" pitchFamily="34" charset="0"/>
              </a:rPr>
              <a:t>L</a:t>
            </a:r>
            <a:r>
              <a:rPr lang="en-US" i="1" baseline="-25000" dirty="0" err="1" smtClean="0">
                <a:latin typeface="Arial Black" pitchFamily="34" charset="0"/>
              </a:rPr>
              <a:t>w</a:t>
            </a:r>
            <a:endParaRPr lang="en-US" i="1" baseline="-25000" dirty="0">
              <a:latin typeface="Arial Black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2552700" y="1371600"/>
            <a:ext cx="2781300" cy="2247900"/>
            <a:chOff x="2552700" y="1371600"/>
            <a:chExt cx="2781300" cy="2247900"/>
          </a:xfrm>
        </p:grpSpPr>
        <p:sp>
          <p:nvSpPr>
            <p:cNvPr id="8" name="Rectangle 7"/>
            <p:cNvSpPr/>
            <p:nvPr/>
          </p:nvSpPr>
          <p:spPr>
            <a:xfrm rot="18791109">
              <a:off x="2286000" y="2971800"/>
              <a:ext cx="914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3276600" y="2133600"/>
              <a:ext cx="609600" cy="5334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ontent Placeholder 3"/>
            <p:cNvSpPr txBox="1">
              <a:spLocks/>
            </p:cNvSpPr>
            <p:nvPr/>
          </p:nvSpPr>
          <p:spPr>
            <a:xfrm>
              <a:off x="2667000" y="1371600"/>
              <a:ext cx="2667000" cy="6096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Black" pitchFamily="34" charset="0"/>
                </a:rPr>
                <a:t>Skylight </a:t>
              </a:r>
              <a:r>
                <a:rPr kumimoji="0" lang="en-US" sz="2400" b="0" i="1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Black" pitchFamily="34" charset="0"/>
                </a:rPr>
                <a:t>L</a:t>
              </a:r>
              <a:r>
                <a:rPr kumimoji="0" lang="en-US" sz="2400" b="0" i="1" u="none" strike="noStrike" kern="1200" cap="none" spc="0" normalizeH="0" baseline="-2500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Black" pitchFamily="34" charset="0"/>
                </a:rPr>
                <a:t>i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Black" pitchFamily="34" charset="0"/>
                </a:rPr>
                <a:t> ~ </a:t>
              </a:r>
              <a:r>
                <a:rPr kumimoji="0" lang="en-US" sz="24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Black" pitchFamily="34" charset="0"/>
                </a:rPr>
                <a:t>L</a:t>
              </a:r>
              <a:r>
                <a:rPr kumimoji="0" lang="en-US" sz="2400" b="0" i="1" u="none" strike="noStrike" kern="1200" cap="none" spc="0" normalizeH="0" baseline="-2500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Black" pitchFamily="34" charset="0"/>
                </a:rPr>
                <a:t>r</a:t>
              </a:r>
              <a:endParaRPr kumimoji="0" lang="en-US" sz="2400" b="0" i="1" u="none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62000" y="2362200"/>
            <a:ext cx="2667000" cy="2133600"/>
            <a:chOff x="762000" y="2362200"/>
            <a:chExt cx="2667000" cy="2133600"/>
          </a:xfrm>
        </p:grpSpPr>
        <p:sp>
          <p:nvSpPr>
            <p:cNvPr id="7" name="Rectangle 6"/>
            <p:cNvSpPr/>
            <p:nvPr/>
          </p:nvSpPr>
          <p:spPr>
            <a:xfrm>
              <a:off x="1676400" y="3124200"/>
              <a:ext cx="381000" cy="1371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ontent Placeholder 3"/>
            <p:cNvSpPr txBox="1">
              <a:spLocks/>
            </p:cNvSpPr>
            <p:nvPr/>
          </p:nvSpPr>
          <p:spPr>
            <a:xfrm>
              <a:off x="762000" y="2362200"/>
              <a:ext cx="2667000" cy="6096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Black" pitchFamily="34" charset="0"/>
                </a:rPr>
                <a:t>E</a:t>
              </a:r>
              <a:r>
                <a:rPr kumimoji="0" lang="en-US" sz="2400" b="0" i="1" u="none" strike="noStrike" kern="1200" cap="none" spc="0" normalizeH="0" baseline="-2500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Black" pitchFamily="34" charset="0"/>
                </a:rPr>
                <a:t>d</a:t>
              </a:r>
              <a:endParaRPr kumimoji="0" lang="en-US" sz="2400" b="0" i="1" u="none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5562600" y="2895600"/>
            <a:ext cx="381000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an 22"/>
          <p:cNvSpPr/>
          <p:nvPr/>
        </p:nvSpPr>
        <p:spPr>
          <a:xfrm>
            <a:off x="6934200" y="3276600"/>
            <a:ext cx="914400" cy="121920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162800" y="1981200"/>
            <a:ext cx="381000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3"/>
          <p:cNvSpPr>
            <a:spLocks noGrp="1"/>
          </p:cNvSpPr>
          <p:nvPr>
            <p:ph sz="half" idx="2"/>
          </p:nvPr>
        </p:nvSpPr>
        <p:spPr>
          <a:xfrm>
            <a:off x="6934200" y="1295400"/>
            <a:ext cx="762000" cy="609600"/>
          </a:xfrm>
        </p:spPr>
        <p:txBody>
          <a:bodyPr/>
          <a:lstStyle/>
          <a:p>
            <a:pPr>
              <a:buNone/>
            </a:pPr>
            <a:r>
              <a:rPr lang="en-US" i="1" dirty="0" err="1" smtClean="0">
                <a:latin typeface="Arial Black" pitchFamily="34" charset="0"/>
              </a:rPr>
              <a:t>L</a:t>
            </a:r>
            <a:r>
              <a:rPr lang="en-US" i="1" baseline="-25000" dirty="0" err="1" smtClean="0">
                <a:latin typeface="Arial Black" pitchFamily="34" charset="0"/>
              </a:rPr>
              <a:t>w</a:t>
            </a:r>
            <a:endParaRPr lang="en-US" i="1" baseline="-25000" dirty="0">
              <a:latin typeface="Arial Black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28600" y="4800600"/>
            <a:ext cx="4746206" cy="1833265"/>
            <a:chOff x="228600" y="4800600"/>
            <a:chExt cx="4746206" cy="1833265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228600" y="5867400"/>
              <a:ext cx="43434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3810000" y="6172200"/>
              <a:ext cx="11648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Arial Black" pitchFamily="34" charset="0"/>
                </a:rPr>
                <a:t>Water</a:t>
              </a:r>
              <a:endParaRPr lang="en-US" sz="2400" dirty="0">
                <a:latin typeface="Arial Black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962400" y="4800600"/>
              <a:ext cx="6623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Arial Black" pitchFamily="34" charset="0"/>
                </a:rPr>
                <a:t>Air</a:t>
              </a:r>
              <a:endParaRPr lang="en-US" sz="2400" dirty="0">
                <a:latin typeface="Arial Black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953000" y="3200400"/>
            <a:ext cx="4191000" cy="1833265"/>
            <a:chOff x="4953000" y="3200400"/>
            <a:chExt cx="4191000" cy="1833265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4953000" y="3810000"/>
              <a:ext cx="3657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7979194" y="4572000"/>
              <a:ext cx="11648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Arial Black" pitchFamily="34" charset="0"/>
                </a:rPr>
                <a:t>Water</a:t>
              </a:r>
              <a:endParaRPr lang="en-US" sz="2400" dirty="0">
                <a:latin typeface="Arial Black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131594" y="3200400"/>
              <a:ext cx="6623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Arial Black" pitchFamily="34" charset="0"/>
                </a:rPr>
                <a:t>Air</a:t>
              </a:r>
              <a:endParaRPr lang="en-US" sz="2400" dirty="0">
                <a:latin typeface="Arial Black" pitchFamily="34" charset="0"/>
              </a:endParaRPr>
            </a:p>
          </p:txBody>
        </p:sp>
      </p:grpSp>
      <p:sp>
        <p:nvSpPr>
          <p:cNvPr id="30" name="Content Placeholder 3"/>
          <p:cNvSpPr txBox="1">
            <a:spLocks/>
          </p:cNvSpPr>
          <p:nvPr/>
        </p:nvSpPr>
        <p:spPr>
          <a:xfrm>
            <a:off x="4876800" y="2209800"/>
            <a:ext cx="26670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</a:rPr>
              <a:t>E</a:t>
            </a:r>
            <a:r>
              <a:rPr kumimoji="0" lang="en-US" sz="2400" b="0" i="1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</a:rPr>
              <a:t>d</a:t>
            </a:r>
            <a:endParaRPr kumimoji="0" lang="en-US" sz="2400" b="0" i="1" u="none" strike="noStrike" kern="1200" cap="none" spc="0" normalizeH="0" baseline="-25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615389" y="4051456"/>
            <a:ext cx="1194611" cy="1434944"/>
            <a:chOff x="2615389" y="4051456"/>
            <a:chExt cx="1194611" cy="1434944"/>
          </a:xfrm>
        </p:grpSpPr>
        <p:sp>
          <p:nvSpPr>
            <p:cNvPr id="10" name="Rectangle 9"/>
            <p:cNvSpPr/>
            <p:nvPr/>
          </p:nvSpPr>
          <p:spPr>
            <a:xfrm rot="2940527">
              <a:off x="2348689" y="4318156"/>
              <a:ext cx="914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H="1" flipV="1">
              <a:off x="3352800" y="5029200"/>
              <a:ext cx="457200" cy="4572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p:transition advTm="94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1" grpId="0" animBg="1"/>
      <p:bldP spid="23" grpId="0" animBg="1"/>
      <p:bldP spid="22" grpId="0" animBg="1"/>
      <p:bldP spid="25" grpId="0" build="p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austinkleon.com/wp-content/uploads/2008/02/stick_figur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810000" y="4419600"/>
            <a:ext cx="635632" cy="638175"/>
          </a:xfrm>
          <a:prstGeom prst="rect">
            <a:avLst/>
          </a:prstGeom>
          <a:noFill/>
        </p:spPr>
      </p:pic>
      <p:grpSp>
        <p:nvGrpSpPr>
          <p:cNvPr id="61" name="Group 60"/>
          <p:cNvGrpSpPr/>
          <p:nvPr/>
        </p:nvGrpSpPr>
        <p:grpSpPr>
          <a:xfrm>
            <a:off x="762000" y="1219200"/>
            <a:ext cx="6172200" cy="4191000"/>
            <a:chOff x="762000" y="457200"/>
            <a:chExt cx="6172200" cy="4191000"/>
          </a:xfrm>
        </p:grpSpPr>
        <p:cxnSp>
          <p:nvCxnSpPr>
            <p:cNvPr id="25" name="Straight Arrow Connector 24"/>
            <p:cNvCxnSpPr/>
            <p:nvPr/>
          </p:nvCxnSpPr>
          <p:spPr>
            <a:xfrm flipV="1">
              <a:off x="3733800" y="457200"/>
              <a:ext cx="0" cy="27432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1828800" y="1828800"/>
              <a:ext cx="3657600" cy="28194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762000" y="3200400"/>
              <a:ext cx="61722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3733800" y="-43678"/>
            <a:ext cx="2057400" cy="3929878"/>
            <a:chOff x="3733800" y="0"/>
            <a:chExt cx="2057400" cy="3929878"/>
          </a:xfrm>
        </p:grpSpPr>
        <p:sp>
          <p:nvSpPr>
            <p:cNvPr id="71" name="Parallelogram 70"/>
            <p:cNvSpPr/>
            <p:nvPr/>
          </p:nvSpPr>
          <p:spPr>
            <a:xfrm rot="5400000" flipV="1">
              <a:off x="2797561" y="936239"/>
              <a:ext cx="3929878" cy="2057400"/>
            </a:xfrm>
            <a:prstGeom prst="parallelogram">
              <a:avLst>
                <a:gd name="adj" fmla="val 76641"/>
              </a:avLst>
            </a:prstGeom>
            <a:solidFill>
              <a:schemeClr val="tx2">
                <a:lumMod val="20000"/>
                <a:lumOff val="80000"/>
                <a:alpha val="49000"/>
              </a:schemeClr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4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Sun 31"/>
            <p:cNvSpPr/>
            <p:nvPr/>
          </p:nvSpPr>
          <p:spPr>
            <a:xfrm>
              <a:off x="5181600" y="381000"/>
              <a:ext cx="609600" cy="533400"/>
            </a:xfrm>
            <a:prstGeom prst="sun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2133600" y="3200400"/>
            <a:ext cx="2286000" cy="2590800"/>
            <a:chOff x="2133600" y="3200400"/>
            <a:chExt cx="2286000" cy="2590800"/>
          </a:xfrm>
        </p:grpSpPr>
        <p:cxnSp>
          <p:nvCxnSpPr>
            <p:cNvPr id="48" name="Straight Arrow Connector 47"/>
            <p:cNvCxnSpPr/>
            <p:nvPr/>
          </p:nvCxnSpPr>
          <p:spPr>
            <a:xfrm>
              <a:off x="3733800" y="3962400"/>
              <a:ext cx="685800" cy="18288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9" name="Group 88"/>
            <p:cNvGrpSpPr/>
            <p:nvPr/>
          </p:nvGrpSpPr>
          <p:grpSpPr>
            <a:xfrm>
              <a:off x="2133600" y="3200400"/>
              <a:ext cx="2048399" cy="1250250"/>
              <a:chOff x="2133600" y="3200400"/>
              <a:chExt cx="2048399" cy="1250250"/>
            </a:xfrm>
          </p:grpSpPr>
          <p:sp>
            <p:nvSpPr>
              <p:cNvPr id="79" name="Arc 78"/>
              <p:cNvSpPr/>
              <p:nvPr/>
            </p:nvSpPr>
            <p:spPr>
              <a:xfrm rot="3941039">
                <a:off x="3057253" y="3325905"/>
                <a:ext cx="1151455" cy="1098036"/>
              </a:xfrm>
              <a:prstGeom prst="arc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2133600" y="3200400"/>
                <a:ext cx="12570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 =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135 °</a:t>
                </a:r>
                <a:endParaRPr 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93" name="Group 92"/>
          <p:cNvGrpSpPr/>
          <p:nvPr/>
        </p:nvGrpSpPr>
        <p:grpSpPr>
          <a:xfrm>
            <a:off x="4191000" y="3581400"/>
            <a:ext cx="2237121" cy="2209800"/>
            <a:chOff x="4127816" y="3429000"/>
            <a:chExt cx="2237121" cy="2209800"/>
          </a:xfrm>
        </p:grpSpPr>
        <p:grpSp>
          <p:nvGrpSpPr>
            <p:cNvPr id="92" name="Group 91"/>
            <p:cNvGrpSpPr/>
            <p:nvPr/>
          </p:nvGrpSpPr>
          <p:grpSpPr>
            <a:xfrm>
              <a:off x="4127816" y="3429000"/>
              <a:ext cx="494656" cy="2209800"/>
              <a:chOff x="4127816" y="3429000"/>
              <a:chExt cx="494656" cy="2209800"/>
            </a:xfrm>
          </p:grpSpPr>
          <p:cxnSp>
            <p:nvCxnSpPr>
              <p:cNvPr id="81" name="Straight Arrow Connector 80"/>
              <p:cNvCxnSpPr>
                <a:stCxn id="30722" idx="0"/>
              </p:cNvCxnSpPr>
              <p:nvPr/>
            </p:nvCxnSpPr>
            <p:spPr>
              <a:xfrm>
                <a:off x="4127816" y="4419600"/>
                <a:ext cx="291784" cy="12192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1" name="Group 90"/>
              <p:cNvGrpSpPr/>
              <p:nvPr/>
            </p:nvGrpSpPr>
            <p:grpSpPr>
              <a:xfrm>
                <a:off x="4290493" y="3429000"/>
                <a:ext cx="331979" cy="2209800"/>
                <a:chOff x="4290493" y="3429000"/>
                <a:chExt cx="331979" cy="2209800"/>
              </a:xfrm>
            </p:grpSpPr>
            <p:cxnSp>
              <p:nvCxnSpPr>
                <p:cNvPr id="83" name="Straight Connector 82"/>
                <p:cNvCxnSpPr/>
                <p:nvPr/>
              </p:nvCxnSpPr>
              <p:spPr>
                <a:xfrm flipV="1">
                  <a:off x="4419600" y="3429000"/>
                  <a:ext cx="0" cy="22098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6" name="Arc 85"/>
                <p:cNvSpPr/>
                <p:nvPr/>
              </p:nvSpPr>
              <p:spPr>
                <a:xfrm rot="16507561">
                  <a:off x="4188354" y="4992697"/>
                  <a:ext cx="536257" cy="331979"/>
                </a:xfrm>
                <a:prstGeom prst="arc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88" name="TextBox 87"/>
            <p:cNvSpPr txBox="1"/>
            <p:nvPr/>
          </p:nvSpPr>
          <p:spPr>
            <a:xfrm>
              <a:off x="5181600" y="4953000"/>
              <a:ext cx="11833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dirty="0" smtClean="0">
                  <a:latin typeface="Calibri"/>
                  <a:cs typeface="Calibri"/>
                  <a:sym typeface="Symbol"/>
                </a:rPr>
                <a:t>θ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 =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40 °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advTm="102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Erin\Documents\MIT\CLASSES\Optics\PROJECT\HyperSAS_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"/>
            <a:ext cx="9144000" cy="68571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76600" y="5334000"/>
            <a:ext cx="4288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Arial Black" pitchFamily="34" charset="0"/>
              </a:rPr>
              <a:t>SECURE MOUNT</a:t>
            </a:r>
            <a:endParaRPr lang="en-US" sz="28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652790"/>
            <a:ext cx="2514600" cy="2700010"/>
            <a:chOff x="0" y="652790"/>
            <a:chExt cx="2514600" cy="2700010"/>
          </a:xfrm>
        </p:grpSpPr>
        <p:sp>
          <p:nvSpPr>
            <p:cNvPr id="8" name="TextBox 7"/>
            <p:cNvSpPr txBox="1"/>
            <p:nvPr/>
          </p:nvSpPr>
          <p:spPr>
            <a:xfrm>
              <a:off x="152400" y="652790"/>
              <a:ext cx="2362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 smtClean="0">
                  <a:solidFill>
                    <a:srgbClr val="C00000"/>
                  </a:solidFill>
                  <a:latin typeface="Arial Black" pitchFamily="34" charset="0"/>
                </a:rPr>
                <a:t>E</a:t>
              </a:r>
              <a:r>
                <a:rPr lang="en-US" sz="2800" b="1" i="1" baseline="-25000" dirty="0" smtClean="0">
                  <a:solidFill>
                    <a:srgbClr val="C00000"/>
                  </a:solidFill>
                  <a:latin typeface="Arial Black" pitchFamily="34" charset="0"/>
                </a:rPr>
                <a:t>d</a:t>
              </a:r>
              <a:r>
                <a:rPr lang="en-US" sz="2800" b="1" dirty="0" smtClean="0">
                  <a:solidFill>
                    <a:srgbClr val="C00000"/>
                  </a:solidFill>
                  <a:latin typeface="Arial Black" pitchFamily="34" charset="0"/>
                </a:rPr>
                <a:t> Sensor</a:t>
              </a:r>
              <a:endParaRPr lang="en-US" sz="2800" b="1" dirty="0">
                <a:solidFill>
                  <a:srgbClr val="C00000"/>
                </a:solidFill>
                <a:latin typeface="Arial Black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1295400"/>
              <a:ext cx="1143000" cy="20574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671111" y="3010596"/>
            <a:ext cx="3006289" cy="2008424"/>
            <a:chOff x="6671111" y="3010596"/>
            <a:chExt cx="3006289" cy="2008424"/>
          </a:xfrm>
        </p:grpSpPr>
        <p:sp>
          <p:nvSpPr>
            <p:cNvPr id="7" name="TextBox 6"/>
            <p:cNvSpPr txBox="1"/>
            <p:nvPr/>
          </p:nvSpPr>
          <p:spPr>
            <a:xfrm>
              <a:off x="7162800" y="4495800"/>
              <a:ext cx="2514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 smtClean="0">
                  <a:solidFill>
                    <a:srgbClr val="C00000"/>
                  </a:solidFill>
                  <a:latin typeface="Arial Black" pitchFamily="34" charset="0"/>
                </a:rPr>
                <a:t>L</a:t>
              </a:r>
              <a:r>
                <a:rPr lang="en-US" sz="2800" b="1" i="1" baseline="-25000" dirty="0" smtClean="0">
                  <a:solidFill>
                    <a:srgbClr val="C00000"/>
                  </a:solidFill>
                  <a:latin typeface="Arial Black" pitchFamily="34" charset="0"/>
                </a:rPr>
                <a:t>t</a:t>
              </a:r>
              <a:r>
                <a:rPr lang="en-US" sz="2800" b="1" dirty="0" smtClean="0">
                  <a:solidFill>
                    <a:srgbClr val="C00000"/>
                  </a:solidFill>
                  <a:latin typeface="Arial Black" pitchFamily="34" charset="0"/>
                </a:rPr>
                <a:t> Sensor</a:t>
              </a:r>
              <a:endParaRPr lang="en-US" sz="2800" b="1" dirty="0">
                <a:solidFill>
                  <a:srgbClr val="C00000"/>
                </a:solidFill>
                <a:latin typeface="Arial Black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rot="18886745">
              <a:off x="7585147" y="2096560"/>
              <a:ext cx="757947" cy="2586019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858000" y="1981200"/>
            <a:ext cx="2569029" cy="1518382"/>
            <a:chOff x="6858000" y="1981200"/>
            <a:chExt cx="2569029" cy="1518382"/>
          </a:xfrm>
        </p:grpSpPr>
        <p:sp>
          <p:nvSpPr>
            <p:cNvPr id="6" name="TextBox 5"/>
            <p:cNvSpPr txBox="1"/>
            <p:nvPr/>
          </p:nvSpPr>
          <p:spPr>
            <a:xfrm>
              <a:off x="6858000" y="1981200"/>
              <a:ext cx="25690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1" dirty="0" smtClean="0">
                  <a:solidFill>
                    <a:srgbClr val="C00000"/>
                  </a:solidFill>
                  <a:latin typeface="Arial Black" pitchFamily="34" charset="0"/>
                </a:rPr>
                <a:t>L</a:t>
              </a:r>
              <a:r>
                <a:rPr lang="en-US" sz="2800" b="1" i="1" baseline="-25000" dirty="0" smtClean="0">
                  <a:solidFill>
                    <a:srgbClr val="C00000"/>
                  </a:solidFill>
                  <a:latin typeface="Arial Black" pitchFamily="34" charset="0"/>
                </a:rPr>
                <a:t>i</a:t>
              </a:r>
              <a:r>
                <a:rPr lang="en-US" sz="2800" b="1" i="1" dirty="0" smtClean="0">
                  <a:solidFill>
                    <a:srgbClr val="C00000"/>
                  </a:solidFill>
                  <a:latin typeface="Arial Black" pitchFamily="34" charset="0"/>
                </a:rPr>
                <a:t> </a:t>
              </a:r>
              <a:r>
                <a:rPr lang="en-US" sz="2800" b="1" dirty="0" smtClean="0">
                  <a:solidFill>
                    <a:srgbClr val="C00000"/>
                  </a:solidFill>
                  <a:latin typeface="Arial Black" pitchFamily="34" charset="0"/>
                </a:rPr>
                <a:t>Sensor</a:t>
              </a:r>
              <a:endParaRPr lang="en-US" sz="2800" b="1" dirty="0">
                <a:solidFill>
                  <a:srgbClr val="C00000"/>
                </a:solidFill>
                <a:latin typeface="Arial Black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rot="2526978">
              <a:off x="8215155" y="2740775"/>
              <a:ext cx="645761" cy="758807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343400" y="1828800"/>
            <a:ext cx="2677886" cy="2711203"/>
            <a:chOff x="4343400" y="1828800"/>
            <a:chExt cx="2677886" cy="2711203"/>
          </a:xfrm>
        </p:grpSpPr>
        <p:sp>
          <p:nvSpPr>
            <p:cNvPr id="14" name="TextBox 13"/>
            <p:cNvSpPr txBox="1"/>
            <p:nvPr/>
          </p:nvSpPr>
          <p:spPr>
            <a:xfrm>
              <a:off x="4343400" y="1828800"/>
              <a:ext cx="267788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C00000"/>
                  </a:solidFill>
                  <a:latin typeface="Arial Black" pitchFamily="34" charset="0"/>
                </a:rPr>
                <a:t>Tilt </a:t>
              </a:r>
              <a:r>
                <a:rPr lang="en-US" sz="2800" b="1" dirty="0" smtClean="0">
                  <a:solidFill>
                    <a:srgbClr val="C00000"/>
                  </a:solidFill>
                  <a:latin typeface="Arial Black" pitchFamily="34" charset="0"/>
                </a:rPr>
                <a:t>Heading</a:t>
              </a:r>
            </a:p>
            <a:p>
              <a:r>
                <a:rPr lang="en-US" sz="2800" b="1" dirty="0" smtClean="0">
                  <a:solidFill>
                    <a:srgbClr val="C00000"/>
                  </a:solidFill>
                  <a:latin typeface="Arial Black" pitchFamily="34" charset="0"/>
                </a:rPr>
                <a:t>Sensor</a:t>
              </a:r>
              <a:endParaRPr lang="en-US" sz="2800" b="1" dirty="0">
                <a:solidFill>
                  <a:srgbClr val="C00000"/>
                </a:solidFill>
                <a:latin typeface="Arial Black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 rot="20619203">
              <a:off x="6373205" y="2482603"/>
              <a:ext cx="609600" cy="20574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="" xmlns:p14="http://schemas.microsoft.com/office/powerpoint/2010/main" val="2214858326"/>
      </p:ext>
    </p:extLst>
  </p:cSld>
  <p:clrMapOvr>
    <a:masterClrMapping/>
  </p:clrMapOvr>
  <p:transition advTm="64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4|0.8|1.4|1|1.2|1|0.7|1|1.2|0.7|0.7|1.1|0.6|1.2|0.9|0.7|0.7|0.6|0.9|0.7|0.7|0.8|1.7|0.6|0.5|0.6|0.9|1|0.9|1.2|0.9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8|1|1.3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9|0.9|1.5|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9|1.3|1|1.2|1.3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|0.9|1.5|1.3|1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9|1.2|0.7|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1|1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727</TotalTime>
  <Words>120</Words>
  <Application>Microsoft Office PowerPoint</Application>
  <PresentationFormat>On-screen Show (4:3)</PresentationFormat>
  <Paragraphs>64</Paragraphs>
  <Slides>12</Slides>
  <Notes>10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irradiance (HyperOCR-I) and radiance (HyperOCR-R) in the visible and Near-InfraRed (350-800 nm) range at 3.3 nm spectral resolution.    deploying the three instruments simultaneously is highly valuable for data closure</dc:title>
  <dc:creator>Erin</dc:creator>
  <cp:lastModifiedBy>Alison Chase</cp:lastModifiedBy>
  <cp:revision>95</cp:revision>
  <dcterms:created xsi:type="dcterms:W3CDTF">2013-07-23T17:49:41Z</dcterms:created>
  <dcterms:modified xsi:type="dcterms:W3CDTF">2013-07-29T02:29:14Z</dcterms:modified>
</cp:coreProperties>
</file>