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3" r:id="rId9"/>
    <p:sldId id="268" r:id="rId10"/>
    <p:sldId id="264" r:id="rId11"/>
    <p:sldId id="265" r:id="rId12"/>
    <p:sldId id="269" r:id="rId13"/>
    <p:sldId id="270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2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1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2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9D48-5E67-4FED-A866-290EB18A4543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2B63-E75F-4609-BEDA-FB6676DD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324599"/>
          </a:xfrm>
        </p:spPr>
        <p:txBody>
          <a:bodyPr>
            <a:normAutofit/>
          </a:bodyPr>
          <a:lstStyle/>
          <a:p>
            <a:r>
              <a:rPr lang="en-US" dirty="0" smtClean="0"/>
              <a:t>Radiometry Updates 7/29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pic>
        <p:nvPicPr>
          <p:cNvPr id="1026" name="Picture 2" descr="F:\DSC0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5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1: Variability in Lt and </a:t>
            </a:r>
            <a:r>
              <a:rPr lang="en-US" dirty="0" err="1" smtClean="0"/>
              <a:t>Lsky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7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3: </a:t>
            </a:r>
            <a:r>
              <a:rPr lang="en-US" dirty="0" err="1" smtClean="0"/>
              <a:t>HyperPro</a:t>
            </a:r>
            <a:r>
              <a:rPr lang="en-US" dirty="0" smtClean="0"/>
              <a:t> Splash Test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8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3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Let’s </a:t>
            </a:r>
            <a:r>
              <a:rPr lang="en-US" sz="3500" dirty="0" smtClean="0"/>
              <a:t>Make </a:t>
            </a:r>
            <a:r>
              <a:rPr lang="en-US" sz="3500" dirty="0"/>
              <a:t>I</a:t>
            </a:r>
            <a:r>
              <a:rPr lang="en-US" sz="3500" dirty="0" smtClean="0"/>
              <a:t>t </a:t>
            </a:r>
            <a:r>
              <a:rPr lang="en-US" sz="3500" dirty="0"/>
              <a:t>M</a:t>
            </a:r>
            <a:r>
              <a:rPr lang="en-US" sz="3500" dirty="0" smtClean="0"/>
              <a:t>ore </a:t>
            </a:r>
            <a:r>
              <a:rPr lang="en-US" sz="3500" dirty="0" smtClean="0"/>
              <a:t>C</a:t>
            </a:r>
            <a:r>
              <a:rPr lang="en-US" sz="3500" dirty="0" smtClean="0"/>
              <a:t>omplicated-Immersion</a:t>
            </a:r>
            <a:endParaRPr lang="en-US" sz="3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06" y="1295400"/>
            <a:ext cx="92373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2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Let’s </a:t>
            </a:r>
            <a:r>
              <a:rPr lang="en-US" sz="3500" dirty="0" smtClean="0"/>
              <a:t>Make </a:t>
            </a:r>
            <a:r>
              <a:rPr lang="en-US" sz="3500" dirty="0"/>
              <a:t>I</a:t>
            </a:r>
            <a:r>
              <a:rPr lang="en-US" sz="3500" dirty="0" smtClean="0"/>
              <a:t>t </a:t>
            </a:r>
            <a:r>
              <a:rPr lang="en-US" sz="3500" dirty="0"/>
              <a:t>M</a:t>
            </a:r>
            <a:r>
              <a:rPr lang="en-US" sz="3500" dirty="0" smtClean="0"/>
              <a:t>ore </a:t>
            </a:r>
            <a:r>
              <a:rPr lang="en-US" sz="3500" dirty="0"/>
              <a:t>C</a:t>
            </a:r>
            <a:r>
              <a:rPr lang="en-US" sz="3500" dirty="0" smtClean="0"/>
              <a:t>omplicated-</a:t>
            </a:r>
            <a:r>
              <a:rPr lang="el-GR" sz="3500" dirty="0" smtClean="0">
                <a:latin typeface="Times New Roman"/>
                <a:cs typeface="Times New Roman"/>
              </a:rPr>
              <a:t>ρ</a:t>
            </a:r>
            <a:r>
              <a:rPr lang="en-US" sz="3500" baseline="-25000" dirty="0" smtClean="0">
                <a:latin typeface="+mn-lt"/>
                <a:cs typeface="Times New Roman"/>
              </a:rPr>
              <a:t>sky</a:t>
            </a:r>
            <a:r>
              <a:rPr lang="en-US" sz="3500" dirty="0" smtClean="0">
                <a:latin typeface="+mn-lt"/>
                <a:cs typeface="Times New Roman"/>
              </a:rPr>
              <a:t>=0.09</a:t>
            </a:r>
            <a:endParaRPr lang="en-US" sz="3500" baseline="-25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33" y="1295400"/>
            <a:ext cx="92373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7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Keeping in mind that the SAS and/or Pro may have calibration issues, using WISP in open water doesn’t look promising ‘as is’*</a:t>
            </a:r>
          </a:p>
          <a:p>
            <a:endParaRPr lang="en-US" dirty="0" smtClean="0"/>
          </a:p>
          <a:p>
            <a:r>
              <a:rPr lang="en-US" dirty="0" smtClean="0"/>
              <a:t>Gimbal the WISP</a:t>
            </a:r>
          </a:p>
          <a:p>
            <a:r>
              <a:rPr lang="en-US" dirty="0" smtClean="0"/>
              <a:t>Put a level bubble on the under side of the WISP</a:t>
            </a:r>
          </a:p>
          <a:p>
            <a:r>
              <a:rPr lang="en-US" dirty="0" smtClean="0"/>
              <a:t>Add automatic sampler feature (every x seconds)</a:t>
            </a:r>
            <a:endParaRPr lang="en-US" dirty="0"/>
          </a:p>
        </p:txBody>
      </p:sp>
      <p:pic>
        <p:nvPicPr>
          <p:cNvPr id="5122" name="Picture 2" descr="F:\DSC0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05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8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FIGURES:WISP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66" y="2971800"/>
            <a:ext cx="5071533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1143000"/>
            <a:ext cx="497416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94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9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Dock Test 7/27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1029" y="12954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/>
              <a:t>Test 1: All Sensor Test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‘Same’ dock location for WISP, SAS base, and buoyed </a:t>
            </a:r>
            <a:r>
              <a:rPr lang="en-US" sz="2800" dirty="0" err="1" smtClean="0"/>
              <a:t>HyperPro</a:t>
            </a: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SAS Ed sensor located on upper dock</a:t>
            </a:r>
          </a:p>
          <a:p>
            <a:pPr lvl="1"/>
            <a:endParaRPr lang="en-US" sz="28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/>
              <a:t>Test 2: Ed Sensor Test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Same dock location for all sensors</a:t>
            </a:r>
          </a:p>
          <a:p>
            <a:pPr lvl="1"/>
            <a:endParaRPr lang="en-US" sz="2800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2800" b="1" dirty="0" smtClean="0"/>
              <a:t>Test 3: Water Splash Test on </a:t>
            </a:r>
            <a:r>
              <a:rPr lang="en-US" sz="2800" b="1" dirty="0" err="1" smtClean="0"/>
              <a:t>HyperPro</a:t>
            </a:r>
            <a:endParaRPr lang="en-US" sz="2800" b="1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Ran </a:t>
            </a:r>
            <a:r>
              <a:rPr lang="en-US" sz="2800" dirty="0" err="1" smtClean="0"/>
              <a:t>HyperPro</a:t>
            </a:r>
            <a:r>
              <a:rPr lang="en-US" sz="2800" dirty="0" smtClean="0"/>
              <a:t> for 1-2 minutes normal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Ran </a:t>
            </a:r>
            <a:r>
              <a:rPr lang="en-US" sz="2800" dirty="0" err="1" smtClean="0"/>
              <a:t>HyperPro</a:t>
            </a:r>
            <a:r>
              <a:rPr lang="en-US" sz="2800" dirty="0" smtClean="0"/>
              <a:t> for 1-2 minutes after splashing water on the upwelling radiance 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70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WISP Test 1: Every 30 seconds for 5-6 minutes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1839"/>
            <a:ext cx="682836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2133600"/>
            <a:ext cx="2133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Agreement with Time</a:t>
            </a:r>
          </a:p>
          <a:p>
            <a:pPr algn="ctr"/>
            <a:r>
              <a:rPr lang="en-US" dirty="0" smtClean="0"/>
              <a:t>(Some boat wakes and waves)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277534"/>
            <a:ext cx="1676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‘Kick’ in 750-800 Smaller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9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36344" cy="1143000"/>
          </a:xfrm>
        </p:spPr>
        <p:txBody>
          <a:bodyPr/>
          <a:lstStyle/>
          <a:p>
            <a:r>
              <a:rPr lang="en-US" dirty="0" smtClean="0"/>
              <a:t>Test 2: 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" y="1447800"/>
            <a:ext cx="91154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2856" y="304800"/>
            <a:ext cx="413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Test 1: All Sensors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6388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Good Agreement of Ed values with Time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Used Median Values To Compare with SAS/Pro</a:t>
            </a:r>
          </a:p>
        </p:txBody>
      </p:sp>
    </p:spTree>
    <p:extLst>
      <p:ext uri="{BB962C8B-B14F-4D97-AF65-F5344CB8AC3E}">
        <p14:creationId xmlns:p14="http://schemas.microsoft.com/office/powerpoint/2010/main" val="127396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1: SAS Ed Sensor On Upper Dock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54886" cy="498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3323" y="5199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Can </a:t>
            </a:r>
            <a:r>
              <a:rPr lang="en-US" dirty="0"/>
              <a:t>B</a:t>
            </a:r>
            <a:r>
              <a:rPr lang="en-US" dirty="0" smtClean="0"/>
              <a:t>e +10%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8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2: SAS Ed Sensor On Lower Dock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" y="1143000"/>
            <a:ext cx="909734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3323" y="5199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½  As Big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0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" y="1219200"/>
            <a:ext cx="9149503" cy="49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</a:t>
            </a:r>
            <a:r>
              <a:rPr lang="en-US" dirty="0"/>
              <a:t>3</a:t>
            </a:r>
            <a:r>
              <a:rPr lang="en-US" dirty="0" smtClean="0"/>
              <a:t>: Ed Pre-Splash Test (Some Waves)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1: Variability in </a:t>
            </a:r>
            <a:r>
              <a:rPr lang="en-US" dirty="0" err="1" smtClean="0"/>
              <a:t>Lw</a:t>
            </a:r>
            <a:r>
              <a:rPr lang="en-US" dirty="0" smtClean="0"/>
              <a:t> and </a:t>
            </a:r>
            <a:r>
              <a:rPr lang="en-US" dirty="0" err="1" smtClean="0"/>
              <a:t>Rrs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2905" cy="5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33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/>
              <a:t>3</a:t>
            </a:r>
            <a:r>
              <a:rPr lang="en-US" dirty="0" smtClean="0"/>
              <a:t>: Variability in </a:t>
            </a:r>
            <a:r>
              <a:rPr lang="en-US" dirty="0" err="1" smtClean="0"/>
              <a:t>Lw</a:t>
            </a:r>
            <a:r>
              <a:rPr lang="en-US" dirty="0" smtClean="0"/>
              <a:t> and </a:t>
            </a:r>
            <a:r>
              <a:rPr lang="en-US" dirty="0" err="1" smtClean="0"/>
              <a:t>Rrs</a:t>
            </a:r>
            <a:endParaRPr lang="en-US" dirty="0"/>
          </a:p>
        </p:txBody>
      </p:sp>
      <p:pic>
        <p:nvPicPr>
          <p:cNvPr id="7170" name="Picture 2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2373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1" y="39624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Slightly Better with Ed Sensor Closer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92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260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Radiometry Updates 7/29        </vt:lpstr>
      <vt:lpstr>Dock Test 7/27</vt:lpstr>
      <vt:lpstr>WISP Test 1: Every 30 seconds for 5-6 minutes</vt:lpstr>
      <vt:lpstr>Test 2: Ed</vt:lpstr>
      <vt:lpstr>Test 1: SAS Ed Sensor On Upper Dock</vt:lpstr>
      <vt:lpstr>Test 2: SAS Ed Sensor On Lower Dock</vt:lpstr>
      <vt:lpstr>Test 3: Ed Pre-Splash Test (Some Waves) </vt:lpstr>
      <vt:lpstr>Test 1: Variability in Lw and Rrs</vt:lpstr>
      <vt:lpstr>Test 3: Variability in Lw and Rrs</vt:lpstr>
      <vt:lpstr>Test 1: Variability in Lt and Lsky</vt:lpstr>
      <vt:lpstr>Test 3: HyperPro Splash Test</vt:lpstr>
      <vt:lpstr>Let’s Make It More Complicated-Immersion</vt:lpstr>
      <vt:lpstr>Let’s Make It More Complicated-ρsky=0.09</vt:lpstr>
      <vt:lpstr>Recommendations?</vt:lpstr>
      <vt:lpstr>EXTRA FIGURES:WISP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Radiometry Updates 7/29  Jing, Linhai, Erin, Marta, Jing, Ashley</dc:title>
  <dc:creator>Erin</dc:creator>
  <cp:lastModifiedBy>Erin</cp:lastModifiedBy>
  <cp:revision>12</cp:revision>
  <dcterms:created xsi:type="dcterms:W3CDTF">2013-07-29T01:23:19Z</dcterms:created>
  <dcterms:modified xsi:type="dcterms:W3CDTF">2013-07-29T12:32:17Z</dcterms:modified>
</cp:coreProperties>
</file>