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8" r:id="rId2"/>
    <p:sldId id="279" r:id="rId3"/>
    <p:sldId id="259" r:id="rId4"/>
    <p:sldId id="270" r:id="rId5"/>
    <p:sldId id="271" r:id="rId6"/>
    <p:sldId id="263" r:id="rId7"/>
    <p:sldId id="277" r:id="rId8"/>
    <p:sldId id="275"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72581" autoAdjust="0"/>
  </p:normalViewPr>
  <p:slideViewPr>
    <p:cSldViewPr>
      <p:cViewPr varScale="1">
        <p:scale>
          <a:sx n="48" d="100"/>
          <a:sy n="48" d="100"/>
        </p:scale>
        <p:origin x="-1932"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D7B229-71AC-479E-B03A-8609C3F9EE81}" type="datetimeFigureOut">
              <a:rPr lang="en-US" smtClean="0"/>
              <a:pPr/>
              <a:t>7/29/2013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11A56A-8F9A-46E5-8704-79CF051059C2}" type="slidenum">
              <a:rPr lang="en-US" smtClean="0"/>
              <a:pPr/>
              <a:t>‹#›</a:t>
            </a:fld>
            <a:endParaRPr lang="en-US"/>
          </a:p>
        </p:txBody>
      </p:sp>
    </p:spTree>
    <p:extLst>
      <p:ext uri="{BB962C8B-B14F-4D97-AF65-F5344CB8AC3E}">
        <p14:creationId xmlns="" xmlns:p14="http://schemas.microsoft.com/office/powerpoint/2010/main" val="3179967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1</a:t>
            </a:fld>
            <a:endParaRPr lang="en-US"/>
          </a:p>
        </p:txBody>
      </p:sp>
    </p:spTree>
    <p:extLst>
      <p:ext uri="{BB962C8B-B14F-4D97-AF65-F5344CB8AC3E}">
        <p14:creationId xmlns="" xmlns:p14="http://schemas.microsoft.com/office/powerpoint/2010/main" val="134160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field of ocean optics focuses on the use of light’s inherent optical properties and how sunlight changes in earth’s atmosphere and oceans.  From the characteristics of these light interactions, we can learn about ocean properties, such as chlorophyll levels and particle size trends.  Satellites provide essential measurements of various optical properties that can tell us about productivity, climate change and the carbon cycle on large spatial and temporal scales.  One important part of remote sensing is collecting comparable field radiometry measurements and calibrating these satellite products. It is therefore crucial to follow certain protocols and learn how to collect accurate radiometry data in the field. In this video we will explain the general theory behind optical measurements, how optical oceanographers study light interactions, and the common instruments used.  We’ll also show you the best practices for set-up and field measurements, as well as what common result spectra could look like.</a:t>
            </a:r>
          </a:p>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2</a:t>
            </a:fld>
            <a:endParaRPr lang="en-US"/>
          </a:p>
        </p:txBody>
      </p:sp>
    </p:spTree>
    <p:extLst>
      <p:ext uri="{BB962C8B-B14F-4D97-AF65-F5344CB8AC3E}">
        <p14:creationId xmlns="" xmlns:p14="http://schemas.microsoft.com/office/powerpoint/2010/main" val="33004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When light hits the ocean’s surface, the total amount of energy per unit area received is referred to as the down-welling irradiance or Ed.  Part of this light can be reflected back into air and is called reflected radiance or </a:t>
            </a:r>
            <a:r>
              <a:rPr lang="en-US" sz="1200" kern="1200" dirty="0" err="1" smtClean="0">
                <a:solidFill>
                  <a:schemeClr val="tx1"/>
                </a:solidFill>
                <a:latin typeface="+mn-lt"/>
                <a:ea typeface="+mn-ea"/>
                <a:cs typeface="+mn-cs"/>
              </a:rPr>
              <a:t>Lr</a:t>
            </a:r>
            <a:r>
              <a:rPr lang="en-US" sz="1200" kern="1200" dirty="0" smtClean="0">
                <a:solidFill>
                  <a:schemeClr val="tx1"/>
                </a:solidFill>
                <a:latin typeface="+mn-lt"/>
                <a:ea typeface="+mn-ea"/>
                <a:cs typeface="+mn-cs"/>
              </a:rPr>
              <a:t> when viewed at a specific direction and angle.  The rest of the light may travel into the water column.  Within the water column, some light will be absorbed by water molecules, particles, CDOM and other substances like minerals, and some could be scattered into different directions by these same components. The scattered light can then be absorbed or scattered again.  Ultimately, only a small part of the light will be transmitted to depth.  A part of light can also be reflected back into air and when measured at a given solid angle and a specific direction</a:t>
            </a:r>
            <a:r>
              <a:rPr lang="en-US" sz="1200" kern="1200" baseline="0" dirty="0" smtClean="0">
                <a:solidFill>
                  <a:schemeClr val="tx1"/>
                </a:solidFill>
                <a:latin typeface="+mn-lt"/>
                <a:ea typeface="+mn-ea"/>
                <a:cs typeface="+mn-cs"/>
              </a:rPr>
              <a:t> it is</a:t>
            </a:r>
            <a:r>
              <a:rPr lang="en-US" sz="1200" kern="1200" dirty="0" smtClean="0">
                <a:solidFill>
                  <a:schemeClr val="tx1"/>
                </a:solidFill>
                <a:latin typeface="+mn-lt"/>
                <a:ea typeface="+mn-ea"/>
                <a:cs typeface="+mn-cs"/>
              </a:rPr>
              <a:t> referred to as the water-leaving radiance or </a:t>
            </a:r>
            <a:r>
              <a:rPr lang="en-US" sz="1200" kern="1200" dirty="0" err="1" smtClean="0">
                <a:solidFill>
                  <a:schemeClr val="tx1"/>
                </a:solidFill>
                <a:latin typeface="+mn-lt"/>
                <a:ea typeface="+mn-ea"/>
                <a:cs typeface="+mn-cs"/>
              </a:rPr>
              <a:t>Lw</a:t>
            </a:r>
            <a:r>
              <a:rPr lang="en-US" sz="1200" kern="1200" dirty="0" smtClean="0">
                <a:solidFill>
                  <a:schemeClr val="tx1"/>
                </a:solidFill>
                <a:latin typeface="+mn-lt"/>
                <a:ea typeface="+mn-ea"/>
                <a:cs typeface="+mn-cs"/>
              </a:rPr>
              <a:t>. Scientists are interested in </a:t>
            </a:r>
            <a:r>
              <a:rPr lang="en-US" sz="1200" kern="1200" dirty="0" err="1" smtClean="0">
                <a:solidFill>
                  <a:schemeClr val="tx1"/>
                </a:solidFill>
                <a:latin typeface="+mn-lt"/>
                <a:ea typeface="+mn-ea"/>
                <a:cs typeface="+mn-cs"/>
              </a:rPr>
              <a:t>Lw</a:t>
            </a:r>
            <a:r>
              <a:rPr lang="en-US" sz="1200" kern="1200" dirty="0" smtClean="0">
                <a:solidFill>
                  <a:schemeClr val="tx1"/>
                </a:solidFill>
                <a:latin typeface="+mn-lt"/>
                <a:ea typeface="+mn-ea"/>
                <a:cs typeface="+mn-cs"/>
              </a:rPr>
              <a:t> because it carries information from a particular parcel of water and its optical properties. </a:t>
            </a:r>
            <a:r>
              <a:rPr lang="en-US" sz="1200" kern="1200" dirty="0" err="1" smtClean="0">
                <a:solidFill>
                  <a:schemeClr val="tx1"/>
                </a:solidFill>
                <a:latin typeface="+mn-lt"/>
                <a:ea typeface="+mn-ea"/>
                <a:cs typeface="+mn-cs"/>
              </a:rPr>
              <a:t>Lw</a:t>
            </a:r>
            <a:r>
              <a:rPr lang="en-US" sz="1200" kern="1200" dirty="0" smtClean="0">
                <a:solidFill>
                  <a:schemeClr val="tx1"/>
                </a:solidFill>
                <a:latin typeface="+mn-lt"/>
                <a:ea typeface="+mn-ea"/>
                <a:cs typeface="+mn-cs"/>
              </a:rPr>
              <a:t> can either be collected by in-situ field work or via satellites. However, in addition to the water-leaving radiance, reflected radiance and skylight radiance also contribute to the signals collected by satellites or field instruments. Especially for satellite data, measurement corrections can be complicated by clouds, atmospheric particles, and water molecules, which can also absorb or scatter sunlight and contribute to the signal received by satellites.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3</a:t>
            </a:fld>
            <a:endParaRPr lang="en-US"/>
          </a:p>
        </p:txBody>
      </p:sp>
    </p:spTree>
    <p:extLst>
      <p:ext uri="{BB962C8B-B14F-4D97-AF65-F5344CB8AC3E}">
        <p14:creationId xmlns="" xmlns:p14="http://schemas.microsoft.com/office/powerpoint/2010/main" val="3027237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using in-situ sensors, it is important to understand the difference between radiance and irradiance.   Imagine you are standing on a water surface.  The total energy brought by light hitting you from all directions over a given unit area is the down-welling energy or irradiance (Ed).  The upwelling irradiance is the same as down-welling, simply picture  the light coming at you from below the water surface.  Reflectance can be viewed as the ratio of </a:t>
            </a:r>
            <a:r>
              <a:rPr lang="en-US" sz="1200" kern="1200" dirty="0" err="1" smtClean="0">
                <a:solidFill>
                  <a:schemeClr val="tx1"/>
                </a:solidFill>
                <a:latin typeface="+mn-lt"/>
                <a:ea typeface="+mn-ea"/>
                <a:cs typeface="+mn-cs"/>
              </a:rPr>
              <a:t>Eu</a:t>
            </a:r>
            <a:r>
              <a:rPr lang="en-US" sz="1200" kern="1200" dirty="0" smtClean="0">
                <a:solidFill>
                  <a:schemeClr val="tx1"/>
                </a:solidFill>
                <a:latin typeface="+mn-lt"/>
                <a:ea typeface="+mn-ea"/>
                <a:cs typeface="+mn-cs"/>
              </a:rPr>
              <a:t> over Ed, or how much light ‘bounces’ off the water surface.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reflectance measured by satellites is slightly difference since satellites will measure radiance instead of irradiance. Imagine that you are viewing a water surface from a specific direction.  The total energy per solid angle you receive is referred to as the radiance. Therefore, radiance will be viewing direction and solid angle dependent. Only if the water surface is </a:t>
            </a:r>
            <a:r>
              <a:rPr lang="en-US" sz="1200" kern="1200" dirty="0" err="1" smtClean="0">
                <a:solidFill>
                  <a:schemeClr val="tx1"/>
                </a:solidFill>
                <a:latin typeface="+mn-lt"/>
                <a:ea typeface="+mn-ea"/>
                <a:cs typeface="+mn-cs"/>
              </a:rPr>
              <a:t>Lambertian</a:t>
            </a:r>
            <a:r>
              <a:rPr lang="en-US" sz="1200" kern="1200" dirty="0" smtClean="0">
                <a:solidFill>
                  <a:schemeClr val="tx1"/>
                </a:solidFill>
                <a:latin typeface="+mn-lt"/>
                <a:ea typeface="+mn-ea"/>
                <a:cs typeface="+mn-cs"/>
              </a:rPr>
              <a:t> in nature will the upwelling radiance be identical at all directions. Remote sensing reflectance is defined as the ratio of the upwelling radiance over the down-welling irradiance.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11A56A-8F9A-46E5-8704-79CF051059C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There are two main types of radiometric configurations, those suited for above water measurements and those for below the water surface.  This video focuses on above water radiometers which have two main set-ups: above water and in water systems.  Above water systems generally consist of a sensor measuring down-welling irradiance (Ed), a sensor pointing downward to measure the total upwelling radiance including the reflected radiance and the water-leaving radiance (Lt), and a third sensor measuring sky radiance (Li). This third sensor is used to correct for reflected radiance, allowing for conversion between total radiance and water-leaving radiance.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When measuring using in-water systems, there are generally only two radiometers.  This includes a sensor for down-welling irradiance (Ed). Instead of using a third sensor for sky radiance, the water-leaving radiance is measured directly by attaching a cone to the end of the radiance sensor pointing downward. Some radiometers do not have the cone and instead they take measurements at different water depths.  This profiling method will not be discussed in this video but below surface measurements can provide an additional source of data for comparison. </a:t>
            </a:r>
          </a:p>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above-water measurements it is important to follow the recommendations for optimum sampling positions and geometries in order to reduce the sun glinting and variability of field measurements.  If we imagine that the sun direction falls in the grey plane in this diagram, the recommended location for taking measurements will be approximately 135 degrees away in either direction.  In addition, if using a fixed system one should set up the instrument so that the two radiance sensors are pointed at 40 degrees from the zenith and 140 degrees from the zenith.  This is equivalent to plus or minus 50 degrees from the horizon.  If using a handheld instrument the angle may not be adjustable. </a:t>
            </a:r>
          </a:p>
          <a:p>
            <a:endParaRPr lang="en-US" dirty="0"/>
          </a:p>
        </p:txBody>
      </p:sp>
      <p:sp>
        <p:nvSpPr>
          <p:cNvPr id="4" name="Slide Number Placeholder 3"/>
          <p:cNvSpPr>
            <a:spLocks noGrp="1"/>
          </p:cNvSpPr>
          <p:nvPr>
            <p:ph type="sldNum" sz="quarter" idx="10"/>
          </p:nvPr>
        </p:nvSpPr>
        <p:spPr/>
        <p:txBody>
          <a:bodyPr/>
          <a:lstStyle/>
          <a:p>
            <a:fld id="{8111A56A-8F9A-46E5-8704-79CF051059C2}"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138440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117157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340358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08CCA-340A-4172-B95F-6163F2A56836}" type="datetimeFigureOut">
              <a:rPr lang="en-US" smtClean="0"/>
              <a:pPr/>
              <a:t>7/29/2013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146776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08CCA-340A-4172-B95F-6163F2A56836}" type="datetimeFigureOut">
              <a:rPr lang="en-US" smtClean="0"/>
              <a:pPr/>
              <a:t>7/29/2013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143759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08CCA-340A-4172-B95F-6163F2A56836}" type="datetimeFigureOut">
              <a:rPr lang="en-US" smtClean="0"/>
              <a:pPr/>
              <a:t>7/29/2013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397390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08CCA-340A-4172-B95F-6163F2A56836}" type="datetimeFigureOut">
              <a:rPr lang="en-US" smtClean="0"/>
              <a:pPr/>
              <a:t>7/29/2013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200784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08CCA-340A-4172-B95F-6163F2A56836}" type="datetimeFigureOut">
              <a:rPr lang="en-US" smtClean="0"/>
              <a:pPr/>
              <a:t>7/29/2013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25308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08CCA-340A-4172-B95F-6163F2A56836}" type="datetimeFigureOut">
              <a:rPr lang="en-US" smtClean="0"/>
              <a:pPr/>
              <a:t>7/29/2013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269806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08CCA-340A-4172-B95F-6163F2A56836}" type="datetimeFigureOut">
              <a:rPr lang="en-US" smtClean="0"/>
              <a:pPr/>
              <a:t>7/29/2013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127161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08CCA-340A-4172-B95F-6163F2A56836}" type="datetimeFigureOut">
              <a:rPr lang="en-US" smtClean="0"/>
              <a:pPr/>
              <a:t>7/29/2013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260421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08CCA-340A-4172-B95F-6163F2A56836}" type="datetimeFigureOut">
              <a:rPr lang="en-US" smtClean="0"/>
              <a:pPr/>
              <a:t>7/29/2013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DAD22-1591-4023-81BF-9D6CBE98841B}" type="slidenum">
              <a:rPr lang="en-US" smtClean="0"/>
              <a:pPr/>
              <a:t>‹#›</a:t>
            </a:fld>
            <a:endParaRPr lang="en-US"/>
          </a:p>
        </p:txBody>
      </p:sp>
    </p:spTree>
    <p:extLst>
      <p:ext uri="{BB962C8B-B14F-4D97-AF65-F5344CB8AC3E}">
        <p14:creationId xmlns="" xmlns:p14="http://schemas.microsoft.com/office/powerpoint/2010/main" val="553386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video" Target="../media/media1.wmv"/><Relationship Id="rId6" Type="http://schemas.openxmlformats.org/officeDocument/2006/relationships/image" Target="../media/image2.png"/><Relationship Id="rId5" Type="http://schemas.microsoft.com/office/2007/relationships/media" Target="../media/media1.wmv"/><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tags" Target="../tags/tag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5.wav"/><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9.gif"/><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71800" y="-72390"/>
            <a:ext cx="12334851" cy="6949440"/>
          </a:xfrm>
          <a:prstGeom prst="rect">
            <a:avLst/>
          </a:prstGeom>
        </p:spPr>
      </p:pic>
    </p:spTree>
    <p:custDataLst>
      <p:tags r:id="rId1"/>
    </p:custDataLst>
    <p:extLst>
      <p:ext uri="{BB962C8B-B14F-4D97-AF65-F5344CB8AC3E}">
        <p14:creationId xmlns="" xmlns:p14="http://schemas.microsoft.com/office/powerpoint/2010/main" val="1627574461"/>
      </p:ext>
    </p:extLst>
  </p:cSld>
  <p:clrMapOvr>
    <a:masterClrMapping/>
  </p:clrMapOvr>
  <p:transition advTm="371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l.wmv">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0" y="0"/>
            <a:ext cx="9144000" cy="6858000"/>
          </a:xfrm>
          <a:prstGeom prst="rect">
            <a:avLst/>
          </a:prstGeom>
        </p:spPr>
      </p:pic>
      <p:sp>
        <p:nvSpPr>
          <p:cNvPr id="3" name="TextBox 2"/>
          <p:cNvSpPr txBox="1"/>
          <p:nvPr/>
        </p:nvSpPr>
        <p:spPr>
          <a:xfrm>
            <a:off x="152400" y="457200"/>
            <a:ext cx="8763000" cy="1569660"/>
          </a:xfrm>
          <a:prstGeom prst="rect">
            <a:avLst/>
          </a:prstGeom>
          <a:noFill/>
        </p:spPr>
        <p:txBody>
          <a:bodyPr wrap="square" rtlCol="0">
            <a:spAutoFit/>
          </a:bodyPr>
          <a:lstStyle/>
          <a:p>
            <a:pPr algn="ctr"/>
            <a:r>
              <a:rPr lang="en-US" sz="4800" b="1" dirty="0" smtClean="0">
                <a:solidFill>
                  <a:schemeClr val="bg1"/>
                </a:solidFill>
              </a:rPr>
              <a:t>An Unofficial Guide to Radiometric Measurement  </a:t>
            </a:r>
            <a:r>
              <a:rPr lang="en-US" sz="4800" dirty="0" smtClean="0"/>
              <a:t> </a:t>
            </a:r>
            <a:endParaRPr lang="en-US" sz="4800" dirty="0"/>
          </a:p>
        </p:txBody>
      </p:sp>
      <p:pic>
        <p:nvPicPr>
          <p:cNvPr id="8" name="Slide2_02">
            <a:hlinkClick r:id="" action="ppaction://media"/>
          </p:cNvPr>
          <p:cNvPicPr>
            <a:picLocks noRot="1" noChangeAspect="1"/>
          </p:cNvPicPr>
          <p:nvPr>
            <a:wavAudioFile r:embed="rId2" name="Slide2_02"/>
          </p:nvPr>
        </p:nvPicPr>
        <p:blipFill>
          <a:blip r:embed="rId7" cstate="print"/>
          <a:stretch>
            <a:fillRect/>
          </a:stretch>
        </p:blipFill>
        <p:spPr>
          <a:xfrm>
            <a:off x="304800" y="6248400"/>
            <a:ext cx="304800" cy="304800"/>
          </a:xfrm>
          <a:prstGeom prst="rect">
            <a:avLst/>
          </a:prstGeom>
        </p:spPr>
      </p:pic>
    </p:spTree>
    <p:extLst>
      <p:ext uri="{BB962C8B-B14F-4D97-AF65-F5344CB8AC3E}">
        <p14:creationId xmlns="" xmlns:p14="http://schemas.microsoft.com/office/powerpoint/2010/main" val="3109008802"/>
      </p:ext>
    </p:extLst>
  </p:cSld>
  <p:clrMapOvr>
    <a:masterClrMapping/>
  </p:clrMapOvr>
  <p:transition advTm="60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578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Prev" delay="0">
                      <p:tgtEl>
                        <p:sldTgt/>
                      </p:tgtEl>
                    </p:cond>
                  </p:endCondLst>
                </p:cTn>
                <p:tgtEl>
                  <p:spTgt spid="4"/>
                </p:tgtEl>
              </p:cMediaNode>
            </p:video>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5899786" y="2133600"/>
            <a:ext cx="2316537" cy="1676196"/>
            <a:chOff x="5899786" y="2133600"/>
            <a:chExt cx="2316537" cy="1676196"/>
          </a:xfrm>
        </p:grpSpPr>
        <p:pic>
          <p:nvPicPr>
            <p:cNvPr id="1044" name="Picture 20" descr="http://www.how-to-draw-cartoons-online.com/image-files/cartoon-boat-10.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14042" y="2907777"/>
              <a:ext cx="2202281" cy="90201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pic>
          <p:nvPicPr>
            <p:cNvPr id="1046" name="Picture 22" descr="http://vecto.rs/1024/vector-of-a-cartoon-man-leaning-forward-and-examining-with-a-magnifying-glass-outlined-coloring-page-drawing-by-ron-leishman-16095.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flipH="1">
              <a:off x="5899786" y="2133600"/>
              <a:ext cx="729613" cy="1141334"/>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42" name="Picture 18" descr="https://encrypted-tbn0.gstatic.com/images?q=tbn:ANd9GcT-fb12YQYs3JbqtiP4z6zlCBQxrLq6Gt3S208T_sdB8D9RuVTn"/>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137284" y="-9525"/>
            <a:ext cx="1955798" cy="1466849"/>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diatom Azpeitia nodulifera (A. Schmidt) G. Fryxell &amp; P.A. Sims"/>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625395" y="4304013"/>
            <a:ext cx="337467" cy="337467"/>
          </a:xfrm>
          <a:prstGeom prst="rect">
            <a:avLst/>
          </a:prstGeom>
          <a:noFill/>
          <a:effectLst>
            <a:glow rad="127000">
              <a:schemeClr val="bg1"/>
            </a:glow>
          </a:effectLst>
          <a:extLst>
            <a:ext uri="{909E8E84-426E-40DD-AFC4-6F175D3DCCD1}">
              <a14:hiddenFill xmlns="" xmlns:a14="http://schemas.microsoft.com/office/drawing/2010/main">
                <a:solidFill>
                  <a:srgbClr val="FFFFFF"/>
                </a:solidFill>
              </a14:hiddenFill>
            </a:ext>
          </a:extLst>
        </p:spPr>
      </p:pic>
      <p:pic>
        <p:nvPicPr>
          <p:cNvPr id="59" name="Picture 16" descr="http://imgsrv.gardening.ktsa.com/image/ktsag/UserFiles/Image/S_Images/Seaweed.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0800000">
            <a:off x="4710634" y="3478632"/>
            <a:ext cx="947938" cy="32745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un 3"/>
          <p:cNvSpPr/>
          <p:nvPr/>
        </p:nvSpPr>
        <p:spPr>
          <a:xfrm>
            <a:off x="7620" y="0"/>
            <a:ext cx="1501140" cy="14478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4373301" y="3783165"/>
            <a:ext cx="356750" cy="10501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2447990" y="4555407"/>
            <a:ext cx="1852258" cy="764765"/>
            <a:chOff x="2447990" y="4555407"/>
            <a:chExt cx="1852258" cy="764765"/>
          </a:xfrm>
        </p:grpSpPr>
        <p:cxnSp>
          <p:nvCxnSpPr>
            <p:cNvPr id="23" name="Straight Arrow Connector 22"/>
            <p:cNvCxnSpPr/>
            <p:nvPr/>
          </p:nvCxnSpPr>
          <p:spPr>
            <a:xfrm flipH="1">
              <a:off x="3923343" y="4943427"/>
              <a:ext cx="376905" cy="37674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030" idx="3"/>
            </p:cNvCxnSpPr>
            <p:nvPr/>
          </p:nvCxnSpPr>
          <p:spPr>
            <a:xfrm flipH="1">
              <a:off x="2447990" y="4555407"/>
              <a:ext cx="249465" cy="1885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2960898" y="3736168"/>
            <a:ext cx="931018" cy="1756262"/>
            <a:chOff x="2960898" y="3736168"/>
            <a:chExt cx="931018" cy="1756262"/>
          </a:xfrm>
        </p:grpSpPr>
        <p:cxnSp>
          <p:nvCxnSpPr>
            <p:cNvPr id="26" name="Straight Arrow Connector 25"/>
            <p:cNvCxnSpPr/>
            <p:nvPr/>
          </p:nvCxnSpPr>
          <p:spPr>
            <a:xfrm>
              <a:off x="3291153" y="4339193"/>
              <a:ext cx="389866" cy="13355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8" idx="1"/>
            </p:cNvCxnSpPr>
            <p:nvPr/>
          </p:nvCxnSpPr>
          <p:spPr>
            <a:xfrm flipH="1" flipV="1">
              <a:off x="3218208" y="4378825"/>
              <a:ext cx="612605" cy="91755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2960898" y="3736168"/>
              <a:ext cx="165870" cy="4544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581400" y="5125931"/>
              <a:ext cx="229885" cy="16456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696342" y="5340030"/>
              <a:ext cx="195574"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Cloud 38"/>
          <p:cNvSpPr/>
          <p:nvPr/>
        </p:nvSpPr>
        <p:spPr>
          <a:xfrm>
            <a:off x="652281" y="1643345"/>
            <a:ext cx="2391552" cy="761795"/>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upload.wikimedia.org/wikipedia/commons/1/1b/Diatom_3.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134446" y="4577753"/>
            <a:ext cx="313544" cy="3324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ian.umces.edu/imagelibrary/albums/userpics/12865/normal_ian-symbol-coccolithophore.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703643" y="4381516"/>
            <a:ext cx="257255" cy="247608"/>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Oval 42"/>
          <p:cNvSpPr/>
          <p:nvPr/>
        </p:nvSpPr>
        <p:spPr>
          <a:xfrm>
            <a:off x="3098813" y="4247741"/>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ttp://howtocleancar.info/wp-content/uploads/cartoons/fish_cartoon_picturescartoon_fish_stock_illustration_istock_380x358.jpg-67f3bd04f4cbc2da333aa4c3632224b6.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620569" y="4094222"/>
            <a:ext cx="960267" cy="904673"/>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vector-magz.com/wp-content/uploads/2013/07/sea-turtle-clip-art.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999908" y="5612874"/>
            <a:ext cx="1433152" cy="1077875"/>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http://imgsrv.gardening.ktsa.com/image/ktsag/UserFiles/Image/S_Images/Seaweed.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10800000">
            <a:off x="857250" y="3561011"/>
            <a:ext cx="947938" cy="32745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4" name="Group 43"/>
          <p:cNvGrpSpPr/>
          <p:nvPr/>
        </p:nvGrpSpPr>
        <p:grpSpPr>
          <a:xfrm>
            <a:off x="704850" y="1976899"/>
            <a:ext cx="7471650" cy="1838204"/>
            <a:chOff x="704850" y="1976899"/>
            <a:chExt cx="7471650" cy="1838204"/>
          </a:xfrm>
        </p:grpSpPr>
        <p:sp>
          <p:nvSpPr>
            <p:cNvPr id="5" name="Arc 4"/>
            <p:cNvSpPr/>
            <p:nvPr/>
          </p:nvSpPr>
          <p:spPr>
            <a:xfrm rot="8319678">
              <a:off x="704850" y="2061702"/>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Arc 51"/>
            <p:cNvSpPr/>
            <p:nvPr/>
          </p:nvSpPr>
          <p:spPr>
            <a:xfrm rot="8345348">
              <a:off x="1882115" y="2115588"/>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p:cNvSpPr/>
            <p:nvPr/>
          </p:nvSpPr>
          <p:spPr>
            <a:xfrm rot="8486205">
              <a:off x="3075228" y="2143544"/>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p:cNvSpPr/>
            <p:nvPr/>
          </p:nvSpPr>
          <p:spPr>
            <a:xfrm rot="7952685">
              <a:off x="4151104" y="2138703"/>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p:cNvSpPr/>
            <p:nvPr/>
          </p:nvSpPr>
          <p:spPr>
            <a:xfrm rot="8099485">
              <a:off x="5333101" y="2070250"/>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p:cNvSpPr/>
            <p:nvPr/>
          </p:nvSpPr>
          <p:spPr>
            <a:xfrm rot="8099485">
              <a:off x="6500100" y="2053099"/>
              <a:ext cx="1752600" cy="1600200"/>
            </a:xfrm>
            <a:prstGeom prst="arc">
              <a:avLst/>
            </a:prstGeom>
            <a:noFill/>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Oval 59"/>
          <p:cNvSpPr/>
          <p:nvPr/>
        </p:nvSpPr>
        <p:spPr>
          <a:xfrm>
            <a:off x="4300248" y="4814659"/>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2588372" y="3790438"/>
            <a:ext cx="1755028" cy="1035289"/>
            <a:chOff x="2588372" y="3790438"/>
            <a:chExt cx="1755028" cy="1035289"/>
          </a:xfrm>
        </p:grpSpPr>
        <p:cxnSp>
          <p:nvCxnSpPr>
            <p:cNvPr id="17" name="Straight Arrow Connector 16"/>
            <p:cNvCxnSpPr/>
            <p:nvPr/>
          </p:nvCxnSpPr>
          <p:spPr>
            <a:xfrm>
              <a:off x="2588372" y="3790438"/>
              <a:ext cx="218166" cy="6246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996396" y="3806087"/>
              <a:ext cx="347004" cy="10196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a:off x="4366923" y="4948009"/>
            <a:ext cx="363128" cy="99559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3811284" y="5276850"/>
            <a:ext cx="133350" cy="1333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257800" y="4724400"/>
            <a:ext cx="2385042" cy="830997"/>
          </a:xfrm>
          <a:prstGeom prst="rect">
            <a:avLst/>
          </a:prstGeom>
          <a:noFill/>
        </p:spPr>
        <p:txBody>
          <a:bodyPr wrap="square" rtlCol="0">
            <a:spAutoFit/>
          </a:bodyPr>
          <a:lstStyle/>
          <a:p>
            <a:r>
              <a:rPr lang="en-US" sz="2400" b="1" dirty="0" err="1" smtClean="0">
                <a:latin typeface="Arial Black" pitchFamily="34" charset="0"/>
              </a:rPr>
              <a:t>Downwelling</a:t>
            </a:r>
            <a:r>
              <a:rPr lang="en-US" sz="2400" b="1" dirty="0" smtClean="0">
                <a:latin typeface="Arial Black" pitchFamily="34" charset="0"/>
              </a:rPr>
              <a:t> irradiance </a:t>
            </a:r>
            <a:r>
              <a:rPr lang="en-US" sz="2400" b="1" i="1" dirty="0" smtClean="0">
                <a:latin typeface="Arial Black" pitchFamily="34" charset="0"/>
              </a:rPr>
              <a:t>E</a:t>
            </a:r>
            <a:r>
              <a:rPr lang="en-US" sz="2400" b="1" i="1" baseline="-25000" dirty="0" smtClean="0">
                <a:latin typeface="Arial Black" pitchFamily="34" charset="0"/>
              </a:rPr>
              <a:t>d</a:t>
            </a:r>
            <a:endParaRPr lang="en-US" sz="2400" b="1" i="1" baseline="-25000" dirty="0">
              <a:latin typeface="Arial Black" pitchFamily="34" charset="0"/>
            </a:endParaRPr>
          </a:p>
        </p:txBody>
      </p:sp>
      <p:grpSp>
        <p:nvGrpSpPr>
          <p:cNvPr id="119" name="Group 118"/>
          <p:cNvGrpSpPr/>
          <p:nvPr/>
        </p:nvGrpSpPr>
        <p:grpSpPr>
          <a:xfrm>
            <a:off x="685800" y="1106033"/>
            <a:ext cx="3265728" cy="2630135"/>
            <a:chOff x="685800" y="1106033"/>
            <a:chExt cx="3265728" cy="2630135"/>
          </a:xfrm>
        </p:grpSpPr>
        <p:grpSp>
          <p:nvGrpSpPr>
            <p:cNvPr id="88" name="Group 87"/>
            <p:cNvGrpSpPr/>
            <p:nvPr/>
          </p:nvGrpSpPr>
          <p:grpSpPr>
            <a:xfrm>
              <a:off x="685800" y="1106033"/>
              <a:ext cx="3265728" cy="2630135"/>
              <a:chOff x="685800" y="1106033"/>
              <a:chExt cx="3265728" cy="2630135"/>
            </a:xfrm>
          </p:grpSpPr>
          <p:cxnSp>
            <p:nvCxnSpPr>
              <p:cNvPr id="12" name="Straight Arrow Connector 11"/>
              <p:cNvCxnSpPr/>
              <p:nvPr/>
            </p:nvCxnSpPr>
            <p:spPr>
              <a:xfrm>
                <a:off x="1219200" y="1371600"/>
                <a:ext cx="1875803" cy="21894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673341" y="1106033"/>
                <a:ext cx="2278187" cy="25982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85800" y="1667797"/>
                <a:ext cx="1905000" cy="20683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a:xfrm>
              <a:off x="1848057" y="2574703"/>
              <a:ext cx="453970" cy="369332"/>
            </a:xfrm>
            <a:prstGeom prst="rect">
              <a:avLst/>
            </a:prstGeom>
          </p:spPr>
          <p:txBody>
            <a:bodyPr wrap="none">
              <a:spAutoFit/>
            </a:bodyPr>
            <a:lstStyle/>
            <a:p>
              <a:r>
                <a:rPr lang="en-US" b="1" i="1" dirty="0" smtClean="0">
                  <a:latin typeface="Arial Black" pitchFamily="34" charset="0"/>
                </a:rPr>
                <a:t>E</a:t>
              </a:r>
              <a:r>
                <a:rPr lang="en-US" b="1" i="1" baseline="-25000" dirty="0" smtClean="0">
                  <a:latin typeface="Arial Black" pitchFamily="34" charset="0"/>
                </a:rPr>
                <a:t>d</a:t>
              </a:r>
              <a:endParaRPr lang="en-US" b="1" i="1" baseline="-25000" dirty="0">
                <a:latin typeface="Arial Black" pitchFamily="34" charset="0"/>
              </a:endParaRPr>
            </a:p>
          </p:txBody>
        </p:sp>
      </p:grpSp>
      <p:sp>
        <p:nvSpPr>
          <p:cNvPr id="131" name="TextBox 130"/>
          <p:cNvSpPr txBox="1"/>
          <p:nvPr/>
        </p:nvSpPr>
        <p:spPr>
          <a:xfrm>
            <a:off x="5257800" y="4724400"/>
            <a:ext cx="2385042" cy="830997"/>
          </a:xfrm>
          <a:prstGeom prst="rect">
            <a:avLst/>
          </a:prstGeom>
          <a:noFill/>
        </p:spPr>
        <p:txBody>
          <a:bodyPr wrap="square" rtlCol="0">
            <a:spAutoFit/>
          </a:bodyPr>
          <a:lstStyle/>
          <a:p>
            <a:r>
              <a:rPr lang="en-US" sz="2400" b="1" dirty="0" smtClean="0">
                <a:latin typeface="Arial Black" pitchFamily="34" charset="0"/>
              </a:rPr>
              <a:t>Reflected radiance </a:t>
            </a:r>
            <a:r>
              <a:rPr lang="en-US" sz="2400" b="1" i="1" dirty="0" err="1" smtClean="0">
                <a:latin typeface="Arial Black" pitchFamily="34" charset="0"/>
              </a:rPr>
              <a:t>L</a:t>
            </a:r>
            <a:r>
              <a:rPr lang="en-US" sz="2400" b="1" i="1" baseline="-25000" dirty="0" err="1">
                <a:latin typeface="Arial Black" pitchFamily="34" charset="0"/>
              </a:rPr>
              <a:t>r</a:t>
            </a:r>
            <a:endParaRPr lang="en-US" sz="2400" b="1" i="1" baseline="-25000" dirty="0">
              <a:latin typeface="Arial Black" pitchFamily="34" charset="0"/>
            </a:endParaRPr>
          </a:p>
        </p:txBody>
      </p:sp>
      <p:grpSp>
        <p:nvGrpSpPr>
          <p:cNvPr id="121" name="Group 120"/>
          <p:cNvGrpSpPr/>
          <p:nvPr/>
        </p:nvGrpSpPr>
        <p:grpSpPr>
          <a:xfrm>
            <a:off x="3975077" y="2408848"/>
            <a:ext cx="958716" cy="1295400"/>
            <a:chOff x="3975077" y="2408848"/>
            <a:chExt cx="958716" cy="1295400"/>
          </a:xfrm>
        </p:grpSpPr>
        <p:cxnSp>
          <p:nvCxnSpPr>
            <p:cNvPr id="14" name="Straight Arrow Connector 13"/>
            <p:cNvCxnSpPr/>
            <p:nvPr/>
          </p:nvCxnSpPr>
          <p:spPr>
            <a:xfrm flipV="1">
              <a:off x="3975077" y="2408848"/>
              <a:ext cx="718639"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4526309" y="2781532"/>
              <a:ext cx="407484" cy="369332"/>
            </a:xfrm>
            <a:prstGeom prst="rect">
              <a:avLst/>
            </a:prstGeom>
          </p:spPr>
          <p:txBody>
            <a:bodyPr wrap="none">
              <a:spAutoFit/>
            </a:bodyPr>
            <a:lstStyle/>
            <a:p>
              <a:r>
                <a:rPr lang="en-US" b="1" i="1" dirty="0" err="1" smtClean="0">
                  <a:latin typeface="Arial Black" pitchFamily="34" charset="0"/>
                </a:rPr>
                <a:t>L</a:t>
              </a:r>
              <a:r>
                <a:rPr lang="en-US" b="1" i="1" baseline="-25000" dirty="0" err="1" smtClean="0">
                  <a:latin typeface="Arial Black" pitchFamily="34" charset="0"/>
                </a:rPr>
                <a:t>r</a:t>
              </a:r>
              <a:endParaRPr lang="en-US" b="1" i="1" baseline="-25000" dirty="0">
                <a:latin typeface="Arial Black" pitchFamily="34" charset="0"/>
              </a:endParaRPr>
            </a:p>
          </p:txBody>
        </p:sp>
      </p:grpSp>
      <p:sp>
        <p:nvSpPr>
          <p:cNvPr id="134" name="TextBox 133"/>
          <p:cNvSpPr txBox="1"/>
          <p:nvPr/>
        </p:nvSpPr>
        <p:spPr>
          <a:xfrm>
            <a:off x="62948" y="3986131"/>
            <a:ext cx="2385042" cy="461665"/>
          </a:xfrm>
          <a:prstGeom prst="rect">
            <a:avLst/>
          </a:prstGeom>
          <a:noFill/>
        </p:spPr>
        <p:txBody>
          <a:bodyPr wrap="square" rtlCol="0">
            <a:spAutoFit/>
          </a:bodyPr>
          <a:lstStyle/>
          <a:p>
            <a:r>
              <a:rPr lang="en-US" sz="2400" b="1" dirty="0" smtClean="0">
                <a:latin typeface="Arial Black" pitchFamily="34" charset="0"/>
              </a:rPr>
              <a:t>Absorption</a:t>
            </a:r>
            <a:endParaRPr lang="en-US" sz="2400" b="1" i="1" baseline="-25000" dirty="0">
              <a:latin typeface="Arial Black" pitchFamily="34" charset="0"/>
            </a:endParaRPr>
          </a:p>
        </p:txBody>
      </p:sp>
      <p:sp>
        <p:nvSpPr>
          <p:cNvPr id="135" name="TextBox 134"/>
          <p:cNvSpPr txBox="1"/>
          <p:nvPr/>
        </p:nvSpPr>
        <p:spPr>
          <a:xfrm>
            <a:off x="1448366" y="5030765"/>
            <a:ext cx="2385042" cy="461665"/>
          </a:xfrm>
          <a:prstGeom prst="rect">
            <a:avLst/>
          </a:prstGeom>
          <a:noFill/>
        </p:spPr>
        <p:txBody>
          <a:bodyPr wrap="square" rtlCol="0">
            <a:spAutoFit/>
          </a:bodyPr>
          <a:lstStyle/>
          <a:p>
            <a:r>
              <a:rPr lang="en-US" sz="2400" b="1" dirty="0" smtClean="0">
                <a:latin typeface="Arial Black" pitchFamily="34" charset="0"/>
              </a:rPr>
              <a:t>Scattering</a:t>
            </a:r>
            <a:endParaRPr lang="en-US" sz="2400" b="1" i="1" baseline="-25000" dirty="0">
              <a:latin typeface="Arial Black" pitchFamily="34" charset="0"/>
            </a:endParaRPr>
          </a:p>
        </p:txBody>
      </p:sp>
      <p:sp>
        <p:nvSpPr>
          <p:cNvPr id="136" name="TextBox 135"/>
          <p:cNvSpPr txBox="1"/>
          <p:nvPr/>
        </p:nvSpPr>
        <p:spPr>
          <a:xfrm>
            <a:off x="3429000" y="5943600"/>
            <a:ext cx="2699078" cy="461665"/>
          </a:xfrm>
          <a:prstGeom prst="rect">
            <a:avLst/>
          </a:prstGeom>
          <a:noFill/>
        </p:spPr>
        <p:txBody>
          <a:bodyPr wrap="square" rtlCol="0">
            <a:spAutoFit/>
          </a:bodyPr>
          <a:lstStyle/>
          <a:p>
            <a:r>
              <a:rPr lang="en-US" sz="2400" b="1" dirty="0" smtClean="0">
                <a:latin typeface="Arial Black" pitchFamily="34" charset="0"/>
              </a:rPr>
              <a:t>Transmission</a:t>
            </a:r>
            <a:endParaRPr lang="en-US" sz="2400" b="1" i="1" baseline="-25000" dirty="0">
              <a:latin typeface="Arial Black" pitchFamily="34" charset="0"/>
            </a:endParaRPr>
          </a:p>
        </p:txBody>
      </p:sp>
      <p:sp>
        <p:nvSpPr>
          <p:cNvPr id="137" name="TextBox 136"/>
          <p:cNvSpPr txBox="1"/>
          <p:nvPr/>
        </p:nvSpPr>
        <p:spPr>
          <a:xfrm>
            <a:off x="5334000" y="4800600"/>
            <a:ext cx="3512034" cy="830997"/>
          </a:xfrm>
          <a:prstGeom prst="rect">
            <a:avLst/>
          </a:prstGeom>
          <a:noFill/>
        </p:spPr>
        <p:txBody>
          <a:bodyPr wrap="square" rtlCol="0">
            <a:spAutoFit/>
          </a:bodyPr>
          <a:lstStyle/>
          <a:p>
            <a:r>
              <a:rPr lang="en-US" sz="2400" b="1" dirty="0" smtClean="0">
                <a:latin typeface="Arial Black" pitchFamily="34" charset="0"/>
              </a:rPr>
              <a:t>Water-leaving radiance </a:t>
            </a:r>
            <a:r>
              <a:rPr lang="en-US" sz="2400" b="1" i="1" dirty="0" err="1" smtClean="0">
                <a:latin typeface="Arial Black" pitchFamily="34" charset="0"/>
              </a:rPr>
              <a:t>L</a:t>
            </a:r>
            <a:r>
              <a:rPr lang="en-US" sz="2400" b="1" i="1" baseline="-25000" dirty="0" err="1" smtClean="0">
                <a:latin typeface="Arial Black" pitchFamily="34" charset="0"/>
              </a:rPr>
              <a:t>w</a:t>
            </a:r>
            <a:endParaRPr lang="en-US" sz="2400" b="1" i="1" baseline="-25000" dirty="0">
              <a:latin typeface="Arial Black" pitchFamily="34" charset="0"/>
            </a:endParaRPr>
          </a:p>
        </p:txBody>
      </p:sp>
      <p:grpSp>
        <p:nvGrpSpPr>
          <p:cNvPr id="123" name="Group 122"/>
          <p:cNvGrpSpPr/>
          <p:nvPr/>
        </p:nvGrpSpPr>
        <p:grpSpPr>
          <a:xfrm>
            <a:off x="4730051" y="1106033"/>
            <a:ext cx="1594549" cy="2598215"/>
            <a:chOff x="4730051" y="1106033"/>
            <a:chExt cx="1594549" cy="2598215"/>
          </a:xfrm>
        </p:grpSpPr>
        <p:cxnSp>
          <p:nvCxnSpPr>
            <p:cNvPr id="28" name="Straight Arrow Connector 27"/>
            <p:cNvCxnSpPr/>
            <p:nvPr/>
          </p:nvCxnSpPr>
          <p:spPr>
            <a:xfrm flipV="1">
              <a:off x="4730051" y="1106033"/>
              <a:ext cx="1594549" cy="25982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a:xfrm>
              <a:off x="5135490" y="1948934"/>
              <a:ext cx="480453" cy="369332"/>
            </a:xfrm>
            <a:prstGeom prst="rect">
              <a:avLst/>
            </a:prstGeom>
          </p:spPr>
          <p:txBody>
            <a:bodyPr wrap="none">
              <a:spAutoFit/>
            </a:bodyPr>
            <a:lstStyle/>
            <a:p>
              <a:r>
                <a:rPr lang="en-US" b="1" i="1" dirty="0" err="1" smtClean="0">
                  <a:latin typeface="Arial Black" pitchFamily="34" charset="0"/>
                </a:rPr>
                <a:t>L</a:t>
              </a:r>
              <a:r>
                <a:rPr lang="en-US" b="1" i="1" baseline="-25000" dirty="0" err="1" smtClean="0">
                  <a:latin typeface="Arial Black" pitchFamily="34" charset="0"/>
                </a:rPr>
                <a:t>w</a:t>
              </a:r>
              <a:endParaRPr lang="en-US" b="1" i="1" baseline="-25000" dirty="0">
                <a:latin typeface="Arial Black" pitchFamily="34" charset="0"/>
              </a:endParaRPr>
            </a:p>
          </p:txBody>
        </p:sp>
      </p:grpSp>
      <p:sp>
        <p:nvSpPr>
          <p:cNvPr id="140" name="TextBox 139"/>
          <p:cNvSpPr txBox="1"/>
          <p:nvPr/>
        </p:nvSpPr>
        <p:spPr>
          <a:xfrm>
            <a:off x="6629400" y="2362200"/>
            <a:ext cx="2052010" cy="461665"/>
          </a:xfrm>
          <a:prstGeom prst="rect">
            <a:avLst/>
          </a:prstGeom>
          <a:noFill/>
        </p:spPr>
        <p:txBody>
          <a:bodyPr wrap="square" rtlCol="0">
            <a:spAutoFit/>
          </a:bodyPr>
          <a:lstStyle/>
          <a:p>
            <a:r>
              <a:rPr lang="en-US" sz="2400" b="1" dirty="0" smtClean="0">
                <a:latin typeface="Arial Black" pitchFamily="34" charset="0"/>
              </a:rPr>
              <a:t>In situ</a:t>
            </a:r>
            <a:endParaRPr lang="en-US" sz="2400" b="1" i="1" baseline="-25000" dirty="0">
              <a:latin typeface="Arial Black" pitchFamily="34" charset="0"/>
            </a:endParaRPr>
          </a:p>
        </p:txBody>
      </p:sp>
      <p:sp>
        <p:nvSpPr>
          <p:cNvPr id="141" name="TextBox 140"/>
          <p:cNvSpPr txBox="1"/>
          <p:nvPr/>
        </p:nvSpPr>
        <p:spPr>
          <a:xfrm>
            <a:off x="6629400" y="1143000"/>
            <a:ext cx="1881031" cy="461665"/>
          </a:xfrm>
          <a:prstGeom prst="rect">
            <a:avLst/>
          </a:prstGeom>
          <a:noFill/>
        </p:spPr>
        <p:txBody>
          <a:bodyPr wrap="square" rtlCol="0">
            <a:spAutoFit/>
          </a:bodyPr>
          <a:lstStyle/>
          <a:p>
            <a:r>
              <a:rPr lang="en-US" sz="2400" b="1" dirty="0" smtClean="0">
                <a:latin typeface="Arial Black" pitchFamily="34" charset="0"/>
              </a:rPr>
              <a:t>Satellite</a:t>
            </a:r>
            <a:endParaRPr lang="en-US" sz="2400" b="1" i="1" baseline="-25000" dirty="0">
              <a:latin typeface="Arial Black" pitchFamily="34" charset="0"/>
            </a:endParaRPr>
          </a:p>
        </p:txBody>
      </p:sp>
      <p:sp>
        <p:nvSpPr>
          <p:cNvPr id="142" name="TextBox 141"/>
          <p:cNvSpPr txBox="1"/>
          <p:nvPr/>
        </p:nvSpPr>
        <p:spPr>
          <a:xfrm>
            <a:off x="1905000" y="304800"/>
            <a:ext cx="3512034" cy="830997"/>
          </a:xfrm>
          <a:prstGeom prst="rect">
            <a:avLst/>
          </a:prstGeom>
          <a:noFill/>
        </p:spPr>
        <p:txBody>
          <a:bodyPr wrap="square" rtlCol="0">
            <a:spAutoFit/>
          </a:bodyPr>
          <a:lstStyle/>
          <a:p>
            <a:r>
              <a:rPr lang="en-US" sz="2400" b="1" dirty="0" smtClean="0">
                <a:latin typeface="Arial Black" pitchFamily="34" charset="0"/>
              </a:rPr>
              <a:t>Atmospheric effects</a:t>
            </a:r>
            <a:endParaRPr lang="en-US" sz="2400" b="1" i="1" baseline="-25000" dirty="0">
              <a:latin typeface="Arial Black" pitchFamily="34" charset="0"/>
            </a:endParaRPr>
          </a:p>
        </p:txBody>
      </p:sp>
      <p:sp>
        <p:nvSpPr>
          <p:cNvPr id="148" name="TextBox 147"/>
          <p:cNvSpPr txBox="1"/>
          <p:nvPr/>
        </p:nvSpPr>
        <p:spPr>
          <a:xfrm>
            <a:off x="3603149" y="1307152"/>
            <a:ext cx="3512034" cy="461665"/>
          </a:xfrm>
          <a:prstGeom prst="rect">
            <a:avLst/>
          </a:prstGeom>
          <a:noFill/>
        </p:spPr>
        <p:txBody>
          <a:bodyPr wrap="square" rtlCol="0">
            <a:spAutoFit/>
          </a:bodyPr>
          <a:lstStyle/>
          <a:p>
            <a:r>
              <a:rPr lang="en-US" sz="2400" b="1" dirty="0" smtClean="0">
                <a:latin typeface="Arial Black" pitchFamily="34" charset="0"/>
              </a:rPr>
              <a:t>Skylight</a:t>
            </a:r>
            <a:endParaRPr lang="en-US" sz="2400" b="1" i="1" baseline="-25000" dirty="0">
              <a:latin typeface="Arial Black" pitchFamily="34" charset="0"/>
            </a:endParaRPr>
          </a:p>
        </p:txBody>
      </p:sp>
      <p:grpSp>
        <p:nvGrpSpPr>
          <p:cNvPr id="81" name="Group 80"/>
          <p:cNvGrpSpPr/>
          <p:nvPr/>
        </p:nvGrpSpPr>
        <p:grpSpPr>
          <a:xfrm>
            <a:off x="3200400" y="1143000"/>
            <a:ext cx="2699386" cy="1905000"/>
            <a:chOff x="3200400" y="1143000"/>
            <a:chExt cx="2699386" cy="1905000"/>
          </a:xfrm>
        </p:grpSpPr>
        <p:grpSp>
          <p:nvGrpSpPr>
            <p:cNvPr id="143" name="Group 142"/>
            <p:cNvGrpSpPr/>
            <p:nvPr/>
          </p:nvGrpSpPr>
          <p:grpSpPr>
            <a:xfrm>
              <a:off x="3557151" y="1371600"/>
              <a:ext cx="2342635" cy="927828"/>
              <a:chOff x="1848057" y="897189"/>
              <a:chExt cx="2342635" cy="927828"/>
            </a:xfrm>
          </p:grpSpPr>
          <p:cxnSp>
            <p:nvCxnSpPr>
              <p:cNvPr id="144" name="Straight Arrow Connector 143"/>
              <p:cNvCxnSpPr/>
              <p:nvPr/>
            </p:nvCxnSpPr>
            <p:spPr>
              <a:xfrm flipV="1">
                <a:off x="2339123" y="1219200"/>
                <a:ext cx="30441" cy="5525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2369564" y="897189"/>
                <a:ext cx="1821128" cy="9278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1848057" y="1457324"/>
                <a:ext cx="430216" cy="352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p:cNvCxnSpPr/>
            <p:nvPr/>
          </p:nvCxnSpPr>
          <p:spPr>
            <a:xfrm>
              <a:off x="3200400" y="1143000"/>
              <a:ext cx="762000" cy="1066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038600" y="2362200"/>
              <a:ext cx="1524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657600" y="2362200"/>
              <a:ext cx="3048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1848057" y="1219200"/>
            <a:ext cx="1250756" cy="1066800"/>
            <a:chOff x="1848057" y="1219200"/>
            <a:chExt cx="1250756" cy="1066800"/>
          </a:xfrm>
        </p:grpSpPr>
        <p:grpSp>
          <p:nvGrpSpPr>
            <p:cNvPr id="115" name="Group 114"/>
            <p:cNvGrpSpPr/>
            <p:nvPr/>
          </p:nvGrpSpPr>
          <p:grpSpPr>
            <a:xfrm>
              <a:off x="1848057" y="1219200"/>
              <a:ext cx="1250756" cy="605817"/>
              <a:chOff x="1848057" y="1219200"/>
              <a:chExt cx="1250756" cy="605817"/>
            </a:xfrm>
          </p:grpSpPr>
          <p:cxnSp>
            <p:nvCxnSpPr>
              <p:cNvPr id="100" name="Straight Arrow Connector 99"/>
              <p:cNvCxnSpPr/>
              <p:nvPr/>
            </p:nvCxnSpPr>
            <p:spPr>
              <a:xfrm flipV="1">
                <a:off x="2339123" y="1219200"/>
                <a:ext cx="30441" cy="5525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2369564" y="1510577"/>
                <a:ext cx="729249" cy="3144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flipV="1">
                <a:off x="1848057" y="1457324"/>
                <a:ext cx="430216" cy="3528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82" name="Straight Arrow Connector 81"/>
            <p:cNvCxnSpPr/>
            <p:nvPr/>
          </p:nvCxnSpPr>
          <p:spPr>
            <a:xfrm>
              <a:off x="2362200" y="1905000"/>
              <a:ext cx="1524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1981200" y="1905000"/>
              <a:ext cx="3048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76" name="Slide03_01">
            <a:hlinkClick r:id="" action="ppaction://media"/>
          </p:cNvPr>
          <p:cNvPicPr>
            <a:picLocks noRot="1" noChangeAspect="1"/>
          </p:cNvPicPr>
          <p:nvPr>
            <a:wavAudioFile r:embed="rId2" name="Slide03_01"/>
          </p:nvPr>
        </p:nvPicPr>
        <p:blipFill>
          <a:blip r:embed="rId14" cstate="print"/>
          <a:stretch>
            <a:fillRect/>
          </a:stretch>
        </p:blipFill>
        <p:spPr>
          <a:xfrm>
            <a:off x="304800" y="6172200"/>
            <a:ext cx="304800" cy="304800"/>
          </a:xfrm>
          <a:prstGeom prst="rect">
            <a:avLst/>
          </a:prstGeom>
        </p:spPr>
      </p:pic>
    </p:spTree>
    <p:custDataLst>
      <p:tags r:id="rId1"/>
    </p:custDataLst>
    <p:extLst>
      <p:ext uri="{BB962C8B-B14F-4D97-AF65-F5344CB8AC3E}">
        <p14:creationId xmlns="" xmlns:p14="http://schemas.microsoft.com/office/powerpoint/2010/main" val="2937959136"/>
      </p:ext>
    </p:extLst>
  </p:cSld>
  <p:clrMapOvr>
    <a:masterClrMapping/>
  </p:clrMapOvr>
  <p:transition advTm="86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up)">
                                      <p:cBhvr>
                                        <p:cTn id="11" dur="1000"/>
                                        <p:tgtEl>
                                          <p:spTgt spid="1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500"/>
                                        <p:tgtEl>
                                          <p:spTgt spid="1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116"/>
                                        </p:tgtEl>
                                      </p:cBhvr>
                                    </p:animEffect>
                                    <p:set>
                                      <p:cBhvr>
                                        <p:cTn id="21" dur="1" fill="hold">
                                          <p:stCondLst>
                                            <p:cond delay="999"/>
                                          </p:stCondLst>
                                        </p:cTn>
                                        <p:tgtEl>
                                          <p:spTgt spid="1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wipe(down)">
                                      <p:cBhvr>
                                        <p:cTn id="26" dur="1000"/>
                                        <p:tgtEl>
                                          <p:spTgt spid="1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131"/>
                                        </p:tgtEl>
                                      </p:cBhvr>
                                    </p:animEffect>
                                    <p:set>
                                      <p:cBhvr>
                                        <p:cTn id="36" dur="1" fill="hold">
                                          <p:stCondLst>
                                            <p:cond delay="999"/>
                                          </p:stCondLst>
                                        </p:cTn>
                                        <p:tgtEl>
                                          <p:spTgt spid="1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wipe(left)">
                                      <p:cBhvr>
                                        <p:cTn id="41" dur="1000"/>
                                        <p:tgtEl>
                                          <p:spTgt spid="9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134"/>
                                        </p:tgtEl>
                                      </p:cBhvr>
                                    </p:animEffect>
                                    <p:set>
                                      <p:cBhvr>
                                        <p:cTn id="51" dur="1" fill="hold">
                                          <p:stCondLst>
                                            <p:cond delay="999"/>
                                          </p:stCondLst>
                                        </p:cTn>
                                        <p:tgtEl>
                                          <p:spTgt spid="1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wipe(up)">
                                      <p:cBhvr>
                                        <p:cTn id="56" dur="500"/>
                                        <p:tgtEl>
                                          <p:spTgt spid="9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5"/>
                                        </p:tgtEl>
                                        <p:attrNameLst>
                                          <p:attrName>style.visibility</p:attrName>
                                        </p:attrNameLst>
                                      </p:cBhvr>
                                      <p:to>
                                        <p:strVal val="visible"/>
                                      </p:to>
                                    </p:set>
                                    <p:animEffect transition="in" filter="fade">
                                      <p:cBhvr>
                                        <p:cTn id="61" dur="500"/>
                                        <p:tgtEl>
                                          <p:spTgt spid="1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1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down)">
                                      <p:cBhvr>
                                        <p:cTn id="71" dur="1000"/>
                                        <p:tgtEl>
                                          <p:spTgt spid="9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135"/>
                                        </p:tgtEl>
                                      </p:cBhvr>
                                    </p:animEffect>
                                    <p:set>
                                      <p:cBhvr>
                                        <p:cTn id="76" dur="1" fill="hold">
                                          <p:stCondLst>
                                            <p:cond delay="999"/>
                                          </p:stCondLst>
                                        </p:cTn>
                                        <p:tgtEl>
                                          <p:spTgt spid="13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up)">
                                      <p:cBhvr>
                                        <p:cTn id="81" dur="100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36"/>
                                        </p:tgtEl>
                                        <p:attrNameLst>
                                          <p:attrName>style.visibility</p:attrName>
                                        </p:attrNameLst>
                                      </p:cBhvr>
                                      <p:to>
                                        <p:strVal val="visible"/>
                                      </p:to>
                                    </p:set>
                                    <p:animEffect transition="in" filter="fade">
                                      <p:cBhvr>
                                        <p:cTn id="86" dur="500"/>
                                        <p:tgtEl>
                                          <p:spTgt spid="1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1000"/>
                                        <p:tgtEl>
                                          <p:spTgt spid="136"/>
                                        </p:tgtEl>
                                      </p:cBhvr>
                                    </p:animEffect>
                                    <p:set>
                                      <p:cBhvr>
                                        <p:cTn id="91" dur="1" fill="hold">
                                          <p:stCondLst>
                                            <p:cond delay="999"/>
                                          </p:stCondLst>
                                        </p:cTn>
                                        <p:tgtEl>
                                          <p:spTgt spid="13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123"/>
                                        </p:tgtEl>
                                        <p:attrNameLst>
                                          <p:attrName>style.visibility</p:attrName>
                                        </p:attrNameLst>
                                      </p:cBhvr>
                                      <p:to>
                                        <p:strVal val="visible"/>
                                      </p:to>
                                    </p:set>
                                    <p:animEffect transition="in" filter="wipe(down)">
                                      <p:cBhvr>
                                        <p:cTn id="96" dur="1000"/>
                                        <p:tgtEl>
                                          <p:spTgt spid="12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37"/>
                                        </p:tgtEl>
                                        <p:attrNameLst>
                                          <p:attrName>style.visibility</p:attrName>
                                        </p:attrNameLst>
                                      </p:cBhvr>
                                      <p:to>
                                        <p:strVal val="visible"/>
                                      </p:to>
                                    </p:set>
                                    <p:animEffect transition="in" filter="fade">
                                      <p:cBhvr>
                                        <p:cTn id="101" dur="500"/>
                                        <p:tgtEl>
                                          <p:spTgt spid="13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1000"/>
                                        <p:tgtEl>
                                          <p:spTgt spid="137"/>
                                        </p:tgtEl>
                                      </p:cBhvr>
                                    </p:animEffect>
                                    <p:set>
                                      <p:cBhvr>
                                        <p:cTn id="106" dur="1" fill="hold">
                                          <p:stCondLst>
                                            <p:cond delay="999"/>
                                          </p:stCondLst>
                                        </p:cTn>
                                        <p:tgtEl>
                                          <p:spTgt spid="13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ntr" presetSubtype="2" fill="hold" nodeType="clickEffect">
                                  <p:stCondLst>
                                    <p:cond delay="0"/>
                                  </p:stCondLst>
                                  <p:childTnLst>
                                    <p:set>
                                      <p:cBhvr>
                                        <p:cTn id="110" dur="1" fill="hold">
                                          <p:stCondLst>
                                            <p:cond delay="0"/>
                                          </p:stCondLst>
                                        </p:cTn>
                                        <p:tgtEl>
                                          <p:spTgt spid="89"/>
                                        </p:tgtEl>
                                        <p:attrNameLst>
                                          <p:attrName>style.visibility</p:attrName>
                                        </p:attrNameLst>
                                      </p:cBhvr>
                                      <p:to>
                                        <p:strVal val="visible"/>
                                      </p:to>
                                    </p:set>
                                    <p:anim calcmode="lin" valueType="num">
                                      <p:cBhvr additive="base">
                                        <p:cTn id="111" dur="1000" fill="hold"/>
                                        <p:tgtEl>
                                          <p:spTgt spid="89"/>
                                        </p:tgtEl>
                                        <p:attrNameLst>
                                          <p:attrName>ppt_x</p:attrName>
                                        </p:attrNameLst>
                                      </p:cBhvr>
                                      <p:tavLst>
                                        <p:tav tm="0">
                                          <p:val>
                                            <p:strVal val="1+#ppt_w/2"/>
                                          </p:val>
                                        </p:tav>
                                        <p:tav tm="100000">
                                          <p:val>
                                            <p:strVal val="#ppt_x"/>
                                          </p:val>
                                        </p:tav>
                                      </p:tavLst>
                                    </p:anim>
                                    <p:anim calcmode="lin" valueType="num">
                                      <p:cBhvr additive="base">
                                        <p:cTn id="112" dur="10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40"/>
                                        </p:tgtEl>
                                        <p:attrNameLst>
                                          <p:attrName>style.visibility</p:attrName>
                                        </p:attrNameLst>
                                      </p:cBhvr>
                                      <p:to>
                                        <p:strVal val="visible"/>
                                      </p:to>
                                    </p:set>
                                    <p:animEffect transition="in" filter="fade">
                                      <p:cBhvr>
                                        <p:cTn id="117" dur="500"/>
                                        <p:tgtEl>
                                          <p:spTgt spid="14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1000"/>
                                        <p:tgtEl>
                                          <p:spTgt spid="140"/>
                                        </p:tgtEl>
                                      </p:cBhvr>
                                    </p:animEffect>
                                    <p:set>
                                      <p:cBhvr>
                                        <p:cTn id="122" dur="1" fill="hold">
                                          <p:stCondLst>
                                            <p:cond delay="999"/>
                                          </p:stCondLst>
                                        </p:cTn>
                                        <p:tgtEl>
                                          <p:spTgt spid="1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042"/>
                                        </p:tgtEl>
                                        <p:attrNameLst>
                                          <p:attrName>style.visibility</p:attrName>
                                        </p:attrNameLst>
                                      </p:cBhvr>
                                      <p:to>
                                        <p:strVal val="visible"/>
                                      </p:to>
                                    </p:set>
                                    <p:animEffect transition="in" filter="fade">
                                      <p:cBhvr>
                                        <p:cTn id="127" dur="1000"/>
                                        <p:tgtEl>
                                          <p:spTgt spid="104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41"/>
                                        </p:tgtEl>
                                        <p:attrNameLst>
                                          <p:attrName>style.visibility</p:attrName>
                                        </p:attrNameLst>
                                      </p:cBhvr>
                                      <p:to>
                                        <p:strVal val="visible"/>
                                      </p:to>
                                    </p:set>
                                    <p:animEffect transition="in" filter="fade">
                                      <p:cBhvr>
                                        <p:cTn id="132" dur="500"/>
                                        <p:tgtEl>
                                          <p:spTgt spid="14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1000"/>
                                        <p:tgtEl>
                                          <p:spTgt spid="141"/>
                                        </p:tgtEl>
                                      </p:cBhvr>
                                    </p:animEffect>
                                    <p:set>
                                      <p:cBhvr>
                                        <p:cTn id="137" dur="1" fill="hold">
                                          <p:stCondLst>
                                            <p:cond delay="999"/>
                                          </p:stCondLst>
                                        </p:cTn>
                                        <p:tgtEl>
                                          <p:spTgt spid="141"/>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81"/>
                                        </p:tgtEl>
                                        <p:attrNameLst>
                                          <p:attrName>style.visibility</p:attrName>
                                        </p:attrNameLst>
                                      </p:cBhvr>
                                      <p:to>
                                        <p:strVal val="visible"/>
                                      </p:to>
                                    </p:set>
                                    <p:animEffect transition="in" filter="fade">
                                      <p:cBhvr>
                                        <p:cTn id="142" dur="1000"/>
                                        <p:tgtEl>
                                          <p:spTgt spid="81"/>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48"/>
                                        </p:tgtEl>
                                        <p:attrNameLst>
                                          <p:attrName>style.visibility</p:attrName>
                                        </p:attrNameLst>
                                      </p:cBhvr>
                                      <p:to>
                                        <p:strVal val="visible"/>
                                      </p:to>
                                    </p:set>
                                    <p:animEffect transition="in" filter="fade">
                                      <p:cBhvr>
                                        <p:cTn id="147" dur="500"/>
                                        <p:tgtEl>
                                          <p:spTgt spid="148"/>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1000"/>
                                        <p:tgtEl>
                                          <p:spTgt spid="148"/>
                                        </p:tgtEl>
                                      </p:cBhvr>
                                    </p:animEffect>
                                    <p:set>
                                      <p:cBhvr>
                                        <p:cTn id="152" dur="1" fill="hold">
                                          <p:stCondLst>
                                            <p:cond delay="999"/>
                                          </p:stCondLst>
                                        </p:cTn>
                                        <p:tgtEl>
                                          <p:spTgt spid="148"/>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3" fill="hold" grpId="0" nodeType="clickEffect">
                                  <p:stCondLst>
                                    <p:cond delay="0"/>
                                  </p:stCondLst>
                                  <p:childTnLst>
                                    <p:set>
                                      <p:cBhvr>
                                        <p:cTn id="156" dur="1" fill="hold">
                                          <p:stCondLst>
                                            <p:cond delay="0"/>
                                          </p:stCondLst>
                                        </p:cTn>
                                        <p:tgtEl>
                                          <p:spTgt spid="39"/>
                                        </p:tgtEl>
                                        <p:attrNameLst>
                                          <p:attrName>style.visibility</p:attrName>
                                        </p:attrNameLst>
                                      </p:cBhvr>
                                      <p:to>
                                        <p:strVal val="visible"/>
                                      </p:to>
                                    </p:set>
                                    <p:anim calcmode="lin" valueType="num">
                                      <p:cBhvr additive="base">
                                        <p:cTn id="157" dur="1000" fill="hold"/>
                                        <p:tgtEl>
                                          <p:spTgt spid="39"/>
                                        </p:tgtEl>
                                        <p:attrNameLst>
                                          <p:attrName>ppt_x</p:attrName>
                                        </p:attrNameLst>
                                      </p:cBhvr>
                                      <p:tavLst>
                                        <p:tav tm="0">
                                          <p:val>
                                            <p:strVal val="1+#ppt_w/2"/>
                                          </p:val>
                                        </p:tav>
                                        <p:tav tm="100000">
                                          <p:val>
                                            <p:strVal val="#ppt_x"/>
                                          </p:val>
                                        </p:tav>
                                      </p:tavLst>
                                    </p:anim>
                                    <p:anim calcmode="lin" valueType="num">
                                      <p:cBhvr additive="base">
                                        <p:cTn id="158"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86"/>
                                        </p:tgtEl>
                                        <p:attrNameLst>
                                          <p:attrName>style.visibility</p:attrName>
                                        </p:attrNameLst>
                                      </p:cBhvr>
                                      <p:to>
                                        <p:strVal val="visible"/>
                                      </p:to>
                                    </p:set>
                                    <p:animEffect transition="in" filter="fade">
                                      <p:cBhvr>
                                        <p:cTn id="163" dur="1000"/>
                                        <p:tgtEl>
                                          <p:spTgt spid="86"/>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42"/>
                                        </p:tgtEl>
                                        <p:attrNameLst>
                                          <p:attrName>style.visibility</p:attrName>
                                        </p:attrNameLst>
                                      </p:cBhvr>
                                      <p:to>
                                        <p:strVal val="visible"/>
                                      </p:to>
                                    </p:set>
                                    <p:animEffect transition="in" filter="fade">
                                      <p:cBhvr>
                                        <p:cTn id="168" dur="500"/>
                                        <p:tgtEl>
                                          <p:spTgt spid="142"/>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xit" presetSubtype="0" fill="hold" grpId="1" nodeType="clickEffect">
                                  <p:stCondLst>
                                    <p:cond delay="0"/>
                                  </p:stCondLst>
                                  <p:childTnLst>
                                    <p:animEffect transition="out" filter="fade">
                                      <p:cBhvr>
                                        <p:cTn id="172" dur="1000"/>
                                        <p:tgtEl>
                                          <p:spTgt spid="142"/>
                                        </p:tgtEl>
                                      </p:cBhvr>
                                    </p:animEffect>
                                    <p:set>
                                      <p:cBhvr>
                                        <p:cTn id="173" dur="1" fill="hold">
                                          <p:stCondLst>
                                            <p:cond delay="999"/>
                                          </p:stCondLst>
                                        </p:cTn>
                                        <p:tgtEl>
                                          <p:spTgt spid="1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4" fill="hold" display="0">
                  <p:stCondLst>
                    <p:cond delay="indefinite"/>
                  </p:stCondLst>
                  <p:endCondLst>
                    <p:cond evt="onPrev" delay="0">
                      <p:tgtEl>
                        <p:sldTgt/>
                      </p:tgtEl>
                    </p:cond>
                    <p:cond evt="onStopAudio" delay="0">
                      <p:tgtEl>
                        <p:sldTgt/>
                      </p:tgtEl>
                    </p:cond>
                  </p:endCondLst>
                </p:cTn>
                <p:tgtEl>
                  <p:spTgt spid="76"/>
                </p:tgtEl>
              </p:cMediaNode>
            </p:audio>
          </p:childTnLst>
        </p:cTn>
      </p:par>
    </p:tnLst>
    <p:bldLst>
      <p:bldP spid="39" grpId="0" animBg="1"/>
      <p:bldP spid="116" grpId="0"/>
      <p:bldP spid="116" grpId="1"/>
      <p:bldP spid="131" grpId="0"/>
      <p:bldP spid="131" grpId="1"/>
      <p:bldP spid="134" grpId="0"/>
      <p:bldP spid="134" grpId="1"/>
      <p:bldP spid="135" grpId="0"/>
      <p:bldP spid="135" grpId="1"/>
      <p:bldP spid="136" grpId="0"/>
      <p:bldP spid="136" grpId="1"/>
      <p:bldP spid="137" grpId="0"/>
      <p:bldP spid="137" grpId="1"/>
      <p:bldP spid="140" grpId="0"/>
      <p:bldP spid="140" grpId="1"/>
      <p:bldP spid="141" grpId="0"/>
      <p:bldP spid="141" grpId="1"/>
      <p:bldP spid="142" grpId="0"/>
      <p:bldP spid="142" grpId="1"/>
      <p:bldP spid="148" grpId="0"/>
      <p:bldP spid="14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ucc.org/stc/images/stc-2008-images/heart-logo2.jpg"/>
          <p:cNvPicPr>
            <a:picLocks noChangeAspect="1" noChangeArrowheads="1"/>
          </p:cNvPicPr>
          <p:nvPr/>
        </p:nvPicPr>
        <p:blipFill>
          <a:blip r:embed="rId5" cstate="print"/>
          <a:srcRect/>
          <a:stretch>
            <a:fillRect/>
          </a:stretch>
        </p:blipFill>
        <p:spPr bwMode="auto">
          <a:xfrm>
            <a:off x="4114800" y="2667000"/>
            <a:ext cx="979033" cy="1057276"/>
          </a:xfrm>
          <a:prstGeom prst="rect">
            <a:avLst/>
          </a:prstGeom>
          <a:noFill/>
        </p:spPr>
      </p:pic>
      <p:grpSp>
        <p:nvGrpSpPr>
          <p:cNvPr id="65" name="Group 64"/>
          <p:cNvGrpSpPr/>
          <p:nvPr/>
        </p:nvGrpSpPr>
        <p:grpSpPr>
          <a:xfrm>
            <a:off x="2133600" y="304800"/>
            <a:ext cx="4876800" cy="2133600"/>
            <a:chOff x="2133600" y="304800"/>
            <a:chExt cx="4876800" cy="2133600"/>
          </a:xfrm>
        </p:grpSpPr>
        <p:cxnSp>
          <p:nvCxnSpPr>
            <p:cNvPr id="24" name="Straight Arrow Connector 23"/>
            <p:cNvCxnSpPr/>
            <p:nvPr/>
          </p:nvCxnSpPr>
          <p:spPr>
            <a:xfrm flipH="1">
              <a:off x="4724400" y="762000"/>
              <a:ext cx="762000" cy="1676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743200" y="1219200"/>
              <a:ext cx="1600200" cy="1219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876800" y="1295400"/>
              <a:ext cx="1524000" cy="1143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133600" y="1905000"/>
              <a:ext cx="19812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029200" y="1981200"/>
              <a:ext cx="1981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72000" y="304800"/>
              <a:ext cx="0" cy="213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581400" y="762000"/>
              <a:ext cx="914400" cy="1676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3886200" y="5638800"/>
            <a:ext cx="4800600" cy="461665"/>
          </a:xfrm>
          <a:prstGeom prst="rect">
            <a:avLst/>
          </a:prstGeom>
          <a:noFill/>
        </p:spPr>
        <p:txBody>
          <a:bodyPr wrap="square" rtlCol="0">
            <a:spAutoFit/>
          </a:bodyPr>
          <a:lstStyle/>
          <a:p>
            <a:r>
              <a:rPr lang="en-US" sz="2400" dirty="0" smtClean="0">
                <a:latin typeface="Arial Black" pitchFamily="34" charset="0"/>
              </a:rPr>
              <a:t>Upwelling  irradiance </a:t>
            </a:r>
            <a:r>
              <a:rPr lang="en-US" sz="2400" i="1" dirty="0" err="1" smtClean="0">
                <a:latin typeface="Arial Black" pitchFamily="34" charset="0"/>
              </a:rPr>
              <a:t>E</a:t>
            </a:r>
            <a:r>
              <a:rPr lang="en-US" sz="2400" i="1" baseline="-25000" dirty="0" err="1" smtClean="0">
                <a:latin typeface="Arial Black" pitchFamily="34" charset="0"/>
              </a:rPr>
              <a:t>u</a:t>
            </a:r>
            <a:endParaRPr lang="en-US" sz="2400" i="1" baseline="-25000" dirty="0">
              <a:latin typeface="Arial Black" pitchFamily="34" charset="0"/>
            </a:endParaRPr>
          </a:p>
        </p:txBody>
      </p:sp>
      <p:sp>
        <p:nvSpPr>
          <p:cNvPr id="67" name="TextBox 66"/>
          <p:cNvSpPr txBox="1"/>
          <p:nvPr/>
        </p:nvSpPr>
        <p:spPr>
          <a:xfrm>
            <a:off x="228600" y="381000"/>
            <a:ext cx="2156360" cy="646331"/>
          </a:xfrm>
          <a:prstGeom prst="rect">
            <a:avLst/>
          </a:prstGeom>
          <a:noFill/>
        </p:spPr>
        <p:txBody>
          <a:bodyPr wrap="none" rtlCol="0">
            <a:spAutoFit/>
          </a:bodyPr>
          <a:lstStyle/>
          <a:p>
            <a:r>
              <a:rPr lang="en-US" sz="3600" dirty="0" smtClean="0">
                <a:latin typeface="Arial Black" pitchFamily="34" charset="0"/>
              </a:rPr>
              <a:t>R=</a:t>
            </a:r>
            <a:r>
              <a:rPr lang="en-US" sz="3600" i="1" dirty="0" err="1" smtClean="0">
                <a:latin typeface="Arial Black" pitchFamily="34" charset="0"/>
              </a:rPr>
              <a:t>E</a:t>
            </a:r>
            <a:r>
              <a:rPr lang="en-US" sz="3600" i="1" baseline="-25000" dirty="0" err="1" smtClean="0">
                <a:latin typeface="Arial Black" pitchFamily="34" charset="0"/>
              </a:rPr>
              <a:t>u</a:t>
            </a:r>
            <a:r>
              <a:rPr lang="en-US" sz="3600" i="1" baseline="-25000" dirty="0" smtClean="0">
                <a:latin typeface="Arial Black" pitchFamily="34" charset="0"/>
              </a:rPr>
              <a:t> </a:t>
            </a:r>
            <a:r>
              <a:rPr lang="en-US" sz="3600" dirty="0" smtClean="0">
                <a:latin typeface="Arial Black" pitchFamily="34" charset="0"/>
              </a:rPr>
              <a:t>/</a:t>
            </a:r>
            <a:r>
              <a:rPr lang="en-US" sz="3600" i="1" dirty="0" smtClean="0">
                <a:latin typeface="Arial Black" pitchFamily="34" charset="0"/>
              </a:rPr>
              <a:t>E</a:t>
            </a:r>
            <a:r>
              <a:rPr lang="en-US" sz="3600" i="1" baseline="-25000" dirty="0" smtClean="0">
                <a:latin typeface="Arial Black" pitchFamily="34" charset="0"/>
              </a:rPr>
              <a:t>d</a:t>
            </a:r>
            <a:endParaRPr lang="en-US" sz="3600" i="1" baseline="-25000" dirty="0">
              <a:latin typeface="Arial Black" pitchFamily="34" charset="0"/>
            </a:endParaRPr>
          </a:p>
        </p:txBody>
      </p:sp>
      <p:sp>
        <p:nvSpPr>
          <p:cNvPr id="68" name="TextBox 67"/>
          <p:cNvSpPr txBox="1"/>
          <p:nvPr/>
        </p:nvSpPr>
        <p:spPr>
          <a:xfrm>
            <a:off x="3886200" y="5029200"/>
            <a:ext cx="4800600" cy="461665"/>
          </a:xfrm>
          <a:prstGeom prst="rect">
            <a:avLst/>
          </a:prstGeom>
          <a:noFill/>
        </p:spPr>
        <p:txBody>
          <a:bodyPr wrap="square" rtlCol="0">
            <a:spAutoFit/>
          </a:bodyPr>
          <a:lstStyle/>
          <a:p>
            <a:r>
              <a:rPr lang="en-US" sz="2400" dirty="0" err="1" smtClean="0">
                <a:latin typeface="Arial Black" pitchFamily="34" charset="0"/>
              </a:rPr>
              <a:t>Downwelling</a:t>
            </a:r>
            <a:r>
              <a:rPr lang="en-US" sz="2400" dirty="0" smtClean="0">
                <a:latin typeface="Arial Black" pitchFamily="34" charset="0"/>
              </a:rPr>
              <a:t>  irradiance </a:t>
            </a:r>
            <a:r>
              <a:rPr lang="en-US" sz="2400" i="1" dirty="0" smtClean="0">
                <a:latin typeface="Arial Black" pitchFamily="34" charset="0"/>
              </a:rPr>
              <a:t>E</a:t>
            </a:r>
            <a:r>
              <a:rPr lang="en-US" sz="2400" i="1" baseline="-25000" dirty="0" smtClean="0">
                <a:latin typeface="Arial Black" pitchFamily="34" charset="0"/>
              </a:rPr>
              <a:t>d</a:t>
            </a:r>
            <a:endParaRPr lang="en-US" sz="2400" i="1" baseline="-25000" dirty="0">
              <a:latin typeface="Arial Black" pitchFamily="34" charset="0"/>
            </a:endParaRPr>
          </a:p>
        </p:txBody>
      </p:sp>
      <p:sp>
        <p:nvSpPr>
          <p:cNvPr id="69" name="TextBox 68"/>
          <p:cNvSpPr txBox="1"/>
          <p:nvPr/>
        </p:nvSpPr>
        <p:spPr>
          <a:xfrm>
            <a:off x="7543800" y="3962400"/>
            <a:ext cx="1164806" cy="461665"/>
          </a:xfrm>
          <a:prstGeom prst="rect">
            <a:avLst/>
          </a:prstGeom>
          <a:noFill/>
        </p:spPr>
        <p:txBody>
          <a:bodyPr wrap="none" rtlCol="0">
            <a:spAutoFit/>
          </a:bodyPr>
          <a:lstStyle/>
          <a:p>
            <a:r>
              <a:rPr lang="en-US" sz="2400" dirty="0" smtClean="0">
                <a:solidFill>
                  <a:schemeClr val="tx2">
                    <a:lumMod val="60000"/>
                    <a:lumOff val="40000"/>
                  </a:schemeClr>
                </a:solidFill>
                <a:latin typeface="Arial Black" pitchFamily="34" charset="0"/>
              </a:rPr>
              <a:t>Water</a:t>
            </a:r>
            <a:endParaRPr lang="en-US" sz="2400" dirty="0">
              <a:solidFill>
                <a:schemeClr val="tx2">
                  <a:lumMod val="60000"/>
                  <a:lumOff val="40000"/>
                </a:schemeClr>
              </a:solidFill>
              <a:latin typeface="Arial Black" pitchFamily="34" charset="0"/>
            </a:endParaRPr>
          </a:p>
        </p:txBody>
      </p:sp>
      <p:sp>
        <p:nvSpPr>
          <p:cNvPr id="71" name="TextBox 70"/>
          <p:cNvSpPr txBox="1"/>
          <p:nvPr/>
        </p:nvSpPr>
        <p:spPr>
          <a:xfrm>
            <a:off x="7696200" y="27432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cxnSp>
        <p:nvCxnSpPr>
          <p:cNvPr id="9" name="Straight Arrow Connector 8"/>
          <p:cNvCxnSpPr/>
          <p:nvPr/>
        </p:nvCxnSpPr>
        <p:spPr>
          <a:xfrm>
            <a:off x="2286000" y="3657600"/>
            <a:ext cx="502920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114800" y="2514600"/>
            <a:ext cx="914400" cy="228600"/>
          </a:xfrm>
          <a:prstGeom prst="rect">
            <a:avLst/>
          </a:prstGeom>
          <a:blipFill>
            <a:blip r:embed="rId6"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Slide04_01">
            <a:hlinkClick r:id="" action="ppaction://media"/>
          </p:cNvPr>
          <p:cNvPicPr>
            <a:picLocks noRot="1" noChangeAspect="1"/>
          </p:cNvPicPr>
          <p:nvPr>
            <a:wavAudioFile r:embed="rId2" name="Slide04_01"/>
          </p:nvPr>
        </p:nvPicPr>
        <p:blipFill>
          <a:blip r:embed="rId7" cstate="print"/>
          <a:stretch>
            <a:fillRect/>
          </a:stretch>
        </p:blipFill>
        <p:spPr>
          <a:xfrm>
            <a:off x="381000" y="6248400"/>
            <a:ext cx="304800" cy="304800"/>
          </a:xfrm>
          <a:prstGeom prst="rect">
            <a:avLst/>
          </a:prstGeom>
        </p:spPr>
      </p:pic>
    </p:spTree>
    <p:custDataLst>
      <p:tags r:id="rId1"/>
    </p:custDataLst>
  </p:cSld>
  <p:clrMapOvr>
    <a:masterClrMapping/>
  </p:clrMapOvr>
  <p:transition advTm="34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blinds(horizontal)">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up)">
                                      <p:cBhvr>
                                        <p:cTn id="21" dur="10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20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20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additive="base">
                                        <p:cTn id="36" dur="500" fill="hold"/>
                                        <p:tgtEl>
                                          <p:spTgt spid="67"/>
                                        </p:tgtEl>
                                        <p:attrNameLst>
                                          <p:attrName>ppt_x</p:attrName>
                                        </p:attrNameLst>
                                      </p:cBhvr>
                                      <p:tavLst>
                                        <p:tav tm="0">
                                          <p:val>
                                            <p:strVal val="#ppt_x"/>
                                          </p:val>
                                        </p:tav>
                                        <p:tav tm="100000">
                                          <p:val>
                                            <p:strVal val="#ppt_x"/>
                                          </p:val>
                                        </p:tav>
                                      </p:tavLst>
                                    </p:anim>
                                    <p:anim calcmode="lin" valueType="num">
                                      <p:cBhvr additive="base">
                                        <p:cTn id="3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8"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66" grpId="0"/>
      <p:bldP spid="67" grpId="0"/>
      <p:bldP spid="68" grpId="0"/>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3886200" y="5410200"/>
            <a:ext cx="4419600" cy="461665"/>
          </a:xfrm>
          <a:prstGeom prst="rect">
            <a:avLst/>
          </a:prstGeom>
          <a:noFill/>
        </p:spPr>
        <p:txBody>
          <a:bodyPr wrap="square" rtlCol="0">
            <a:spAutoFit/>
          </a:bodyPr>
          <a:lstStyle/>
          <a:p>
            <a:r>
              <a:rPr lang="en-US" sz="2400" dirty="0" smtClean="0">
                <a:latin typeface="Arial Black" pitchFamily="34" charset="0"/>
              </a:rPr>
              <a:t>Upwelling  radiance </a:t>
            </a:r>
            <a:r>
              <a:rPr lang="en-US" sz="2400" i="1" dirty="0" smtClean="0">
                <a:latin typeface="Arial Black" pitchFamily="34" charset="0"/>
              </a:rPr>
              <a:t>L</a:t>
            </a:r>
            <a:r>
              <a:rPr lang="en-US" sz="2400" i="1" baseline="-25000" dirty="0" smtClean="0">
                <a:latin typeface="Arial Black" pitchFamily="34" charset="0"/>
              </a:rPr>
              <a:t>u</a:t>
            </a:r>
            <a:endParaRPr lang="en-US" sz="2400" i="1" baseline="-25000" dirty="0">
              <a:latin typeface="Arial Black" pitchFamily="34" charset="0"/>
            </a:endParaRPr>
          </a:p>
        </p:txBody>
      </p:sp>
      <p:cxnSp>
        <p:nvCxnSpPr>
          <p:cNvPr id="26" name="Straight Connector 25"/>
          <p:cNvCxnSpPr/>
          <p:nvPr/>
        </p:nvCxnSpPr>
        <p:spPr>
          <a:xfrm>
            <a:off x="1143000" y="4191000"/>
            <a:ext cx="7086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2514600" y="4343400"/>
            <a:ext cx="2819400" cy="914400"/>
            <a:chOff x="2514600" y="4343400"/>
            <a:chExt cx="2819400" cy="914400"/>
          </a:xfrm>
        </p:grpSpPr>
        <p:cxnSp>
          <p:nvCxnSpPr>
            <p:cNvPr id="45" name="Straight Arrow Connector 44"/>
            <p:cNvCxnSpPr/>
            <p:nvPr/>
          </p:nvCxnSpPr>
          <p:spPr>
            <a:xfrm flipH="1" flipV="1">
              <a:off x="2514600" y="4343400"/>
              <a:ext cx="3810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200400" y="4343400"/>
              <a:ext cx="76200"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733800" y="4343400"/>
              <a:ext cx="457200" cy="914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4800600" y="4343400"/>
              <a:ext cx="53340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886200" y="609600"/>
            <a:ext cx="3363135" cy="3759543"/>
            <a:chOff x="4212220" y="183955"/>
            <a:chExt cx="3363135" cy="3759543"/>
          </a:xfrm>
        </p:grpSpPr>
        <p:grpSp>
          <p:nvGrpSpPr>
            <p:cNvPr id="57" name="Group 56"/>
            <p:cNvGrpSpPr/>
            <p:nvPr/>
          </p:nvGrpSpPr>
          <p:grpSpPr>
            <a:xfrm rot="10800000">
              <a:off x="4212220" y="1143000"/>
              <a:ext cx="2417180" cy="2800498"/>
              <a:chOff x="4191000" y="1390502"/>
              <a:chExt cx="2417180" cy="2800498"/>
            </a:xfrm>
          </p:grpSpPr>
          <p:cxnSp>
            <p:nvCxnSpPr>
              <p:cNvPr id="37" name="Straight Connector 36"/>
              <p:cNvCxnSpPr/>
              <p:nvPr/>
            </p:nvCxnSpPr>
            <p:spPr>
              <a:xfrm flipV="1">
                <a:off x="4191000" y="1752600"/>
                <a:ext cx="1524000"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191000" y="2133600"/>
                <a:ext cx="1981200" cy="2057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a:off x="5257800" y="1752600"/>
                <a:ext cx="914400" cy="7620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rot="10998442">
                <a:off x="5693780" y="1390502"/>
                <a:ext cx="914400" cy="7620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9698" name="Picture 2" descr="http://www.learn-to-draw.com/images/02-eyes-profile01.jpg"/>
            <p:cNvPicPr>
              <a:picLocks noChangeAspect="1" noChangeArrowheads="1"/>
            </p:cNvPicPr>
            <p:nvPr/>
          </p:nvPicPr>
          <p:blipFill>
            <a:blip r:embed="rId5" cstate="print"/>
            <a:srcRect l="8572" r="78571" b="27272"/>
            <a:stretch>
              <a:fillRect/>
            </a:stretch>
          </p:blipFill>
          <p:spPr bwMode="auto">
            <a:xfrm rot="19162931">
              <a:off x="6889555" y="183955"/>
              <a:ext cx="685800" cy="685800"/>
            </a:xfrm>
            <a:prstGeom prst="rect">
              <a:avLst/>
            </a:prstGeom>
            <a:noFill/>
          </p:spPr>
        </p:pic>
        <p:sp>
          <p:nvSpPr>
            <p:cNvPr id="64" name="TextBox 63"/>
            <p:cNvSpPr txBox="1"/>
            <p:nvPr/>
          </p:nvSpPr>
          <p:spPr>
            <a:xfrm>
              <a:off x="5334000" y="3429000"/>
              <a:ext cx="484428" cy="369332"/>
            </a:xfrm>
            <a:prstGeom prst="rect">
              <a:avLst/>
            </a:prstGeom>
            <a:noFill/>
          </p:spPr>
          <p:txBody>
            <a:bodyPr wrap="none" rtlCol="0">
              <a:spAutoFit/>
            </a:bodyPr>
            <a:lstStyle/>
            <a:p>
              <a:r>
                <a:rPr lang="en-US" dirty="0" smtClean="0">
                  <a:sym typeface="Symbol"/>
                </a:rPr>
                <a:t>d</a:t>
              </a:r>
              <a:endParaRPr lang="en-US" dirty="0"/>
            </a:p>
          </p:txBody>
        </p:sp>
      </p:grpSp>
      <p:sp>
        <p:nvSpPr>
          <p:cNvPr id="65" name="TextBox 64"/>
          <p:cNvSpPr txBox="1"/>
          <p:nvPr/>
        </p:nvSpPr>
        <p:spPr>
          <a:xfrm>
            <a:off x="228600" y="381000"/>
            <a:ext cx="2487861" cy="646331"/>
          </a:xfrm>
          <a:prstGeom prst="rect">
            <a:avLst/>
          </a:prstGeom>
          <a:noFill/>
        </p:spPr>
        <p:txBody>
          <a:bodyPr wrap="none" rtlCol="0">
            <a:spAutoFit/>
          </a:bodyPr>
          <a:lstStyle/>
          <a:p>
            <a:r>
              <a:rPr lang="en-US" sz="3600" dirty="0" err="1" smtClean="0">
                <a:latin typeface="Arial Black" pitchFamily="34" charset="0"/>
              </a:rPr>
              <a:t>R</a:t>
            </a:r>
            <a:r>
              <a:rPr lang="en-US" sz="3600" baseline="-25000" dirty="0" err="1" smtClean="0">
                <a:latin typeface="Arial Black" pitchFamily="34" charset="0"/>
              </a:rPr>
              <a:t>rs</a:t>
            </a:r>
            <a:r>
              <a:rPr lang="en-US" sz="3600" dirty="0" smtClean="0">
                <a:latin typeface="Arial Black" pitchFamily="34" charset="0"/>
              </a:rPr>
              <a:t>=</a:t>
            </a:r>
            <a:r>
              <a:rPr lang="en-US" sz="3600" i="1" dirty="0" smtClean="0">
                <a:latin typeface="Arial Black" pitchFamily="34" charset="0"/>
              </a:rPr>
              <a:t>L</a:t>
            </a:r>
            <a:r>
              <a:rPr lang="en-US" sz="3600" i="1" baseline="-25000" dirty="0" smtClean="0">
                <a:latin typeface="Arial Black" pitchFamily="34" charset="0"/>
              </a:rPr>
              <a:t>u </a:t>
            </a:r>
            <a:r>
              <a:rPr lang="en-US" sz="3600" dirty="0" smtClean="0">
                <a:latin typeface="Arial Black" pitchFamily="34" charset="0"/>
              </a:rPr>
              <a:t>/</a:t>
            </a:r>
            <a:r>
              <a:rPr lang="en-US" sz="3600" i="1" dirty="0" smtClean="0">
                <a:latin typeface="Arial Black" pitchFamily="34" charset="0"/>
              </a:rPr>
              <a:t>E</a:t>
            </a:r>
            <a:r>
              <a:rPr lang="en-US" sz="3600" i="1" baseline="-25000" dirty="0" smtClean="0">
                <a:latin typeface="Arial Black" pitchFamily="34" charset="0"/>
              </a:rPr>
              <a:t>d</a:t>
            </a:r>
            <a:endParaRPr lang="en-US" sz="3600" i="1" baseline="-25000" dirty="0">
              <a:latin typeface="Arial Black" pitchFamily="34" charset="0"/>
            </a:endParaRPr>
          </a:p>
        </p:txBody>
      </p:sp>
      <p:sp>
        <p:nvSpPr>
          <p:cNvPr id="67" name="TextBox 66"/>
          <p:cNvSpPr txBox="1"/>
          <p:nvPr/>
        </p:nvSpPr>
        <p:spPr>
          <a:xfrm>
            <a:off x="7239000" y="4572000"/>
            <a:ext cx="1164806" cy="461665"/>
          </a:xfrm>
          <a:prstGeom prst="rect">
            <a:avLst/>
          </a:prstGeom>
          <a:noFill/>
        </p:spPr>
        <p:txBody>
          <a:bodyPr wrap="none" rtlCol="0">
            <a:spAutoFit/>
          </a:bodyPr>
          <a:lstStyle/>
          <a:p>
            <a:r>
              <a:rPr lang="en-US" sz="2400" dirty="0" smtClean="0">
                <a:latin typeface="Arial Black" pitchFamily="34" charset="0"/>
              </a:rPr>
              <a:t>Water</a:t>
            </a:r>
            <a:endParaRPr lang="en-US" sz="2400" dirty="0">
              <a:latin typeface="Arial Black" pitchFamily="34" charset="0"/>
            </a:endParaRPr>
          </a:p>
        </p:txBody>
      </p:sp>
      <p:sp>
        <p:nvSpPr>
          <p:cNvPr id="68" name="TextBox 67"/>
          <p:cNvSpPr txBox="1"/>
          <p:nvPr/>
        </p:nvSpPr>
        <p:spPr>
          <a:xfrm>
            <a:off x="7391400" y="32004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pic>
        <p:nvPicPr>
          <p:cNvPr id="20" name="Slide04_01">
            <a:hlinkClick r:id="" action="ppaction://media"/>
          </p:cNvPr>
          <p:cNvPicPr>
            <a:picLocks noRot="1" noChangeAspect="1"/>
          </p:cNvPicPr>
          <p:nvPr>
            <a:wavAudioFile r:embed="rId2" name="Slide04_01"/>
          </p:nvPr>
        </p:nvPicPr>
        <p:blipFill>
          <a:blip r:embed="rId6" cstate="print"/>
          <a:stretch>
            <a:fillRect/>
          </a:stretch>
        </p:blipFill>
        <p:spPr>
          <a:xfrm>
            <a:off x="381000" y="6172200"/>
            <a:ext cx="304800" cy="304800"/>
          </a:xfrm>
          <a:prstGeom prst="rect">
            <a:avLst/>
          </a:prstGeom>
        </p:spPr>
      </p:pic>
    </p:spTree>
    <p:custDataLst>
      <p:tags r:id="rId1"/>
    </p:custDataLst>
  </p:cSld>
  <p:clrMapOvr>
    <a:masterClrMapping/>
  </p:clrMapOvr>
  <p:transition advTm="348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20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500" fill="hold"/>
                                        <p:tgtEl>
                                          <p:spTgt spid="65"/>
                                        </p:tgtEl>
                                        <p:attrNameLst>
                                          <p:attrName>ppt_x</p:attrName>
                                        </p:attrNameLst>
                                      </p:cBhvr>
                                      <p:tavLst>
                                        <p:tav tm="0">
                                          <p:val>
                                            <p:strVal val="#ppt_x"/>
                                          </p:val>
                                        </p:tav>
                                        <p:tav tm="100000">
                                          <p:val>
                                            <p:strVal val="#ppt_x"/>
                                          </p:val>
                                        </p:tav>
                                      </p:tavLst>
                                    </p:anim>
                                    <p:anim calcmode="lin" valueType="num">
                                      <p:cBhvr additive="base">
                                        <p:cTn id="27"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66"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819400"/>
            <a:ext cx="6532622" cy="769441"/>
          </a:xfrm>
          <a:prstGeom prst="rect">
            <a:avLst/>
          </a:prstGeom>
        </p:spPr>
        <p:txBody>
          <a:bodyPr wrap="none">
            <a:spAutoFit/>
          </a:bodyPr>
          <a:lstStyle/>
          <a:p>
            <a:r>
              <a:rPr lang="en-US" sz="4400" b="1" dirty="0" err="1" smtClean="0"/>
              <a:t>Hyperspectral</a:t>
            </a:r>
            <a:r>
              <a:rPr lang="en-US" sz="4400" b="1" dirty="0" smtClean="0"/>
              <a:t> Radiometers</a:t>
            </a:r>
            <a:endParaRPr lang="en-US" sz="4400" dirty="0"/>
          </a:p>
        </p:txBody>
      </p:sp>
    </p:spTree>
    <p:extLst>
      <p:ext uri="{BB962C8B-B14F-4D97-AF65-F5344CB8AC3E}">
        <p14:creationId xmlns="" xmlns:p14="http://schemas.microsoft.com/office/powerpoint/2010/main" val="2525336915"/>
      </p:ext>
    </p:extLst>
  </p:cSld>
  <p:clrMapOvr>
    <a:masterClrMapping/>
  </p:clrMapOvr>
  <p:transition advTm="1545"/>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4200" y="228600"/>
            <a:ext cx="4040188" cy="639762"/>
          </a:xfrm>
        </p:spPr>
        <p:txBody>
          <a:bodyPr>
            <a:normAutofit/>
          </a:bodyPr>
          <a:lstStyle/>
          <a:p>
            <a:r>
              <a:rPr lang="en-US" sz="3200" dirty="0" smtClean="0">
                <a:latin typeface="Arial Black" pitchFamily="34" charset="0"/>
              </a:rPr>
              <a:t>Above water</a:t>
            </a:r>
            <a:endParaRPr lang="en-US" sz="3200" dirty="0">
              <a:latin typeface="Arial Black" pitchFamily="34" charset="0"/>
            </a:endParaRPr>
          </a:p>
        </p:txBody>
      </p:sp>
      <p:sp>
        <p:nvSpPr>
          <p:cNvPr id="4" name="Content Placeholder 3"/>
          <p:cNvSpPr>
            <a:spLocks noGrp="1"/>
          </p:cNvSpPr>
          <p:nvPr>
            <p:ph sz="half" idx="2"/>
          </p:nvPr>
        </p:nvSpPr>
        <p:spPr>
          <a:xfrm>
            <a:off x="1219200" y="5105400"/>
            <a:ext cx="2667000" cy="609600"/>
          </a:xfrm>
        </p:spPr>
        <p:txBody>
          <a:bodyPr/>
          <a:lstStyle/>
          <a:p>
            <a:pPr>
              <a:buNone/>
            </a:pPr>
            <a:r>
              <a:rPr lang="en-US" i="1" dirty="0" smtClean="0">
                <a:latin typeface="Arial Black" pitchFamily="34" charset="0"/>
              </a:rPr>
              <a:t>L</a:t>
            </a:r>
            <a:r>
              <a:rPr lang="en-US" i="1" baseline="-25000" dirty="0" smtClean="0">
                <a:latin typeface="Arial Black" pitchFamily="34" charset="0"/>
              </a:rPr>
              <a:t>t</a:t>
            </a:r>
            <a:r>
              <a:rPr lang="en-US" dirty="0" smtClean="0">
                <a:latin typeface="Arial Black" pitchFamily="34" charset="0"/>
              </a:rPr>
              <a:t> = </a:t>
            </a:r>
            <a:r>
              <a:rPr lang="en-US" i="1" dirty="0" err="1" smtClean="0">
                <a:latin typeface="Arial Black" pitchFamily="34" charset="0"/>
              </a:rPr>
              <a:t>L</a:t>
            </a:r>
            <a:r>
              <a:rPr lang="en-US" i="1" baseline="-25000" dirty="0" err="1" smtClean="0">
                <a:latin typeface="Arial Black" pitchFamily="34" charset="0"/>
              </a:rPr>
              <a:t>r</a:t>
            </a:r>
            <a:r>
              <a:rPr lang="en-US" dirty="0" smtClean="0">
                <a:latin typeface="Arial Black" pitchFamily="34" charset="0"/>
              </a:rPr>
              <a:t> + </a:t>
            </a:r>
            <a:r>
              <a:rPr lang="en-US" i="1" dirty="0" err="1" smtClean="0">
                <a:latin typeface="Arial Black" pitchFamily="34" charset="0"/>
              </a:rPr>
              <a:t>L</a:t>
            </a:r>
            <a:r>
              <a:rPr lang="en-US" i="1" baseline="-25000" dirty="0" err="1" smtClean="0">
                <a:latin typeface="Arial Black" pitchFamily="34" charset="0"/>
              </a:rPr>
              <a:t>w</a:t>
            </a:r>
            <a:endParaRPr lang="en-US" i="1" baseline="-25000" dirty="0">
              <a:latin typeface="Arial Black" pitchFamily="34" charset="0"/>
            </a:endParaRPr>
          </a:p>
        </p:txBody>
      </p:sp>
      <p:grpSp>
        <p:nvGrpSpPr>
          <p:cNvPr id="36" name="Group 35"/>
          <p:cNvGrpSpPr/>
          <p:nvPr/>
        </p:nvGrpSpPr>
        <p:grpSpPr>
          <a:xfrm>
            <a:off x="2552700" y="1371600"/>
            <a:ext cx="2781300" cy="2247900"/>
            <a:chOff x="2552700" y="1371600"/>
            <a:chExt cx="2781300" cy="2247900"/>
          </a:xfrm>
        </p:grpSpPr>
        <p:sp>
          <p:nvSpPr>
            <p:cNvPr id="8" name="Rectangle 7"/>
            <p:cNvSpPr/>
            <p:nvPr/>
          </p:nvSpPr>
          <p:spPr>
            <a:xfrm rot="18791109">
              <a:off x="2286000" y="29718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276600" y="2133600"/>
              <a:ext cx="6096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ontent Placeholder 3"/>
            <p:cNvSpPr txBox="1">
              <a:spLocks/>
            </p:cNvSpPr>
            <p:nvPr/>
          </p:nvSpPr>
          <p:spPr>
            <a:xfrm>
              <a:off x="2667000" y="1371600"/>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Arial Black" pitchFamily="34" charset="0"/>
                </a:rPr>
                <a:t>Skylight </a:t>
              </a:r>
              <a:r>
                <a:rPr kumimoji="0" lang="en-US" sz="2400" b="0" i="1" u="none" strike="noStrike" kern="1200" cap="none" spc="0" normalizeH="0" baseline="0" noProof="0" dirty="0" smtClean="0">
                  <a:ln>
                    <a:noFill/>
                  </a:ln>
                  <a:solidFill>
                    <a:schemeClr val="tx1"/>
                  </a:solidFill>
                  <a:effectLst/>
                  <a:uLnTx/>
                  <a:uFillTx/>
                  <a:latin typeface="Arial Black" pitchFamily="34" charset="0"/>
                </a:rPr>
                <a:t>L</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i</a:t>
              </a:r>
              <a:r>
                <a:rPr kumimoji="0" lang="en-US" sz="2400" b="0" i="0" u="none" strike="noStrike" kern="1200" cap="none" spc="0" normalizeH="0" baseline="0" noProof="0" dirty="0" smtClean="0">
                  <a:ln>
                    <a:noFill/>
                  </a:ln>
                  <a:solidFill>
                    <a:schemeClr val="tx1"/>
                  </a:solidFill>
                  <a:effectLst/>
                  <a:uLnTx/>
                  <a:uFillTx/>
                  <a:latin typeface="Arial Black" pitchFamily="34" charset="0"/>
                </a:rPr>
                <a:t> ~ </a:t>
              </a:r>
              <a:r>
                <a:rPr kumimoji="0" lang="en-US" sz="2400" b="0" i="1" u="none" strike="noStrike" kern="1200" cap="none" spc="0" normalizeH="0" baseline="0" noProof="0" dirty="0" err="1" smtClean="0">
                  <a:ln>
                    <a:noFill/>
                  </a:ln>
                  <a:solidFill>
                    <a:schemeClr val="tx1"/>
                  </a:solidFill>
                  <a:effectLst/>
                  <a:uLnTx/>
                  <a:uFillTx/>
                  <a:latin typeface="Arial Black" pitchFamily="34" charset="0"/>
                </a:rPr>
                <a:t>L</a:t>
              </a:r>
              <a:r>
                <a:rPr kumimoji="0" lang="en-US" sz="2400" b="0" i="1" u="none" strike="noStrike" kern="1200" cap="none" spc="0" normalizeH="0" baseline="-25000" noProof="0" dirty="0" err="1" smtClean="0">
                  <a:ln>
                    <a:noFill/>
                  </a:ln>
                  <a:solidFill>
                    <a:schemeClr val="tx1"/>
                  </a:solidFill>
                  <a:effectLst/>
                  <a:uLnTx/>
                  <a:uFillTx/>
                  <a:latin typeface="Arial Black" pitchFamily="34" charset="0"/>
                </a:rPr>
                <a:t>r</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grpSp>
        <p:nvGrpSpPr>
          <p:cNvPr id="35" name="Group 34"/>
          <p:cNvGrpSpPr/>
          <p:nvPr/>
        </p:nvGrpSpPr>
        <p:grpSpPr>
          <a:xfrm>
            <a:off x="762000" y="2362200"/>
            <a:ext cx="2667000" cy="2133600"/>
            <a:chOff x="762000" y="2362200"/>
            <a:chExt cx="2667000" cy="2133600"/>
          </a:xfrm>
        </p:grpSpPr>
        <p:sp>
          <p:nvSpPr>
            <p:cNvPr id="7" name="Rectangle 6"/>
            <p:cNvSpPr/>
            <p:nvPr/>
          </p:nvSpPr>
          <p:spPr>
            <a:xfrm>
              <a:off x="1676400" y="3124200"/>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3"/>
            <p:cNvSpPr txBox="1">
              <a:spLocks/>
            </p:cNvSpPr>
            <p:nvPr/>
          </p:nvSpPr>
          <p:spPr>
            <a:xfrm>
              <a:off x="762000" y="2362200"/>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1" u="none" strike="noStrike" kern="1200" cap="none" spc="0" normalizeH="0" baseline="0" noProof="0" dirty="0" smtClean="0">
                  <a:ln>
                    <a:noFill/>
                  </a:ln>
                  <a:solidFill>
                    <a:schemeClr val="tx1"/>
                  </a:solidFill>
                  <a:effectLst/>
                  <a:uLnTx/>
                  <a:uFillTx/>
                  <a:latin typeface="Arial Black" pitchFamily="34" charset="0"/>
                </a:rPr>
                <a:t>E</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d</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sp>
        <p:nvSpPr>
          <p:cNvPr id="21" name="Rectangle 20"/>
          <p:cNvSpPr/>
          <p:nvPr/>
        </p:nvSpPr>
        <p:spPr>
          <a:xfrm>
            <a:off x="5562600" y="3576935"/>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22"/>
          <p:cNvSpPr/>
          <p:nvPr/>
        </p:nvSpPr>
        <p:spPr>
          <a:xfrm>
            <a:off x="6934200" y="3653135"/>
            <a:ext cx="914400" cy="12192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162800" y="2433935"/>
            <a:ext cx="3810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3"/>
          <p:cNvSpPr>
            <a:spLocks noGrp="1"/>
          </p:cNvSpPr>
          <p:nvPr>
            <p:ph sz="half" idx="2"/>
          </p:nvPr>
        </p:nvSpPr>
        <p:spPr>
          <a:xfrm>
            <a:off x="6858000" y="1595735"/>
            <a:ext cx="762000" cy="609600"/>
          </a:xfrm>
        </p:spPr>
        <p:txBody>
          <a:bodyPr/>
          <a:lstStyle/>
          <a:p>
            <a:pPr>
              <a:buNone/>
            </a:pPr>
            <a:r>
              <a:rPr lang="en-US" i="1" dirty="0" err="1" smtClean="0">
                <a:latin typeface="Arial Black" pitchFamily="34" charset="0"/>
              </a:rPr>
              <a:t>L</a:t>
            </a:r>
            <a:r>
              <a:rPr lang="en-US" i="1" baseline="-25000" dirty="0" err="1" smtClean="0">
                <a:latin typeface="Arial Black" pitchFamily="34" charset="0"/>
              </a:rPr>
              <a:t>w</a:t>
            </a:r>
            <a:endParaRPr lang="en-US" i="1" baseline="-25000" dirty="0">
              <a:latin typeface="Arial Black" pitchFamily="34" charset="0"/>
            </a:endParaRPr>
          </a:p>
        </p:txBody>
      </p:sp>
      <p:grpSp>
        <p:nvGrpSpPr>
          <p:cNvPr id="33" name="Group 32"/>
          <p:cNvGrpSpPr/>
          <p:nvPr/>
        </p:nvGrpSpPr>
        <p:grpSpPr>
          <a:xfrm>
            <a:off x="228600" y="4800600"/>
            <a:ext cx="4746206" cy="1833265"/>
            <a:chOff x="228600" y="4800600"/>
            <a:chExt cx="4746206" cy="1833265"/>
          </a:xfrm>
        </p:grpSpPr>
        <p:cxnSp>
          <p:nvCxnSpPr>
            <p:cNvPr id="18" name="Straight Connector 17"/>
            <p:cNvCxnSpPr/>
            <p:nvPr/>
          </p:nvCxnSpPr>
          <p:spPr>
            <a:xfrm>
              <a:off x="228600" y="5867400"/>
              <a:ext cx="4343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0" y="6172200"/>
              <a:ext cx="1164806" cy="461665"/>
            </a:xfrm>
            <a:prstGeom prst="rect">
              <a:avLst/>
            </a:prstGeom>
            <a:noFill/>
          </p:spPr>
          <p:txBody>
            <a:bodyPr wrap="none" rtlCol="0">
              <a:spAutoFit/>
            </a:bodyPr>
            <a:lstStyle/>
            <a:p>
              <a:r>
                <a:rPr lang="en-US" sz="2400" dirty="0" smtClean="0">
                  <a:latin typeface="Arial Black" pitchFamily="34" charset="0"/>
                </a:rPr>
                <a:t>Water</a:t>
              </a:r>
              <a:endParaRPr lang="en-US" sz="2400" dirty="0">
                <a:latin typeface="Arial Black" pitchFamily="34" charset="0"/>
              </a:endParaRPr>
            </a:p>
          </p:txBody>
        </p:sp>
        <p:sp>
          <p:nvSpPr>
            <p:cNvPr id="27" name="TextBox 26"/>
            <p:cNvSpPr txBox="1"/>
            <p:nvPr/>
          </p:nvSpPr>
          <p:spPr>
            <a:xfrm>
              <a:off x="3962400" y="48006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grpSp>
      <p:grpSp>
        <p:nvGrpSpPr>
          <p:cNvPr id="34" name="Group 33"/>
          <p:cNvGrpSpPr/>
          <p:nvPr/>
        </p:nvGrpSpPr>
        <p:grpSpPr>
          <a:xfrm>
            <a:off x="4953000" y="3957935"/>
            <a:ext cx="4191000" cy="1833265"/>
            <a:chOff x="4953000" y="3200400"/>
            <a:chExt cx="4191000" cy="1833265"/>
          </a:xfrm>
        </p:grpSpPr>
        <p:cxnSp>
          <p:nvCxnSpPr>
            <p:cNvPr id="20" name="Straight Connector 19"/>
            <p:cNvCxnSpPr/>
            <p:nvPr/>
          </p:nvCxnSpPr>
          <p:spPr>
            <a:xfrm>
              <a:off x="4953000" y="3810000"/>
              <a:ext cx="3657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79194" y="4572000"/>
              <a:ext cx="1164806" cy="461665"/>
            </a:xfrm>
            <a:prstGeom prst="rect">
              <a:avLst/>
            </a:prstGeom>
            <a:noFill/>
          </p:spPr>
          <p:txBody>
            <a:bodyPr wrap="none" rtlCol="0">
              <a:spAutoFit/>
            </a:bodyPr>
            <a:lstStyle/>
            <a:p>
              <a:r>
                <a:rPr lang="en-US" sz="2400" dirty="0" smtClean="0">
                  <a:latin typeface="Arial Black" pitchFamily="34" charset="0"/>
                </a:rPr>
                <a:t>Water</a:t>
              </a:r>
              <a:endParaRPr lang="en-US" sz="2400" dirty="0">
                <a:latin typeface="Arial Black" pitchFamily="34" charset="0"/>
              </a:endParaRPr>
            </a:p>
          </p:txBody>
        </p:sp>
        <p:sp>
          <p:nvSpPr>
            <p:cNvPr id="29" name="TextBox 28"/>
            <p:cNvSpPr txBox="1"/>
            <p:nvPr/>
          </p:nvSpPr>
          <p:spPr>
            <a:xfrm>
              <a:off x="8131594" y="3200400"/>
              <a:ext cx="662361" cy="461665"/>
            </a:xfrm>
            <a:prstGeom prst="rect">
              <a:avLst/>
            </a:prstGeom>
            <a:noFill/>
          </p:spPr>
          <p:txBody>
            <a:bodyPr wrap="none" rtlCol="0">
              <a:spAutoFit/>
            </a:bodyPr>
            <a:lstStyle/>
            <a:p>
              <a:r>
                <a:rPr lang="en-US" sz="2400" dirty="0" smtClean="0">
                  <a:latin typeface="Arial Black" pitchFamily="34" charset="0"/>
                </a:rPr>
                <a:t>Air</a:t>
              </a:r>
              <a:endParaRPr lang="en-US" sz="2400" dirty="0">
                <a:latin typeface="Arial Black" pitchFamily="34" charset="0"/>
              </a:endParaRPr>
            </a:p>
          </p:txBody>
        </p:sp>
      </p:grpSp>
      <p:sp>
        <p:nvSpPr>
          <p:cNvPr id="30" name="Content Placeholder 3"/>
          <p:cNvSpPr txBox="1">
            <a:spLocks/>
          </p:cNvSpPr>
          <p:nvPr/>
        </p:nvSpPr>
        <p:spPr>
          <a:xfrm>
            <a:off x="4876800" y="2967335"/>
            <a:ext cx="2667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1" u="none" strike="noStrike" kern="1200" cap="none" spc="0" normalizeH="0" baseline="0" noProof="0" dirty="0" smtClean="0">
                <a:ln>
                  <a:noFill/>
                </a:ln>
                <a:solidFill>
                  <a:schemeClr val="tx1"/>
                </a:solidFill>
                <a:effectLst/>
                <a:uLnTx/>
                <a:uFillTx/>
                <a:latin typeface="Arial Black" pitchFamily="34" charset="0"/>
              </a:rPr>
              <a:t>E</a:t>
            </a:r>
            <a:r>
              <a:rPr kumimoji="0" lang="en-US" sz="2400" b="0" i="1" u="none" strike="noStrike" kern="1200" cap="none" spc="0" normalizeH="0" baseline="-25000" noProof="0" dirty="0" smtClean="0">
                <a:ln>
                  <a:noFill/>
                </a:ln>
                <a:solidFill>
                  <a:schemeClr val="tx1"/>
                </a:solidFill>
                <a:effectLst/>
                <a:uLnTx/>
                <a:uFillTx/>
                <a:latin typeface="Arial Black" pitchFamily="34" charset="0"/>
              </a:rPr>
              <a:t>d</a:t>
            </a:r>
            <a:endParaRPr kumimoji="0" lang="en-US" sz="2400" b="0" i="1" u="none" strike="noStrike" kern="1200" cap="none" spc="0" normalizeH="0" baseline="-25000" noProof="0" dirty="0">
              <a:ln>
                <a:noFill/>
              </a:ln>
              <a:solidFill>
                <a:schemeClr val="tx1"/>
              </a:solidFill>
              <a:effectLst/>
              <a:uLnTx/>
              <a:uFillTx/>
              <a:latin typeface="Arial Black" pitchFamily="34" charset="0"/>
            </a:endParaRPr>
          </a:p>
        </p:txBody>
      </p:sp>
      <p:grpSp>
        <p:nvGrpSpPr>
          <p:cNvPr id="39" name="Group 38"/>
          <p:cNvGrpSpPr/>
          <p:nvPr/>
        </p:nvGrpSpPr>
        <p:grpSpPr>
          <a:xfrm>
            <a:off x="2615389" y="4051456"/>
            <a:ext cx="1194611" cy="1434944"/>
            <a:chOff x="2615389" y="4051456"/>
            <a:chExt cx="1194611" cy="1434944"/>
          </a:xfrm>
        </p:grpSpPr>
        <p:sp>
          <p:nvSpPr>
            <p:cNvPr id="10" name="Rectangle 9"/>
            <p:cNvSpPr/>
            <p:nvPr/>
          </p:nvSpPr>
          <p:spPr>
            <a:xfrm rot="2940527">
              <a:off x="2348689" y="4318156"/>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flipV="1">
              <a:off x="3352800" y="50292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2" name="Slide07_01">
            <a:hlinkClick r:id="" action="ppaction://media"/>
          </p:cNvPr>
          <p:cNvPicPr>
            <a:picLocks noRot="1" noChangeAspect="1"/>
          </p:cNvPicPr>
          <p:nvPr>
            <a:wavAudioFile r:embed="rId2" name="Slide07_01"/>
          </p:nvPr>
        </p:nvPicPr>
        <p:blipFill>
          <a:blip r:embed="rId5" cstate="print"/>
          <a:stretch>
            <a:fillRect/>
          </a:stretch>
        </p:blipFill>
        <p:spPr>
          <a:xfrm>
            <a:off x="304800" y="6248400"/>
            <a:ext cx="304800" cy="304800"/>
          </a:xfrm>
          <a:prstGeom prst="rect">
            <a:avLst/>
          </a:prstGeom>
        </p:spPr>
      </p:pic>
    </p:spTree>
    <p:custDataLst>
      <p:tags r:id="rId1"/>
    </p:custDataLst>
  </p:cSld>
  <p:clrMapOvr>
    <a:masterClrMapping/>
  </p:clrMapOvr>
  <p:transition advTm="73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Prev" delay="0">
                      <p:tgtEl>
                        <p:sldTgt/>
                      </p:tgtEl>
                    </p:cond>
                    <p:cond evt="onStopAudio" delay="0">
                      <p:tgtEl>
                        <p:sldTgt/>
                      </p:tgtEl>
                    </p:cond>
                  </p:endCondLst>
                </p:cTn>
                <p:tgtEl>
                  <p:spTgt spid="32"/>
                </p:tgtEl>
              </p:cMediaNode>
            </p:audio>
          </p:childTnLst>
        </p:cTn>
      </p:par>
    </p:tnLst>
    <p:bldLst>
      <p:bldP spid="4" grpId="0" build="p"/>
      <p:bldP spid="21" grpId="0" animBg="1"/>
      <p:bldP spid="23" grpId="0" animBg="1"/>
      <p:bldP spid="22" grpId="0" animBg="1"/>
      <p:bldP spid="25" grpId="0" build="p"/>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austinkleon.com/wp-content/uploads/2008/02/stick_figure.gif"/>
          <p:cNvPicPr>
            <a:picLocks noChangeAspect="1" noChangeArrowheads="1"/>
          </p:cNvPicPr>
          <p:nvPr/>
        </p:nvPicPr>
        <p:blipFill>
          <a:blip r:embed="rId5" cstate="print"/>
          <a:srcRect/>
          <a:stretch>
            <a:fillRect/>
          </a:stretch>
        </p:blipFill>
        <p:spPr bwMode="auto">
          <a:xfrm flipH="1">
            <a:off x="3810000" y="3627196"/>
            <a:ext cx="1092832" cy="1097204"/>
          </a:xfrm>
          <a:prstGeom prst="rect">
            <a:avLst/>
          </a:prstGeom>
          <a:noFill/>
        </p:spPr>
      </p:pic>
      <p:grpSp>
        <p:nvGrpSpPr>
          <p:cNvPr id="61" name="Group 60"/>
          <p:cNvGrpSpPr/>
          <p:nvPr/>
        </p:nvGrpSpPr>
        <p:grpSpPr>
          <a:xfrm>
            <a:off x="1371600" y="1981200"/>
            <a:ext cx="6172200" cy="4191000"/>
            <a:chOff x="762000" y="457200"/>
            <a:chExt cx="6172200" cy="4191000"/>
          </a:xfrm>
        </p:grpSpPr>
        <p:cxnSp>
          <p:nvCxnSpPr>
            <p:cNvPr id="25" name="Straight Arrow Connector 24"/>
            <p:cNvCxnSpPr/>
            <p:nvPr/>
          </p:nvCxnSpPr>
          <p:spPr>
            <a:xfrm flipV="1">
              <a:off x="3733800" y="457200"/>
              <a:ext cx="0" cy="27432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1828800"/>
              <a:ext cx="3657600" cy="28194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62000" y="3200400"/>
              <a:ext cx="6172200"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4343400" y="762000"/>
            <a:ext cx="2057400" cy="3929878"/>
            <a:chOff x="3733800" y="0"/>
            <a:chExt cx="2057400" cy="3929878"/>
          </a:xfrm>
        </p:grpSpPr>
        <p:sp>
          <p:nvSpPr>
            <p:cNvPr id="71" name="Parallelogram 70"/>
            <p:cNvSpPr/>
            <p:nvPr/>
          </p:nvSpPr>
          <p:spPr>
            <a:xfrm rot="5400000" flipV="1">
              <a:off x="2797561" y="936239"/>
              <a:ext cx="3929878" cy="2057400"/>
            </a:xfrm>
            <a:prstGeom prst="parallelogram">
              <a:avLst>
                <a:gd name="adj" fmla="val 76641"/>
              </a:avLst>
            </a:prstGeom>
            <a:solidFill>
              <a:schemeClr val="tx2">
                <a:lumMod val="20000"/>
                <a:lumOff val="80000"/>
                <a:alpha val="49000"/>
              </a:schemeClr>
            </a:solidFill>
            <a:ln>
              <a:noFill/>
            </a:ln>
            <a:effectLst>
              <a:outerShdw blurRad="50800" dist="50800" dir="5400000" algn="ctr"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n 31"/>
            <p:cNvSpPr/>
            <p:nvPr/>
          </p:nvSpPr>
          <p:spPr>
            <a:xfrm>
              <a:off x="5181600" y="381000"/>
              <a:ext cx="609600" cy="533400"/>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2743200" y="3962400"/>
            <a:ext cx="2286000" cy="2590800"/>
            <a:chOff x="2133600" y="3200400"/>
            <a:chExt cx="2286000" cy="2590800"/>
          </a:xfrm>
        </p:grpSpPr>
        <p:cxnSp>
          <p:nvCxnSpPr>
            <p:cNvPr id="48" name="Straight Arrow Connector 47"/>
            <p:cNvCxnSpPr/>
            <p:nvPr/>
          </p:nvCxnSpPr>
          <p:spPr>
            <a:xfrm>
              <a:off x="3733800" y="3962400"/>
              <a:ext cx="685800" cy="182880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133600" y="3200400"/>
              <a:ext cx="2048399" cy="1250250"/>
              <a:chOff x="2133600" y="3200400"/>
              <a:chExt cx="2048399" cy="1250250"/>
            </a:xfrm>
          </p:grpSpPr>
          <p:sp>
            <p:nvSpPr>
              <p:cNvPr id="79" name="Arc 78"/>
              <p:cNvSpPr/>
              <p:nvPr/>
            </p:nvSpPr>
            <p:spPr>
              <a:xfrm rot="3941039">
                <a:off x="3057253" y="3325905"/>
                <a:ext cx="1151455" cy="1098036"/>
              </a:xfrm>
              <a:prstGeom prst="arc">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p:cNvSpPr txBox="1"/>
              <p:nvPr/>
            </p:nvSpPr>
            <p:spPr>
              <a:xfrm>
                <a:off x="2133600" y="3200400"/>
                <a:ext cx="1257075" cy="461665"/>
              </a:xfrm>
              <a:prstGeom prst="rect">
                <a:avLst/>
              </a:prstGeom>
              <a:noFill/>
            </p:spPr>
            <p:txBody>
              <a:bodyPr wrap="none" rtlCol="0">
                <a:spAutoFit/>
              </a:bodyPr>
              <a:lstStyle/>
              <a:p>
                <a:r>
                  <a:rPr lang="en-US" sz="2400" dirty="0" smtClean="0">
                    <a:latin typeface="Times New Roman" pitchFamily="18" charset="0"/>
                    <a:cs typeface="Times New Roman" pitchFamily="18" charset="0"/>
                    <a:sym typeface="Symbol"/>
                  </a:rPr>
                  <a:t> =</a:t>
                </a:r>
                <a:r>
                  <a:rPr lang="en-US" sz="2400" dirty="0" smtClean="0">
                    <a:latin typeface="Times New Roman" pitchFamily="18" charset="0"/>
                    <a:cs typeface="Times New Roman" pitchFamily="18" charset="0"/>
                  </a:rPr>
                  <a:t>135 °</a:t>
                </a:r>
                <a:endParaRPr lang="en-US" sz="2400" dirty="0">
                  <a:latin typeface="Times New Roman" pitchFamily="18" charset="0"/>
                  <a:cs typeface="Times New Roman" pitchFamily="18" charset="0"/>
                </a:endParaRPr>
              </a:p>
            </p:txBody>
          </p:sp>
        </p:grpSp>
      </p:grpSp>
      <p:grpSp>
        <p:nvGrpSpPr>
          <p:cNvPr id="93" name="Group 92"/>
          <p:cNvGrpSpPr/>
          <p:nvPr/>
        </p:nvGrpSpPr>
        <p:grpSpPr>
          <a:xfrm>
            <a:off x="4343400" y="2438400"/>
            <a:ext cx="2303044" cy="2438400"/>
            <a:chOff x="4061893" y="3429000"/>
            <a:chExt cx="2303044" cy="2438400"/>
          </a:xfrm>
        </p:grpSpPr>
        <p:grpSp>
          <p:nvGrpSpPr>
            <p:cNvPr id="92" name="Group 91"/>
            <p:cNvGrpSpPr/>
            <p:nvPr/>
          </p:nvGrpSpPr>
          <p:grpSpPr>
            <a:xfrm>
              <a:off x="4061893" y="3429000"/>
              <a:ext cx="381000" cy="2438400"/>
              <a:chOff x="4061893" y="3429000"/>
              <a:chExt cx="381000" cy="2438400"/>
            </a:xfrm>
          </p:grpSpPr>
          <p:cxnSp>
            <p:nvCxnSpPr>
              <p:cNvPr id="81" name="Straight Arrow Connector 80"/>
              <p:cNvCxnSpPr/>
              <p:nvPr/>
            </p:nvCxnSpPr>
            <p:spPr>
              <a:xfrm>
                <a:off x="4061893" y="4724400"/>
                <a:ext cx="381000" cy="1143000"/>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4061893" y="3429000"/>
                <a:ext cx="302227" cy="2209800"/>
                <a:chOff x="4061893" y="3429000"/>
                <a:chExt cx="302227" cy="2209800"/>
              </a:xfrm>
            </p:grpSpPr>
            <p:cxnSp>
              <p:nvCxnSpPr>
                <p:cNvPr id="83" name="Straight Connector 82"/>
                <p:cNvCxnSpPr/>
                <p:nvPr/>
              </p:nvCxnSpPr>
              <p:spPr>
                <a:xfrm flipV="1">
                  <a:off x="4061893" y="3429000"/>
                  <a:ext cx="0" cy="2209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Arc 85"/>
                <p:cNvSpPr/>
                <p:nvPr/>
              </p:nvSpPr>
              <p:spPr>
                <a:xfrm rot="7460694">
                  <a:off x="4028368" y="5098534"/>
                  <a:ext cx="371850" cy="29965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8" name="TextBox 87"/>
            <p:cNvSpPr txBox="1"/>
            <p:nvPr/>
          </p:nvSpPr>
          <p:spPr>
            <a:xfrm>
              <a:off x="5181600" y="4953000"/>
              <a:ext cx="1183337" cy="461665"/>
            </a:xfrm>
            <a:prstGeom prst="rect">
              <a:avLst/>
            </a:prstGeom>
            <a:noFill/>
          </p:spPr>
          <p:txBody>
            <a:bodyPr wrap="none" rtlCol="0">
              <a:spAutoFit/>
            </a:bodyPr>
            <a:lstStyle/>
            <a:p>
              <a:r>
                <a:rPr lang="el-GR" sz="2400" dirty="0" smtClean="0">
                  <a:latin typeface="Calibri"/>
                  <a:cs typeface="Calibri"/>
                  <a:sym typeface="Symbol"/>
                </a:rPr>
                <a:t>θ</a:t>
              </a:r>
              <a:r>
                <a:rPr lang="en-US" sz="2400" dirty="0" smtClean="0">
                  <a:latin typeface="Times New Roman" pitchFamily="18" charset="0"/>
                  <a:cs typeface="Times New Roman" pitchFamily="18" charset="0"/>
                  <a:sym typeface="Symbol"/>
                </a:rPr>
                <a:t> =</a:t>
              </a:r>
              <a:r>
                <a:rPr lang="en-US" sz="2400" dirty="0" smtClean="0">
                  <a:latin typeface="Times New Roman" pitchFamily="18" charset="0"/>
                  <a:cs typeface="Times New Roman" pitchFamily="18" charset="0"/>
                </a:rPr>
                <a:t> 40 °</a:t>
              </a:r>
              <a:endParaRPr lang="en-US" sz="2400" dirty="0">
                <a:latin typeface="Times New Roman" pitchFamily="18" charset="0"/>
                <a:cs typeface="Times New Roman" pitchFamily="18" charset="0"/>
              </a:endParaRPr>
            </a:p>
          </p:txBody>
        </p:sp>
      </p:grpSp>
      <p:sp>
        <p:nvSpPr>
          <p:cNvPr id="22" name="TextBox 21"/>
          <p:cNvSpPr txBox="1"/>
          <p:nvPr/>
        </p:nvSpPr>
        <p:spPr>
          <a:xfrm>
            <a:off x="1219200" y="304800"/>
            <a:ext cx="7491153" cy="584775"/>
          </a:xfrm>
          <a:prstGeom prst="rect">
            <a:avLst/>
          </a:prstGeom>
          <a:noFill/>
        </p:spPr>
        <p:txBody>
          <a:bodyPr wrap="none" rtlCol="0">
            <a:spAutoFit/>
          </a:bodyPr>
          <a:lstStyle/>
          <a:p>
            <a:r>
              <a:rPr lang="en-US" sz="3200" dirty="0" smtClean="0">
                <a:latin typeface="Arial Black" pitchFamily="34" charset="0"/>
              </a:rPr>
              <a:t>Optimal Measurement Geometry</a:t>
            </a:r>
            <a:endParaRPr lang="en-US" sz="3200" dirty="0">
              <a:latin typeface="Arial Black" pitchFamily="34" charset="0"/>
            </a:endParaRPr>
          </a:p>
        </p:txBody>
      </p:sp>
      <p:pic>
        <p:nvPicPr>
          <p:cNvPr id="23" name="Slide08_01">
            <a:hlinkClick r:id="" action="ppaction://media"/>
          </p:cNvPr>
          <p:cNvPicPr>
            <a:picLocks noRot="1" noChangeAspect="1"/>
          </p:cNvPicPr>
          <p:nvPr>
            <a:wavAudioFile r:embed="rId2" name="Slide08_01"/>
          </p:nvPr>
        </p:nvPicPr>
        <p:blipFill>
          <a:blip r:embed="rId6" cstate="print"/>
          <a:stretch>
            <a:fillRect/>
          </a:stretch>
        </p:blipFill>
        <p:spPr>
          <a:xfrm>
            <a:off x="457200" y="6096000"/>
            <a:ext cx="304800" cy="304800"/>
          </a:xfrm>
          <a:prstGeom prst="rect">
            <a:avLst/>
          </a:prstGeom>
        </p:spPr>
      </p:pic>
    </p:spTree>
    <p:custDataLst>
      <p:tags r:id="rId1"/>
    </p:custDataLst>
  </p:cSld>
  <p:clrMapOvr>
    <a:masterClrMapping/>
  </p:clrMapOvr>
  <p:transition advTm="42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2000"/>
                                        <p:tgtEl>
                                          <p:spTgt spid="7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22"/>
                                        </p:tgtEl>
                                        <p:attrNameLst>
                                          <p:attrName>style.visibility</p:attrName>
                                        </p:attrNameLst>
                                      </p:cBhvr>
                                      <p:to>
                                        <p:strVal val="visible"/>
                                      </p:to>
                                    </p:set>
                                    <p:animEffect transition="in" filter="fade">
                                      <p:cBhvr>
                                        <p:cTn id="16" dur="2000"/>
                                        <p:tgtEl>
                                          <p:spTgt spid="307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2000"/>
                                        <p:tgtEl>
                                          <p:spTgt spid="90"/>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mph" presetSubtype="0" fill="hold" nodeType="clickEffect">
                                  <p:stCondLst>
                                    <p:cond delay="0"/>
                                  </p:stCondLst>
                                  <p:childTnLst>
                                    <p:anim calcmode="discrete" valueType="str">
                                      <p:cBhvr>
                                        <p:cTn id="25" dur="1000" fill="hold"/>
                                        <p:tgtEl>
                                          <p:spTgt spid="90"/>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2000"/>
                                        <p:tgtEl>
                                          <p:spTgt spid="93"/>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nodeType="clickEffect">
                                  <p:stCondLst>
                                    <p:cond delay="0"/>
                                  </p:stCondLst>
                                  <p:childTnLst>
                                    <p:anim calcmode="discrete" valueType="str">
                                      <p:cBhvr>
                                        <p:cTn id="34" dur="1000" fill="hold"/>
                                        <p:tgtEl>
                                          <p:spTgt spid="9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2.3|2.9|3.5|2|1.7|4.2|4.3|1.4|2.2|4.1|0.8|3.8|0.8|1.2|1.4|1.2|0.7|2.8|3.8|10|1.9|1.3|1.4|0.7|0.6|1.6|1.9|1|7.7|1|1.1|0.8|4.4"/>
</p:tagLst>
</file>

<file path=ppt/tags/tag3.xml><?xml version="1.0" encoding="utf-8"?>
<p:tagLst xmlns:a="http://schemas.openxmlformats.org/drawingml/2006/main" xmlns:r="http://schemas.openxmlformats.org/officeDocument/2006/relationships" xmlns:p="http://schemas.openxmlformats.org/presentationml/2006/main">
  <p:tag name="TIMING" val="|8.2|2.4|1.2|5.5|2.7|6.5"/>
</p:tagLst>
</file>

<file path=ppt/tags/tag4.xml><?xml version="1.0" encoding="utf-8"?>
<p:tagLst xmlns:a="http://schemas.openxmlformats.org/drawingml/2006/main" xmlns:r="http://schemas.openxmlformats.org/officeDocument/2006/relationships" xmlns:p="http://schemas.openxmlformats.org/presentationml/2006/main">
  <p:tag name="TIMING" val="|9.6|0.7|18.2|3.6"/>
</p:tagLst>
</file>

<file path=ppt/tags/tag5.xml><?xml version="1.0" encoding="utf-8"?>
<p:tagLst xmlns:a="http://schemas.openxmlformats.org/drawingml/2006/main" xmlns:r="http://schemas.openxmlformats.org/officeDocument/2006/relationships" xmlns:p="http://schemas.openxmlformats.org/presentationml/2006/main">
  <p:tag name="TIMING" val="|20.2|2.9|7|16|1.2|1.8"/>
</p:tagLst>
</file>

<file path=ppt/tags/tag6.xml><?xml version="1.0" encoding="utf-8"?>
<p:tagLst xmlns:a="http://schemas.openxmlformats.org/drawingml/2006/main" xmlns:r="http://schemas.openxmlformats.org/officeDocument/2006/relationships" xmlns:p="http://schemas.openxmlformats.org/presentationml/2006/main">
  <p:tag name="TIMING" val="|14.8|3.5|1.1|1.9|7.8|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TotalTime>
  <Words>1019</Words>
  <Application>Microsoft Office PowerPoint</Application>
  <PresentationFormat>On-screen Show (4:3)</PresentationFormat>
  <Paragraphs>51</Paragraphs>
  <Slides>8</Slides>
  <Notes>7</Notes>
  <HiddenSlides>0</HiddenSlides>
  <MMClips>7</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Slide 1</vt:lpstr>
      <vt:lpstr>Slide 2</vt:lpstr>
      <vt:lpstr>Slide 3</vt:lpstr>
      <vt:lpstr>Slide 4</vt:lpstr>
      <vt:lpstr>Slide 5</vt:lpstr>
      <vt:lpstr>Slide 6</vt:lpstr>
      <vt:lpstr>Slide 7</vt:lpstr>
      <vt:lpstr>Slide 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irradiance (HyperOCR-I) and radiance (HyperOCR-R) in the visible and Near-InfraRed (350-800 nm) range at 3.3 nm spectral resolution.    deploying the three instruments simultaneously is highly valuable for data closure</dc:title>
  <dc:creator>Erin</dc:creator>
  <cp:lastModifiedBy>Alison Chase</cp:lastModifiedBy>
  <cp:revision>128</cp:revision>
  <dcterms:created xsi:type="dcterms:W3CDTF">2013-07-23T17:49:41Z</dcterms:created>
  <dcterms:modified xsi:type="dcterms:W3CDTF">2013-07-30T02:35:19Z</dcterms:modified>
</cp:coreProperties>
</file>