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58" r:id="rId4"/>
    <p:sldId id="260" r:id="rId5"/>
    <p:sldId id="261" r:id="rId6"/>
    <p:sldId id="262" r:id="rId7"/>
    <p:sldId id="270" r:id="rId8"/>
    <p:sldId id="266" r:id="rId9"/>
    <p:sldId id="269" r:id="rId10"/>
    <p:sldId id="263" r:id="rId11"/>
    <p:sldId id="264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84" autoAdjust="0"/>
  </p:normalViewPr>
  <p:slideViewPr>
    <p:cSldViewPr snapToGrid="0" snapToObjects="1">
      <p:cViewPr varScale="1">
        <p:scale>
          <a:sx n="72" d="100"/>
          <a:sy n="72" d="100"/>
        </p:scale>
        <p:origin x="-20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3E7EE-A770-FB43-88E8-796A69FB2F2A}" type="datetimeFigureOut">
              <a:rPr lang="en-US" smtClean="0"/>
              <a:t>7/9/13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6DA09-B826-8747-A69B-46B46EC8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5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is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-Q blank stable (e.g. when comparing between groups)? </a:t>
            </a:r>
            <a:endParaRPr lang="en-US" dirty="0" smtClean="0">
              <a:effectLst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Both blue and red are examples of bubbles being</a:t>
            </a:r>
            <a:r>
              <a:rPr lang="en-US" baseline="0" dirty="0" smtClean="0"/>
              <a:t> present in the tube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54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is there justification for forcing these values to zero, and subtracting the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average from all other wavelengths?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use Excel 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Matlab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fit an exponential function to the data. Are the slopes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sensitive to the removal of the NIR value? </a:t>
            </a:r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26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BEFORE NIR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CORRECTION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Does the magnitude of CDOM absorption vary as a function of its source?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300 and 350 nm (spectrophotometers only) and ac-9 wavelengths (412, 440, 488, 510, 532, 555, 650, 676 nm) to compare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7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CDOM</a:t>
            </a:r>
            <a:r>
              <a:rPr lang="en-US" sz="7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for: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coastal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waterDRE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water (dock)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Biscay Pond (freshwater)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50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Does the spectral slope of CDOM vary as a function of its source AND/OR method to compute the slope?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SCDOM is the spectral slope of CDOM: </a:t>
            </a:r>
            <a:endParaRPr lang="en-US" dirty="0" smtClean="0">
              <a:effectLst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aCDOM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=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aCDOM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λREF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e - SCDOM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λREF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,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aCDOM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is the amplitude of the absorption coefficient at any wavelength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Jerlov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1976) or at the reference wavelength,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λREF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(usually 412 or 440 nm). See Carder et al. (1989) and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Blough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Del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Vecchio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(2002) for a discussion of the interpretation of the spectral slope.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best method to calculate the slope is to minimize the square difference between the exponential model and the data (possibly weighed by a different error in each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wavelength if the uncertainty varies as function of wavelength, e.g. due to variability in source intensity as function of wavelength). The relative (percent) error is not constant spectrally; in the red the absorption is low and the signal-to-noise high. Slope measurements often exclude red wavelengths due to its sensitivity to temperature (e.g. the 715 nm channel in the ac-9).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may write your own code to determine the slope by non-linear exponential regression (we will also supply code: http://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misclab.umeoce.maine.edu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software.php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 OR,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 rigorously, you may determine the spectral slope for a CDOM(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by plotting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transformed values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aCDOM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vs. wavelength using Excel and adding a trend line (this is the same as if you fit an exponential curve in Excel, try it). If you use the latter method,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the slope linear? 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what is the spectral slope, SCDOM, for the range 412 nm – 676 nm?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is the slope constant over all wavelength regions?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what is the slope for 300 – 350 nm (spectrophotometer)? </a:t>
            </a:r>
            <a:endParaRPr lang="en-US" dirty="0" smtClean="0">
              <a:effectLst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what is the slope for for 350 – 450 nm (all instruments)? </a:t>
            </a:r>
            <a:endParaRPr lang="en-US" dirty="0" smtClean="0">
              <a:effectLst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do spectral slopes vary between the water types?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9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might cause instability? </a:t>
            </a:r>
            <a:endParaRPr lang="en-US" dirty="0" smtClean="0">
              <a:effectLst/>
            </a:endParaRPr>
          </a:p>
          <a:p>
            <a:endParaRPr lang="en-US" dirty="0" smtClean="0"/>
          </a:p>
          <a:p>
            <a:r>
              <a:rPr lang="en-US" dirty="0" smtClean="0"/>
              <a:t>Effect of bubbles in the tube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9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how does your blank compare to the device file?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why could your blank be different from device file (factory blank)?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10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– 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63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For the ac-9/ac-s, calculate the spectral absorption coefficient,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7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for the field samples. First use data from only the absorption flow tube (a tube), then repeat the calculations for the attenuation flow tube (c tube). Apply: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-Q pure water calibration x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correct temperature and salinity corrections (Biscay Pond is freshwater and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DRE had a salinity of 28 on 2 July) x</a:t>
            </a:r>
          </a:p>
          <a:p>
            <a:pPr lvl="1"/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8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For the ac-9/ac-s, calculate the spectral absorption coefficient,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7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for the field samples. First use data from only the absorption flow tube (a tube), then repeat the calculations for the attenuation flow tube (c tube). Apply: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-Q pure water calibration x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correct temperature and salinity corrections (Biscay Pond is freshwater and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DRE had a salinity of 28 on 2 July) 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83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how would your results change if you used a temperature correction that was 2o C too high or too low?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how would your results change if you used a salinity correction that was 1 unit too high or too low? 5 units too high or too low? </a:t>
            </a:r>
            <a:endParaRPr lang="en-US" dirty="0" smtClean="0">
              <a:effectLst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16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is there any difference between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for the a tube vs. the c tube? Are these consistently different between or among samples? 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other words, are a and c the same, and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this consistent between samples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75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 For the ac-9/ac-s, what is the CDOM absorption coefficient at ~705-725 nm (ac-s) or 715nm (ac-9) for the three field samples?? </a:t>
            </a:r>
            <a:endParaRPr lang="en-US" dirty="0" smtClean="0">
              <a:effectLst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 are these values equal to zero?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DA09-B826-8747-A69B-46B46EC88E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8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0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7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3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9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9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4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8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3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2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3C300-8B4F-DF4F-93E8-BDAF85C17EF8}" type="datetimeFigureOut">
              <a:rPr lang="en-US" smtClean="0"/>
              <a:t>7/9/13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9C89B-744D-3B4D-86AB-B4C31A96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1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AC-9/AC-S data analysis from CDOM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10,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23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50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CDOM absorption coefficient </a:t>
            </a:r>
          </a:p>
          <a:p>
            <a:pPr marL="0" indent="0" algn="ctr">
              <a:buNone/>
            </a:pPr>
            <a:r>
              <a:rPr lang="en-US" dirty="0" smtClean="0"/>
              <a:t>at </a:t>
            </a:r>
            <a:r>
              <a:rPr lang="en-US" dirty="0"/>
              <a:t>~705-725 nm (ac-s) or 715nm (ac-9) 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06381"/>
              </p:ext>
            </p:extLst>
          </p:nvPr>
        </p:nvGraphicFramePr>
        <p:xfrm>
          <a:off x="1216724" y="2970603"/>
          <a:ext cx="6383217" cy="315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739"/>
                <a:gridCol w="2127739"/>
                <a:gridCol w="2127739"/>
              </a:tblGrid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Biscay</a:t>
                      </a:r>
                      <a:r>
                        <a:rPr lang="en-US" baseline="0" dirty="0" smtClean="0"/>
                        <a:t> Pond</a:t>
                      </a:r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AC-S (25)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AC-S</a:t>
                      </a:r>
                      <a:r>
                        <a:rPr lang="en-US" baseline="0" dirty="0" smtClean="0"/>
                        <a:t> (16)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0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Justification for forcing these values to zero and subtracting from other wavelengths: </a:t>
            </a:r>
          </a:p>
          <a:p>
            <a:pPr lvl="1"/>
            <a:r>
              <a:rPr lang="en-US" dirty="0" smtClean="0"/>
              <a:t>CDOM absorption should be zero in the NIR </a:t>
            </a:r>
          </a:p>
          <a:p>
            <a:pPr lvl="1"/>
            <a:r>
              <a:rPr lang="en-US" dirty="0" smtClean="0"/>
              <a:t>Should be removed from all </a:t>
            </a:r>
            <a:r>
              <a:rPr lang="en-US" smtClean="0"/>
              <a:t>values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Slopes sensitive to NIR value? </a:t>
            </a:r>
          </a:p>
          <a:p>
            <a:pPr lvl="1"/>
            <a:r>
              <a:rPr lang="en-US" dirty="0" smtClean="0"/>
              <a:t>Yes 0.0138 to 0.0131 for AC-9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79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Field Samples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567784"/>
              </p:ext>
            </p:extLst>
          </p:nvPr>
        </p:nvGraphicFramePr>
        <p:xfrm>
          <a:off x="905069" y="2441570"/>
          <a:ext cx="7315758" cy="365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586"/>
                <a:gridCol w="2438586"/>
                <a:gridCol w="2438586"/>
              </a:tblGrid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Wavelength (nm)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AC-9 :</a:t>
                      </a:r>
                      <a:r>
                        <a:rPr lang="en-US" sz="2000" baseline="0" dirty="0" smtClean="0"/>
                        <a:t> DRE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AC-S(25)</a:t>
                      </a:r>
                      <a:r>
                        <a:rPr lang="en-US" sz="2000" baseline="0" dirty="0" smtClean="0"/>
                        <a:t>  : BP</a:t>
                      </a:r>
                      <a:endParaRPr lang="en-US" sz="2000" dirty="0"/>
                    </a:p>
                  </a:txBody>
                  <a:tcPr/>
                </a:tc>
              </a:tr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0.5324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4.652</a:t>
                      </a:r>
                      <a:endParaRPr lang="en-US" sz="2000" dirty="0"/>
                    </a:p>
                  </a:txBody>
                  <a:tcPr/>
                </a:tc>
              </a:tr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440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0.3401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3.11</a:t>
                      </a:r>
                      <a:endParaRPr lang="en-US" sz="2000" dirty="0"/>
                    </a:p>
                  </a:txBody>
                  <a:tcPr/>
                </a:tc>
              </a:tr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488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0.1716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1.659</a:t>
                      </a:r>
                      <a:endParaRPr lang="en-US" sz="2000" dirty="0"/>
                    </a:p>
                  </a:txBody>
                  <a:tcPr/>
                </a:tc>
              </a:tr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0.1416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1.262</a:t>
                      </a:r>
                      <a:endParaRPr lang="en-US" sz="2000" dirty="0"/>
                    </a:p>
                  </a:txBody>
                  <a:tcPr/>
                </a:tc>
              </a:tr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532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0.1110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1.019</a:t>
                      </a:r>
                      <a:endParaRPr lang="en-US" sz="2000" dirty="0"/>
                    </a:p>
                  </a:txBody>
                  <a:tcPr/>
                </a:tc>
              </a:tr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555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0.0808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0.7954</a:t>
                      </a:r>
                      <a:endParaRPr lang="en-US" sz="2000" dirty="0"/>
                    </a:p>
                  </a:txBody>
                  <a:tcPr/>
                </a:tc>
              </a:tr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0.0246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0.3443</a:t>
                      </a:r>
                      <a:endParaRPr lang="en-US" sz="2000" dirty="0"/>
                    </a:p>
                  </a:txBody>
                  <a:tcPr/>
                </a:tc>
              </a:tr>
              <a:tr h="4064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676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0.0168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0.272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175686" y="1417638"/>
            <a:ext cx="6811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Does </a:t>
            </a:r>
            <a:r>
              <a:rPr lang="en-US" sz="2400" dirty="0"/>
              <a:t>the magnitude of CDOM absorption vary as a function of its source?</a:t>
            </a:r>
          </a:p>
        </p:txBody>
      </p:sp>
    </p:spTree>
    <p:extLst>
      <p:ext uri="{BB962C8B-B14F-4D97-AF65-F5344CB8AC3E}">
        <p14:creationId xmlns:p14="http://schemas.microsoft.com/office/powerpoint/2010/main" val="1879829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Field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72" y="1435672"/>
            <a:ext cx="8229600" cy="1106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Spectral Slope with ref wavelength = 440nm, using least squares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901512"/>
              </p:ext>
            </p:extLst>
          </p:nvPr>
        </p:nvGraphicFramePr>
        <p:xfrm>
          <a:off x="1216724" y="2542235"/>
          <a:ext cx="6383217" cy="315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739"/>
                <a:gridCol w="2127739"/>
                <a:gridCol w="2127739"/>
              </a:tblGrid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Biscay</a:t>
                      </a:r>
                      <a:r>
                        <a:rPr lang="en-US" baseline="0" dirty="0" smtClean="0"/>
                        <a:t> Pond</a:t>
                      </a:r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AC-S (25)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0.0121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AC-S</a:t>
                      </a:r>
                      <a:r>
                        <a:rPr lang="en-US" baseline="0" dirty="0" smtClean="0"/>
                        <a:t> (16)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N/A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882156"/>
            <a:ext cx="8229600" cy="672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dirty="0" smtClean="0"/>
              <a:t>Spectral slopes can vary between water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612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Blanks: AC-9/AC-S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Agreement between blanks, except when bubbles are present in the tube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617911" y="2666999"/>
            <a:ext cx="5551176" cy="419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8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Blanks: AC-9/AC-S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Instabilities come from bubbles in the tube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3"/>
          <a:srcRect b="50000"/>
          <a:stretch/>
        </p:blipFill>
        <p:spPr>
          <a:xfrm>
            <a:off x="457200" y="2342993"/>
            <a:ext cx="8049895" cy="324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80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Blanks: AC-9/AC-S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/>
              <a:t>D</a:t>
            </a:r>
            <a:r>
              <a:rPr lang="en-US" dirty="0" smtClean="0"/>
              <a:t>evice file represents calibration at 25.48˚C (AC-9) but blanks were measured at 23˚C. 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Absorption increases with temperature, especially around 700 nm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Standard deviation was similar to factory, however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/>
              <a:t>R</a:t>
            </a:r>
            <a:r>
              <a:rPr lang="en-US" dirty="0" smtClean="0"/>
              <a:t>easons for discrepancy between blank and device file</a:t>
            </a:r>
          </a:p>
          <a:p>
            <a:pPr marL="742950" lvl="2" indent="-342900"/>
            <a:r>
              <a:rPr lang="en-US" dirty="0" smtClean="0"/>
              <a:t>This is largely because our sample is colder than the factory calibration temperature. </a:t>
            </a:r>
          </a:p>
          <a:p>
            <a:pPr marL="742950" lvl="2" indent="-342900"/>
            <a:r>
              <a:rPr lang="en-US" dirty="0" smtClean="0"/>
              <a:t>Moving, using, and reusing the instrument will affect the measurement. </a:t>
            </a:r>
          </a:p>
          <a:p>
            <a:pPr marL="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514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Blanks: AC-9/AC-S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are the symptoms of a bad </a:t>
            </a:r>
            <a:r>
              <a:rPr lang="en-US" dirty="0" err="1"/>
              <a:t>Milli</a:t>
            </a:r>
            <a:r>
              <a:rPr lang="en-US" dirty="0"/>
              <a:t>-Q calibration? </a:t>
            </a:r>
          </a:p>
          <a:p>
            <a:pPr lvl="1"/>
            <a:r>
              <a:rPr lang="en-US" dirty="0" smtClean="0"/>
              <a:t>Bad </a:t>
            </a:r>
            <a:r>
              <a:rPr lang="en-US" dirty="0" err="1" smtClean="0"/>
              <a:t>Milli</a:t>
            </a:r>
            <a:r>
              <a:rPr lang="en-US" dirty="0" smtClean="0"/>
              <a:t>-Q calibrations will have several spikes and will not be repeatable. 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do you insure that the tubes and windows are clean? </a:t>
            </a:r>
          </a:p>
          <a:p>
            <a:pPr lvl="1"/>
            <a:r>
              <a:rPr lang="en-US" dirty="0" smtClean="0"/>
              <a:t>To make sure that the tubes and windows are clean the instrument should be cleaned, air calibrated, and </a:t>
            </a:r>
            <a:r>
              <a:rPr lang="en-US" dirty="0" err="1" smtClean="0"/>
              <a:t>Milli</a:t>
            </a:r>
            <a:r>
              <a:rPr lang="en-US" dirty="0" smtClean="0"/>
              <a:t>-Q calibrated.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20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460" y="1600201"/>
            <a:ext cx="7115727" cy="137040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/>
              <a:t>CDOM Absorption Coefficients at 440nm</a:t>
            </a:r>
          </a:p>
          <a:p>
            <a:pPr marL="0" indent="0" algn="ctr">
              <a:buNone/>
            </a:pPr>
            <a:r>
              <a:rPr lang="en-US" dirty="0" smtClean="0"/>
              <a:t>(after temperature and salinity corrections)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243036"/>
              </p:ext>
            </p:extLst>
          </p:nvPr>
        </p:nvGraphicFramePr>
        <p:xfrm>
          <a:off x="1216724" y="2970603"/>
          <a:ext cx="6383217" cy="315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739"/>
                <a:gridCol w="2127739"/>
                <a:gridCol w="2127739"/>
              </a:tblGrid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Biscay</a:t>
                      </a:r>
                      <a:r>
                        <a:rPr lang="en-US" baseline="0" dirty="0" smtClean="0"/>
                        <a:t> Pond</a:t>
                      </a:r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0.3552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AC-S (25)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2.901</a:t>
                      </a:r>
                      <a:endParaRPr lang="en-US" dirty="0"/>
                    </a:p>
                  </a:txBody>
                  <a:tcPr/>
                </a:tc>
              </a:tr>
              <a:tr h="788890">
                <a:tc>
                  <a:txBody>
                    <a:bodyPr/>
                    <a:lstStyle/>
                    <a:p>
                      <a:r>
                        <a:rPr lang="en-US" dirty="0" smtClean="0"/>
                        <a:t>AC-S</a:t>
                      </a:r>
                      <a:r>
                        <a:rPr lang="en-US" baseline="0" dirty="0" smtClean="0"/>
                        <a:t> (16)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0.3372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80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ACS025_070913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1" t="-2690" r="5903" b="2690"/>
          <a:stretch/>
        </p:blipFill>
        <p:spPr>
          <a:xfrm>
            <a:off x="5267279" y="1170168"/>
            <a:ext cx="3403177" cy="2819718"/>
          </a:xfrm>
        </p:spPr>
      </p:pic>
      <p:pic>
        <p:nvPicPr>
          <p:cNvPr id="6" name="Picture 5" descr="Screen Shot 2013-07-10 at 12.48.1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42" y="1170168"/>
            <a:ext cx="3722837" cy="28679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7733" y="597890"/>
            <a:ext cx="2558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DRE AC-9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58542" y="597890"/>
            <a:ext cx="2558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BP AC-S (25)</a:t>
            </a:r>
            <a:endParaRPr lang="en-US" dirty="0"/>
          </a:p>
        </p:txBody>
      </p:sp>
      <p:pic>
        <p:nvPicPr>
          <p:cNvPr id="9" name="Picture 8" descr="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485" y="4038131"/>
            <a:ext cx="3569395" cy="267704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60582" y="4948885"/>
            <a:ext cx="2558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DRE AC-S (16)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36484" y="142261"/>
            <a:ext cx="3569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</a:t>
            </a:r>
            <a:r>
              <a:rPr lang="en-US" sz="2800" baseline="-25000" dirty="0" err="1" smtClean="0"/>
              <a:t>CDOM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for field samples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1710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7062"/>
            <a:ext cx="8229600" cy="4525963"/>
          </a:xfrm>
        </p:spPr>
        <p:txBody>
          <a:bodyPr/>
          <a:lstStyle/>
          <a:p>
            <a:r>
              <a:rPr lang="en-US" dirty="0" smtClean="0"/>
              <a:t>Sensitivity of results to differences in temp correction and salinity correction </a:t>
            </a:r>
          </a:p>
        </p:txBody>
      </p:sp>
      <p:pic>
        <p:nvPicPr>
          <p:cNvPr id="5" name="Picture 4" descr="different_as_for_different_stuf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39" y="2412801"/>
            <a:ext cx="8686800" cy="444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19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43407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Differences in absorption and attenuation (median scattering for AC-9 data from DRE)</a:t>
            </a:r>
            <a:endParaRPr lang="en-US" dirty="0" smtClean="0"/>
          </a:p>
          <a:p>
            <a:r>
              <a:rPr lang="en-US" dirty="0" smtClean="0"/>
              <a:t>Consistency between samples? </a:t>
            </a:r>
            <a:endParaRPr lang="en-US" dirty="0"/>
          </a:p>
        </p:txBody>
      </p:sp>
      <p:pic>
        <p:nvPicPr>
          <p:cNvPr id="4" name="Picture 3" descr="scattering_final(1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7" y="3555929"/>
            <a:ext cx="4383002" cy="3019401"/>
          </a:xfrm>
          <a:prstGeom prst="rect">
            <a:avLst/>
          </a:prstGeom>
        </p:spPr>
      </p:pic>
      <p:pic>
        <p:nvPicPr>
          <p:cNvPr id="7" name="Picture 6" descr="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298" y="3405353"/>
            <a:ext cx="4603530" cy="34526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22248" y="2848754"/>
            <a:ext cx="835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AC-9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19283" y="2835394"/>
            <a:ext cx="1182957" cy="38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AC-S (16)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3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704</Words>
  <Application>Microsoft Macintosh PowerPoint</Application>
  <PresentationFormat>On-screen Show (4:3)</PresentationFormat>
  <Paragraphs>166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AC-9/AC-S data analysis from CDOM Lab</vt:lpstr>
      <vt:lpstr>Blanks: AC-9/AC-S</vt:lpstr>
      <vt:lpstr>Blanks: AC-9/AC-S</vt:lpstr>
      <vt:lpstr>Blanks: AC-9/AC-S</vt:lpstr>
      <vt:lpstr>Blanks: AC-9/AC-S</vt:lpstr>
      <vt:lpstr>Data Processing</vt:lpstr>
      <vt:lpstr>PowerPoint Presentation</vt:lpstr>
      <vt:lpstr>Data Processing </vt:lpstr>
      <vt:lpstr>Data Processing</vt:lpstr>
      <vt:lpstr>Data Processing</vt:lpstr>
      <vt:lpstr>Data Processing</vt:lpstr>
      <vt:lpstr>Comparison of Field Samples</vt:lpstr>
      <vt:lpstr>Comparison of Field Samples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AC-9/AC-S data analysis from CDOM Lab</dc:title>
  <dc:creator>Grace</dc:creator>
  <cp:lastModifiedBy>Grace</cp:lastModifiedBy>
  <cp:revision>16</cp:revision>
  <dcterms:created xsi:type="dcterms:W3CDTF">2013-07-10T02:27:53Z</dcterms:created>
  <dcterms:modified xsi:type="dcterms:W3CDTF">2013-07-10T05:07:33Z</dcterms:modified>
</cp:coreProperties>
</file>