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Relationship Target="../media/image05.png" Type="http://schemas.openxmlformats.org/officeDocument/2006/relationships/image" Id="rId5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11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3.png" Type="http://schemas.openxmlformats.org/officeDocument/2006/relationships/image" Id="rId4"/><Relationship Target="../media/image09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4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6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4"/><Relationship Target="../media/image17.png" Type="http://schemas.openxmlformats.org/officeDocument/2006/relationships/image" Id="rId3"/><Relationship Target="../media/image15.pn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83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Lab 2 - Spectro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2639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Blanks - Question 1</a:t>
            </a:r>
          </a:p>
          <a:p>
            <a:pPr>
              <a:buNone/>
            </a:pPr>
            <a:r>
              <a:rPr lang="en"/>
              <a:t>Data Processing - Questions 1, 2, 5, 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80" name="Shape 80"/>
          <p:cNvSpPr/>
          <p:nvPr/>
        </p:nvSpPr>
        <p:spPr>
          <a:xfrm>
            <a:off y="1765350" x="457200"/>
            <a:ext cy="4124325" cx="5410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1" name="Shape 81"/>
          <p:cNvSpPr txBox="1"/>
          <p:nvPr/>
        </p:nvSpPr>
        <p:spPr>
          <a:xfrm>
            <a:off y="2045775" x="570225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Linear model Poly1: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   f(x) = p1*x + p2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Coefficients (with 95% confidence bounds):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     p1 =    -0.01149  (-0.01162, -0.01137)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     p2 =       7.918  (7.848, 7.988)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Goodness of fit: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SSE: 20.38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R-square: 0.9854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Adjusted R-square: 0.9854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/>
              <a:t>  RMSE: 0.2023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5cm Pathlength</a:t>
            </a: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50" x="457200"/>
            <a:ext cy="1143000" cx="83756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2400" lang="en"/>
              <a:t>Absorbance and Absorption Coefficient 5cm pathlength</a:t>
            </a:r>
          </a:p>
        </p:txBody>
      </p:sp>
      <p:sp>
        <p:nvSpPr>
          <p:cNvPr id="93" name="Shape 93"/>
          <p:cNvSpPr/>
          <p:nvPr/>
        </p:nvSpPr>
        <p:spPr>
          <a:xfrm>
            <a:off y="2831453" x="0"/>
            <a:ext cy="2967095" cx="3902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4" name="Shape 94"/>
          <p:cNvSpPr/>
          <p:nvPr/>
        </p:nvSpPr>
        <p:spPr>
          <a:xfrm>
            <a:off y="1940925" x="3902100"/>
            <a:ext cy="3857625" cx="14859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5" name="Shape 95"/>
          <p:cNvSpPr/>
          <p:nvPr/>
        </p:nvSpPr>
        <p:spPr>
          <a:xfrm>
            <a:off y="2831450" x="5378622"/>
            <a:ext cy="2967100" cx="376537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2400" lang="en"/>
              <a:t>Absorption Coefficient, 5cm pathlength, Field Samples Wavelength 705-725nm</a:t>
            </a:r>
          </a:p>
        </p:txBody>
      </p:sp>
      <p:sp>
        <p:nvSpPr>
          <p:cNvPr id="101" name="Shape 101"/>
          <p:cNvSpPr/>
          <p:nvPr/>
        </p:nvSpPr>
        <p:spPr>
          <a:xfrm>
            <a:off y="1920725" x="1664658"/>
            <a:ext cy="4647175" cx="581469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2" name="Shape 102"/>
          <p:cNvSpPr/>
          <p:nvPr/>
        </p:nvSpPr>
        <p:spPr>
          <a:xfrm>
            <a:off y="2259000" x="5949400"/>
            <a:ext cy="1828800" cx="12096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Exponential Fit - 5cm pathlength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09" name="Shape 109"/>
          <p:cNvSpPr/>
          <p:nvPr/>
        </p:nvSpPr>
        <p:spPr>
          <a:xfrm>
            <a:off y="1660925" x="1591300"/>
            <a:ext cy="4048125" cx="54387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BP02u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General model Exp1: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f(x) = a*exp(b*x)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a =   1.555e+04  (1.513e+04, 1.597e+04)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b =    -0.01576  (-0.01584, -0.01568)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SSE: 509.5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R-square: 0.9988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Adjusted R-square: 0.9988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RMSE: 1.011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1883350" x="454182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DRE02u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General model Exp1: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f(x) = a*exp(b*x)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a =        2941  (2870, 3012)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b =    -0.01713  (-0.0172, -0.01706)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SSE: 4.977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R-square: 0.9992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Adjusted R-square: 0.9992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RMSE: 0.09997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DRE07u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General model Exp1: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f(x) = a*exp(b*x)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a =        1722  (1638, 1805)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     b =    -0.01523  (-0.01538, -0.01509)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SSE: 29.93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R-square: 0.9959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Adjusted R-square: 0.9959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latin typeface="Courier New"/>
                <a:ea typeface="Courier New"/>
                <a:cs typeface="Courier New"/>
                <a:sym typeface="Courier New"/>
              </a:rPr>
              <a:t>  RMSE: 0.2452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Bias removal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y="1822125" x="477015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General model Exp1: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f(x) = a*exp(b*x)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a =        1722  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(1638, 1805)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b =    -0.01523  (-0.01538, -0.01509)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SSE: 29.93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R-square: 0.9959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Adjusted R-square: 0.9959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RMSE: 0.2452</a:t>
            </a:r>
          </a:p>
          <a:p>
            <a:r>
              <a:t/>
            </a:r>
          </a:p>
        </p:txBody>
      </p:sp>
      <p:sp>
        <p:nvSpPr>
          <p:cNvPr id="135" name="Shape 135"/>
          <p:cNvSpPr txBox="1"/>
          <p:nvPr/>
        </p:nvSpPr>
        <p:spPr>
          <a:xfrm>
            <a:off y="1662850" x="7009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General model Exp1: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f(x) = a*exp(b*x)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a =   1.555e+04  (1.513e+04, 1.597e+04)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b =    -0.01576  (-0.01584, -0.01568)</a:t>
            </a:r>
          </a:p>
          <a:p>
            <a:r>
              <a:t/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SSE: 509.5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R-square: 0.9988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Adjusted R-square: 0.9988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RMSE: 1.011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10cm Pathlength</a:t>
            </a:r>
          </a:p>
        </p:txBody>
      </p:sp>
      <p:sp>
        <p:nvSpPr>
          <p:cNvPr id="141" name="Shape 141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24400" x="1942650"/>
            <a:ext cy="4327100" cx="55204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0" name="Shape 30"/>
          <p:cNvSpPr txBox="1"/>
          <p:nvPr/>
        </p:nvSpPr>
        <p:spPr>
          <a:xfrm>
            <a:off y="4659150" x="251125"/>
            <a:ext cy="2060400" cx="86109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b="1" sz="2400" lang="en">
                <a:solidFill>
                  <a:srgbClr val="222222"/>
                </a:solidFill>
              </a:rPr>
              <a:t>Blanks - 1</a:t>
            </a:r>
          </a:p>
          <a:p>
            <a:pPr rtl="0" lvl="0">
              <a:lnSpc>
                <a:spcPct val="115000"/>
              </a:lnSpc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-RO has a similar spectral signature to Milli-Q except near 200nm</a:t>
            </a:r>
          </a:p>
          <a:p>
            <a:pPr rtl="0" lvl="0">
              <a:lnSpc>
                <a:spcPct val="115000"/>
              </a:lnSpc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-Tap water has a different spectral signature at wavelengths less than 400nm because there are different components in tap water.</a:t>
            </a:r>
          </a:p>
          <a:p>
            <a:pPr rtl="0" lvl="0">
              <a:lnSpc>
                <a:spcPct val="115000"/>
              </a:lnSpc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-Keep cuvette clean and properly placed by rinsing the cuvette 3x, using a lens wipe to clean the optical lens, placing the cuvette closest to the detector and orienting it in the same direction each time. </a:t>
            </a:r>
          </a:p>
          <a:p>
            <a:pPr rtl="0" lvl="0">
              <a:lnSpc>
                <a:spcPct val="115000"/>
              </a:lnSpc>
              <a:buClr>
                <a:srgbClr val="000000"/>
              </a:buClr>
              <a:buSzPct val="78571"/>
              <a:buFont typeface="Arial"/>
              <a:buNone/>
            </a:pPr>
            <a:r>
              <a:rPr lang="en">
                <a:solidFill>
                  <a:srgbClr val="222222"/>
                </a:solidFill>
              </a:rPr>
              <a:t>-Milli-Q water gives the lowest reading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/>
        </p:nvSpPr>
        <p:spPr>
          <a:xfrm>
            <a:off y="1417650" x="4617025"/>
            <a:ext cy="3575749" cx="44391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7" name="Shape 147"/>
          <p:cNvSpPr txBox="1"/>
          <p:nvPr>
            <p:ph type="title"/>
          </p:nvPr>
        </p:nvSpPr>
        <p:spPr>
          <a:xfrm>
            <a:off y="120900" x="253500"/>
            <a:ext cy="1143000" cx="86369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n"/>
              <a:t>Absorbance and Absorption Coefficient 10cm pathlength</a:t>
            </a:r>
          </a:p>
        </p:txBody>
      </p:sp>
      <p:sp>
        <p:nvSpPr>
          <p:cNvPr id="148" name="Shape 148"/>
          <p:cNvSpPr/>
          <p:nvPr/>
        </p:nvSpPr>
        <p:spPr>
          <a:xfrm>
            <a:off y="3457548" x="93300"/>
            <a:ext cy="2817475" cx="47236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n"/>
              <a:t>Absorption Coefficient, 10cm pathlength, Field Samples Wavelength 705-725nm</a:t>
            </a:r>
          </a:p>
        </p:txBody>
      </p:sp>
      <p:sp>
        <p:nvSpPr>
          <p:cNvPr id="154" name="Shape 154"/>
          <p:cNvSpPr/>
          <p:nvPr/>
        </p:nvSpPr>
        <p:spPr>
          <a:xfrm>
            <a:off y="1764875" x="685800"/>
            <a:ext cy="4525249" cx="7772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60" name="Shape 160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61" name="Shape 161"/>
          <p:cNvSpPr/>
          <p:nvPr/>
        </p:nvSpPr>
        <p:spPr>
          <a:xfrm>
            <a:off y="1151875" x="300037"/>
            <a:ext cy="5238750" cx="85439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2" name="Shape 162"/>
          <p:cNvSpPr txBox="1"/>
          <p:nvPr/>
        </p:nvSpPr>
        <p:spPr>
          <a:xfrm>
            <a:off y="507425" x="685800"/>
            <a:ext cy="545999" cx="79098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3600" lang="en"/>
              <a:t>Exponential Fit - 10cm pathlength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 txBox="1"/>
          <p:nvPr/>
        </p:nvSpPr>
        <p:spPr>
          <a:xfrm>
            <a:off y="907225" x="545850"/>
            <a:ext cy="3925799" cx="8041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Data Processing - 2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- Yes</a:t>
            </a:r>
          </a:p>
          <a:p>
            <a:pPr rtl="0" lvl="0">
              <a:buNone/>
            </a:pPr>
            <a:r>
              <a:rPr lang="en"/>
              <a:t>- Yes because CDOM only absorbs in the blue so the residual scattering is due to air bubbles or colloids and therefore should have value 0 in the NIR.</a:t>
            </a:r>
          </a:p>
          <a:p>
            <a:pPr rtl="0" lvl="0">
              <a:buNone/>
            </a:pPr>
            <a:r>
              <a:rPr lang="en"/>
              <a:t>- Yes, see Bias Removal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b="1" sz="2400" lang="en"/>
              <a:t>5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- There doesn't appear to be anything in the water smaller than 1 micron , therefore the 0.2 vs 0.7 filter pore size does not have an impact.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/>
          <p:nvPr/>
        </p:nvSpPr>
        <p:spPr>
          <a:xfrm>
            <a:off y="2012300" x="4503050"/>
            <a:ext cy="2368175" cx="46409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/>
          <p:nvPr/>
        </p:nvSpPr>
        <p:spPr>
          <a:xfrm>
            <a:off y="109675" x="0"/>
            <a:ext cy="2639720" cx="45030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74" name="Shape 174"/>
          <p:cNvSpPr/>
          <p:nvPr/>
        </p:nvSpPr>
        <p:spPr>
          <a:xfrm>
            <a:off y="4174042" x="0"/>
            <a:ext cy="2683956" cx="450305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75" name="Shape 175"/>
          <p:cNvSpPr txBox="1"/>
          <p:nvPr/>
        </p:nvSpPr>
        <p:spPr>
          <a:xfrm>
            <a:off y="186550" x="4864075"/>
            <a:ext cy="1571999" cx="39189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Data Processing - 6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- Absorption increases linearly with pathlength.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1cm Pathlength</a:t>
            </a:r>
          </a:p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50" x="265000"/>
            <a:ext cy="1143000" cx="86369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2400" lang="en"/>
              <a:t>Absorbance and Absorption Coefficient 1cm pathlength</a:t>
            </a:r>
          </a:p>
        </p:txBody>
      </p:sp>
      <p:sp>
        <p:nvSpPr>
          <p:cNvPr id="42" name="Shape 42"/>
          <p:cNvSpPr/>
          <p:nvPr/>
        </p:nvSpPr>
        <p:spPr>
          <a:xfrm>
            <a:off y="2062875" x="125725"/>
            <a:ext cy="3442099" cx="425267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3" name="Shape 43"/>
          <p:cNvSpPr/>
          <p:nvPr/>
        </p:nvSpPr>
        <p:spPr>
          <a:xfrm>
            <a:off y="2062875" x="4639425"/>
            <a:ext cy="3367874" cx="436953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2400" lang="en"/>
              <a:t>Absorption Coefficient, 1cm pathlength, Field Samples Wavelength 705-725nm</a:t>
            </a:r>
          </a:p>
        </p:txBody>
      </p:sp>
      <p:sp>
        <p:nvSpPr>
          <p:cNvPr id="49" name="Shape 49"/>
          <p:cNvSpPr/>
          <p:nvPr/>
        </p:nvSpPr>
        <p:spPr>
          <a:xfrm>
            <a:off y="2101900" x="2287525"/>
            <a:ext cy="3848100" cx="48672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Exponential Fit - 1cm pathlength</a:t>
            </a:r>
          </a:p>
        </p:txBody>
      </p:sp>
      <p:sp>
        <p:nvSpPr>
          <p:cNvPr id="55" name="Shape 55"/>
          <p:cNvSpPr/>
          <p:nvPr/>
        </p:nvSpPr>
        <p:spPr>
          <a:xfrm>
            <a:off y="1761000" x="1594575"/>
            <a:ext cy="4019550" cx="54959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1400" lang="en">
                <a:latin typeface="Courier New"/>
                <a:ea typeface="Courier New"/>
                <a:cs typeface="Courier New"/>
                <a:sym typeface="Courier New"/>
              </a:rPr>
              <a:t>DRE02u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General model Exp2: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f(x) = a*exp(b*x) + c*exp(d*x)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a =         779  (695.2, 862.9)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b =    -0.01726  (-0.01769, -0.01684)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c =       9.727  (8.934, 10.52)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d =    -0.00457  (-0.004698, -0.004443)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SSE: 0.7182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R-square: 0.9993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Adjusted R-square: 0.9993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RMSE: 0.03805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1200" lang="en">
                <a:latin typeface="Courier New"/>
                <a:ea typeface="Courier New"/>
                <a:cs typeface="Courier New"/>
                <a:sym typeface="Courier New"/>
              </a:rPr>
              <a:t>DRE07u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General model Exp2: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f(x) = a*exp(b*x) + c*exp(d*x)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a =       438.8  (408.9, 468.7)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b =     -0.0147  (-0.01497, -0.01444)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c =       5.441  (5.092, 5.789)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d =   -0.002897  (-0.002991, -0.002803)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SSE: 0.7661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R-square: 0.9994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Adjusted R-square: 0.9994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RMSE: 0.0393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b="1" sz="1400" lang="en">
                <a:latin typeface="Courier New"/>
                <a:ea typeface="Courier New"/>
                <a:cs typeface="Courier New"/>
                <a:sym typeface="Courier New"/>
              </a:rPr>
              <a:t>BP02u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General model Exp2: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f(x) = a*exp(b*x) + c*exp(d*x)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Coefficients (with 95% confidence bounds):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a =        3449  (3310, 3588)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b =    -0.01574  (-0.01589, -0.01559)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c =       19.62  (18.95, 20.29)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     d =   -0.002182  (-0.002233, -0.00213)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Goodness of fit: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SSE: 9.883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R-square: 0.9997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Adjusted R-square: 0.9997</a:t>
            </a:r>
          </a:p>
          <a:p>
            <a:pPr rtl="0" lvl="0"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>
                <a:latin typeface="Courier New"/>
                <a:ea typeface="Courier New"/>
                <a:cs typeface="Courier New"/>
                <a:sym typeface="Courier New"/>
              </a:rPr>
              <a:t>  RMSE: 0.1412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