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7FA7F3E-09AF-4DE0-89A7-4FF394514634}">
  <a:tblStyle styleName="Table_0" styleId="{97FA7F3E-09AF-4DE0-89A7-4FF394514634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1" styleId="{CF07DCA6-A18C-4C7D-9DF6-EF231F2BE2E9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1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 indent="-285750" marL="742950">
              <a:defRPr/>
            </a:lvl2pPr>
            <a:lvl3pPr rtl="0" indent="-228600" marL="1143000">
              <a:defRPr/>
            </a:lvl3pPr>
            <a:lvl4pPr rtl="0" indent="-228600" marL="160020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../media/image00.png" Type="http://schemas.openxmlformats.org/officeDocument/2006/relationships/image" Id="rId3"/><Relationship Target="../media/image17.pn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6.png" Type="http://schemas.openxmlformats.org/officeDocument/2006/relationships/image" Id="rId3"/><Relationship Target="../media/image08.png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4"/><Relationship Target="../media/image03.png" Type="http://schemas.openxmlformats.org/officeDocument/2006/relationships/image" Id="rId3"/><Relationship Target="../media/image02.pn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../media/image00.png" Type="http://schemas.openxmlformats.org/officeDocument/2006/relationships/image" Id="rId3"/><Relationship Target="../media/image05.pn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4"/><Relationship Target="../media/image13.png" Type="http://schemas.openxmlformats.org/officeDocument/2006/relationships/image" Id="rId3"/><Relationship Target="../media/image10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4"/><Relationship Target="../media/image14.png" Type="http://schemas.openxmlformats.org/officeDocument/2006/relationships/image" Id="rId3"/><Relationship Target="../media/image11.pn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4"/><Relationship Target="../media/image16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4"/><Relationship Target="../media/image20.jpg" Type="http://schemas.openxmlformats.org/officeDocument/2006/relationships/image" Id="rId3"/><Relationship Target="../media/image19.jp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ac-9/ac-s</a:t>
            </a:r>
          </a:p>
          <a:p>
            <a:pPr>
              <a:buNone/>
            </a:pPr>
            <a:r>
              <a:rPr lang="en"/>
              <a:t>Data and Discussion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y="113019" x="665850"/>
            <a:ext cy="6863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en"/>
              <a:t>a,c scattered corrected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766100" x="457200"/>
            <a:ext cy="5606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Method 1: spectrally flat correction (NIR absorption value subtraction)</a:t>
            </a:r>
          </a:p>
          <a:p>
            <a:pPr rtl="0" lvl="0">
              <a:buNone/>
            </a:pPr>
            <a:r>
              <a:rPr sz="2400" lang="en"/>
              <a:t>Method 2: scattering constant correction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15" name="Shape 115"/>
          <p:cNvSpPr/>
          <p:nvPr/>
        </p:nvSpPr>
        <p:spPr>
          <a:xfrm>
            <a:off y="1306050" x="2580151"/>
            <a:ext cy="417625" cx="9745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6" name="Shape 116"/>
          <p:cNvSpPr/>
          <p:nvPr/>
        </p:nvSpPr>
        <p:spPr>
          <a:xfrm>
            <a:off y="1606550" x="6133275"/>
            <a:ext cy="686400" cx="16738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7" name="Shape 117"/>
          <p:cNvSpPr/>
          <p:nvPr/>
        </p:nvSpPr>
        <p:spPr>
          <a:xfrm>
            <a:off y="2230300" x="92025"/>
            <a:ext cy="4627700" cx="905197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74644" x="457200"/>
            <a:ext cy="6531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MilliQ Calibration Comparison ac-9/s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927750" x="457200"/>
            <a:ext cy="564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7. How did the pure water calibration compare between days?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	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31" name="Shape 31"/>
          <p:cNvSpPr/>
          <p:nvPr/>
        </p:nvSpPr>
        <p:spPr>
          <a:xfrm>
            <a:off y="2552775" x="106000"/>
            <a:ext cy="3438974" cx="29537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2" name="Shape 32"/>
          <p:cNvSpPr txBox="1"/>
          <p:nvPr/>
        </p:nvSpPr>
        <p:spPr>
          <a:xfrm>
            <a:off y="1968675" x="931500"/>
            <a:ext cy="384299" cx="10127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AC-S (25)</a:t>
            </a:r>
          </a:p>
        </p:txBody>
      </p:sp>
      <p:sp>
        <p:nvSpPr>
          <p:cNvPr id="33" name="Shape 33"/>
          <p:cNvSpPr txBox="1"/>
          <p:nvPr/>
        </p:nvSpPr>
        <p:spPr>
          <a:xfrm>
            <a:off y="1968675" x="3980050"/>
            <a:ext cy="384299" cx="14382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AC-9</a:t>
            </a:r>
          </a:p>
        </p:txBody>
      </p:sp>
      <p:sp>
        <p:nvSpPr>
          <p:cNvPr id="34" name="Shape 34"/>
          <p:cNvSpPr/>
          <p:nvPr/>
        </p:nvSpPr>
        <p:spPr>
          <a:xfrm>
            <a:off y="2352975" x="3059775"/>
            <a:ext cy="3838575" cx="28283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5" name="Shape 35"/>
          <p:cNvSpPr/>
          <p:nvPr/>
        </p:nvSpPr>
        <p:spPr>
          <a:xfrm>
            <a:off y="2164975" x="5888075"/>
            <a:ext cy="4178399" cx="325592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36" name="Shape 36"/>
          <p:cNvSpPr txBox="1"/>
          <p:nvPr/>
        </p:nvSpPr>
        <p:spPr>
          <a:xfrm>
            <a:off y="1968675" x="7148850"/>
            <a:ext cy="274199" cx="11516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AC-S(16)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a,c temp corrected DRE and Culture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
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43" name="Shape 43"/>
          <p:cNvSpPr/>
          <p:nvPr/>
        </p:nvSpPr>
        <p:spPr>
          <a:xfrm>
            <a:off y="1721850" x="302350"/>
            <a:ext cy="4724400" cx="3081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4" name="Shape 44"/>
          <p:cNvSpPr txBox="1"/>
          <p:nvPr/>
        </p:nvSpPr>
        <p:spPr>
          <a:xfrm>
            <a:off y="1600200" x="883125"/>
            <a:ext cy="375600" cx="19197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AC-S (25) - Culture</a:t>
            </a:r>
          </a:p>
        </p:txBody>
      </p:sp>
      <p:sp>
        <p:nvSpPr>
          <p:cNvPr id="45" name="Shape 45"/>
          <p:cNvSpPr/>
          <p:nvPr/>
        </p:nvSpPr>
        <p:spPr>
          <a:xfrm>
            <a:off y="1907625" x="3291100"/>
            <a:ext cy="4841075" cx="28601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6" name="Shape 46"/>
          <p:cNvSpPr txBox="1"/>
          <p:nvPr/>
        </p:nvSpPr>
        <p:spPr>
          <a:xfrm>
            <a:off y="1620300" x="4383975"/>
            <a:ext cy="375600" cx="19197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AC-9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y="1642800" x="6977000"/>
            <a:ext cy="330600" cx="17802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AC-S (16) - DRE</a:t>
            </a:r>
          </a:p>
        </p:txBody>
      </p:sp>
      <p:sp>
        <p:nvSpPr>
          <p:cNvPr id="48" name="Shape 48"/>
          <p:cNvSpPr/>
          <p:nvPr/>
        </p:nvSpPr>
        <p:spPr>
          <a:xfrm>
            <a:off y="1995900" x="6187600"/>
            <a:ext cy="2121224" cx="28601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a440 c440 after T and S correction</a:t>
            </a:r>
          </a:p>
        </p:txBody>
      </p:sp>
      <p:graphicFrame>
        <p:nvGraphicFramePr>
          <p:cNvPr id="54" name="Shape 54"/>
          <p:cNvGraphicFramePr/>
          <p:nvPr/>
        </p:nvGraphicFramePr>
        <p:xfrm>
          <a:off y="1926537" x="8412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{97FA7F3E-09AF-4DE0-89A7-4FF394514634}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3850"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Sample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a440: AC-9 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a440: ACS (16)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None/>
                      </a:pPr>
                      <a:r>
                        <a:rPr lang="en"/>
                        <a:t>a440: ACS (25)</a:t>
                      </a:r>
                    </a:p>
                    <a:p>
                      <a:r>
                        <a:t/>
                      </a:r>
                    </a:p>
                  </a:txBody>
                  <a:tcPr marR="91425" marB="91425" marT="91425" marL="91425"/>
                </a:tc>
              </a:tr>
              <a:tr h="372700"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DRE unfiltered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1.2764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0.9038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N/A</a:t>
                      </a:r>
                    </a:p>
                  </a:txBody>
                  <a:tcPr marR="91425" marB="91425" marT="91425" marL="91425"/>
                </a:tc>
              </a:tr>
              <a:tr h="372700"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DRE filtered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0.6683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0.3438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N/A</a:t>
                      </a:r>
                    </a:p>
                  </a:txBody>
                  <a:tcPr marR="91425" marB="91425" marT="91425" marL="91425"/>
                </a:tc>
              </a:tr>
              <a:tr h="372700"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Culture unfiltered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N/A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N/A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1.5067</a:t>
                      </a:r>
                    </a:p>
                  </a:txBody>
                  <a:tcPr marR="91425" marB="91425" marT="91425" marL="91425"/>
                </a:tc>
              </a:tr>
              <a:tr h="372700"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Culture filtered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N/A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N/A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0.3759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  <p:graphicFrame>
        <p:nvGraphicFramePr>
          <p:cNvPr id="55" name="Shape 55"/>
          <p:cNvGraphicFramePr/>
          <p:nvPr/>
        </p:nvGraphicFramePr>
        <p:xfrm>
          <a:off y="4241825" x="8412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{CF07DCA6-A18C-4C7D-9DF6-EF231F2BE2E9}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385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None/>
                      </a:pPr>
                      <a:r>
                        <a:rPr lang="en"/>
                        <a:t>Sample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None/>
                      </a:pPr>
                      <a:r>
                        <a:rPr lang="en"/>
                        <a:t>c440: AC-9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None/>
                      </a:pPr>
                      <a:r>
                        <a:rPr lang="en"/>
                        <a:t>c440: ACS (16) 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None/>
                      </a:pPr>
                      <a:r>
                        <a:rPr lang="en"/>
                        <a:t>c440: ACS (25)</a:t>
                      </a:r>
                    </a:p>
                    <a:p>
                      <a:r>
                        <a:t/>
                      </a:r>
                    </a:p>
                  </a:txBody>
                  <a:tcPr marR="91425" marB="91425" marT="91425" marL="91425"/>
                </a:tc>
              </a:tr>
              <a:tr h="372700"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DRE unfiltered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0.7984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3.0664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N/A</a:t>
                      </a:r>
                    </a:p>
                  </a:txBody>
                  <a:tcPr marR="91425" marB="91425" marT="91425" marL="91425"/>
                </a:tc>
              </a:tr>
              <a:tr h="372700"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DRE filtered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0.7988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0.3890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N/A</a:t>
                      </a:r>
                    </a:p>
                  </a:txBody>
                  <a:tcPr marR="91425" marB="91425" marT="91425" marL="91425"/>
                </a:tc>
              </a:tr>
              <a:tr h="372700"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Culture unfiltered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N/A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N/A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3.7856</a:t>
                      </a:r>
                    </a:p>
                  </a:txBody>
                  <a:tcPr marR="91425" marB="91425" marT="91425" marL="91425"/>
                </a:tc>
              </a:tr>
              <a:tr h="372700"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Culture filtered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N/A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N/A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None/>
                      </a:pPr>
                      <a:r>
                        <a:rPr lang="en"/>
                        <a:t>0.4046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79694" x="624150"/>
            <a:ext cy="6863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a,c scattered corrected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766100" x="457200"/>
            <a:ext cy="5606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Method 1: spectrally flat correction (NIR absorption value subtraction)</a:t>
            </a:r>
          </a:p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sz="2400" lang="en"/>
              <a:t>Method 2: scattering constant correction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62" name="Shape 62"/>
          <p:cNvSpPr/>
          <p:nvPr/>
        </p:nvSpPr>
        <p:spPr>
          <a:xfrm>
            <a:off y="1306050" x="2580151"/>
            <a:ext cy="417625" cx="9745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3" name="Shape 63"/>
          <p:cNvSpPr/>
          <p:nvPr/>
        </p:nvSpPr>
        <p:spPr>
          <a:xfrm>
            <a:off y="1606550" x="6133275"/>
            <a:ext cy="686400" cx="16738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4" name="Shape 64"/>
          <p:cNvSpPr/>
          <p:nvPr/>
        </p:nvSpPr>
        <p:spPr>
          <a:xfrm>
            <a:off y="2412350" x="457200"/>
            <a:ext cy="4310199" cx="8229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y="274645" x="457200"/>
            <a:ext cy="757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en"/>
              <a:t>Comparisons of a breakdowns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y="1621300" x="6463500"/>
            <a:ext cy="521100" cx="21470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AC-S (16) absorption</a:t>
            </a:r>
          </a:p>
        </p:txBody>
      </p:sp>
      <p:sp>
        <p:nvSpPr>
          <p:cNvPr id="71" name="Shape 71"/>
          <p:cNvSpPr/>
          <p:nvPr/>
        </p:nvSpPr>
        <p:spPr>
          <a:xfrm>
            <a:off y="2120250" x="5698650"/>
            <a:ext cy="2975174" cx="34453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2" name="Shape 72"/>
          <p:cNvSpPr/>
          <p:nvPr/>
        </p:nvSpPr>
        <p:spPr>
          <a:xfrm>
            <a:off y="2037700" x="900"/>
            <a:ext cy="3292674" cx="32313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3" name="Shape 73"/>
          <p:cNvSpPr txBox="1"/>
          <p:nvPr/>
        </p:nvSpPr>
        <p:spPr>
          <a:xfrm>
            <a:off y="1628500" x="889537"/>
            <a:ext cy="409199" cx="17387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AC-9 absorption</a:t>
            </a:r>
          </a:p>
        </p:txBody>
      </p:sp>
      <p:sp>
        <p:nvSpPr>
          <p:cNvPr id="74" name="Shape 74"/>
          <p:cNvSpPr/>
          <p:nvPr/>
        </p:nvSpPr>
        <p:spPr>
          <a:xfrm>
            <a:off y="2120250" x="3366000"/>
            <a:ext cy="3053950" cx="25149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75" name="Shape 75"/>
          <p:cNvSpPr txBox="1"/>
          <p:nvPr/>
        </p:nvSpPr>
        <p:spPr>
          <a:xfrm>
            <a:off y="1496350" x="3504048"/>
            <a:ext cy="521100" cx="25148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AC-S (25) absorption</a:t>
            </a:r>
          </a:p>
          <a:p>
            <a:pPr rtl="0" lvl="0">
              <a:buNone/>
            </a:pPr>
            <a:r>
              <a:rPr lang="en"/>
              <a:t>Spectral Varying Correction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Comparison of methods for a</a:t>
            </a:r>
            <a:r>
              <a:rPr sz="2400" lang="en"/>
              <a:t>part</a:t>
            </a:r>
          </a:p>
        </p:txBody>
      </p:sp>
      <p:sp>
        <p:nvSpPr>
          <p:cNvPr id="81" name="Shape 81"/>
          <p:cNvSpPr/>
          <p:nvPr/>
        </p:nvSpPr>
        <p:spPr>
          <a:xfrm>
            <a:off y="2224300" x="5891775"/>
            <a:ext cy="3907750" cx="32522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2" name="Shape 82"/>
          <p:cNvSpPr/>
          <p:nvPr/>
        </p:nvSpPr>
        <p:spPr>
          <a:xfrm>
            <a:off y="2256637" x="6650"/>
            <a:ext cy="4021124" cx="33769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83" name="Shape 83"/>
          <p:cNvSpPr/>
          <p:nvPr/>
        </p:nvSpPr>
        <p:spPr>
          <a:xfrm>
            <a:off y="2304675" x="3307375"/>
            <a:ext cy="3907750" cx="27996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84" name="Shape 84"/>
          <p:cNvSpPr txBox="1"/>
          <p:nvPr/>
        </p:nvSpPr>
        <p:spPr>
          <a:xfrm>
            <a:off y="1705000" x="4236275"/>
            <a:ext cy="457200" cx="10769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AC-S (25)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y="1656000" x="7024925"/>
            <a:ext cy="415800" cx="10769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AC-S (16)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y="1629250" x="1529550"/>
            <a:ext cy="415800" cx="6257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AC-9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Particulate absorption comparison between spectrophotometer and AC</a:t>
            </a:r>
          </a:p>
        </p:txBody>
      </p:sp>
      <p:sp>
        <p:nvSpPr>
          <p:cNvPr id="92" name="Shape 92"/>
          <p:cNvSpPr/>
          <p:nvPr/>
        </p:nvSpPr>
        <p:spPr>
          <a:xfrm>
            <a:off y="2004650" x="4388875"/>
            <a:ext cy="3556500" cx="47551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3" name="Shape 93"/>
          <p:cNvSpPr/>
          <p:nvPr/>
        </p:nvSpPr>
        <p:spPr>
          <a:xfrm>
            <a:off y="2004650" x="0"/>
            <a:ext cy="3556500" cx="47551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Thank you!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00" name="Shape 100"/>
          <p:cNvSpPr/>
          <p:nvPr/>
        </p:nvSpPr>
        <p:spPr>
          <a:xfrm>
            <a:off y="3012550" x="4673925"/>
            <a:ext cy="4263624" cx="56863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1" name="Shape 101"/>
          <p:cNvSpPr/>
          <p:nvPr/>
        </p:nvSpPr>
        <p:spPr>
          <a:xfrm>
            <a:off y="3150200" x="-293898"/>
            <a:ext cy="3779523" cx="504115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02" name="Shape 102"/>
          <p:cNvSpPr/>
          <p:nvPr/>
        </p:nvSpPr>
        <p:spPr>
          <a:xfrm>
            <a:off y="0" x="4339375"/>
            <a:ext cy="3779523" cx="504115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