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sldIdLst>
    <p:sldId id="282" r:id="rId2"/>
    <p:sldId id="281" r:id="rId3"/>
    <p:sldId id="260" r:id="rId4"/>
    <p:sldId id="261" r:id="rId5"/>
    <p:sldId id="289" r:id="rId6"/>
    <p:sldId id="290" r:id="rId7"/>
    <p:sldId id="264" r:id="rId8"/>
    <p:sldId id="272" r:id="rId9"/>
    <p:sldId id="265" r:id="rId10"/>
    <p:sldId id="266" r:id="rId11"/>
    <p:sldId id="258" r:id="rId12"/>
    <p:sldId id="259" r:id="rId13"/>
    <p:sldId id="277" r:id="rId14"/>
    <p:sldId id="278" r:id="rId15"/>
    <p:sldId id="271" r:id="rId16"/>
    <p:sldId id="263" r:id="rId17"/>
    <p:sldId id="280" r:id="rId18"/>
    <p:sldId id="269" r:id="rId19"/>
    <p:sldId id="270" r:id="rId20"/>
    <p:sldId id="273" r:id="rId21"/>
    <p:sldId id="274" r:id="rId22"/>
    <p:sldId id="275" r:id="rId23"/>
    <p:sldId id="257" r:id="rId24"/>
    <p:sldId id="288" r:id="rId25"/>
    <p:sldId id="287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76498" autoAdjust="0"/>
  </p:normalViewPr>
  <p:slideViewPr>
    <p:cSldViewPr snapToObjects="1" showGuides="1">
      <p:cViewPr varScale="1">
        <p:scale>
          <a:sx n="87" d="100"/>
          <a:sy n="87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i\Dropbox\OceanOpticsClass2013\Labs\Lab%2005\quenchingex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javier:Desktop:Javier:PHD_RIT:DMCcourse:Lab5:chl_cal_10AU_20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javier:Desktop:Javier:PHD_RIT:DMCcourse:Lab5:chl_cal_10AU_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scatterChart>
        <c:scatterStyle val="lineMarker"/>
        <c:ser>
          <c:idx val="3"/>
          <c:order val="1"/>
          <c:tx>
            <c:strRef>
              <c:f>Medianed!$F$1</c:f>
              <c:strCache>
                <c:ptCount val="1"/>
                <c:pt idx="0">
                  <c:v>Control</c:v>
                </c:pt>
              </c:strCache>
            </c:strRef>
          </c:tx>
          <c:marker>
            <c:symbol val="diamond"/>
            <c:size val="7"/>
          </c:marker>
          <c:xVal>
            <c:numRef>
              <c:f>Medianed!$E$2:$E$47</c:f>
              <c:numCache>
                <c:formatCode>General</c:formatCode>
                <c:ptCount val="46"/>
                <c:pt idx="2" formatCode="h:mm">
                  <c:v>41467.5972222222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 formatCode="h:mm">
                  <c:v>41467.6284722222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 formatCode="h:mm">
                  <c:v>41467.65625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 formatCode="h:mm">
                  <c:v>41467.6909722222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 formatCode="h:mm">
                  <c:v>41467.7222222222</c:v>
                </c:pt>
              </c:numCache>
            </c:numRef>
          </c:xVal>
          <c:yVal>
            <c:numRef>
              <c:f>Medianed!$F$2:$F$47</c:f>
              <c:numCache>
                <c:formatCode>General</c:formatCode>
                <c:ptCount val="46"/>
                <c:pt idx="2">
                  <c:v>202.0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197.6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196.5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194.9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194.2</c:v>
                </c:pt>
              </c:numCache>
            </c:numRef>
          </c:yVal>
        </c:ser>
        <c:ser>
          <c:idx val="4"/>
          <c:order val="2"/>
          <c:tx>
            <c:strRef>
              <c:f>Medianed!$H$1</c:f>
              <c:strCache>
                <c:ptCount val="1"/>
                <c:pt idx="0">
                  <c:v>Sample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diamond"/>
            <c:size val="7"/>
          </c:marker>
          <c:xVal>
            <c:numRef>
              <c:f>Medianed!$G$2:$G$47</c:f>
              <c:numCache>
                <c:formatCode>General</c:formatCode>
                <c:ptCount val="46"/>
                <c:pt idx="3" formatCode="h:mm">
                  <c:v>41467.60069444445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 formatCode="h:mm">
                  <c:v>41467.6284722222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 formatCode="h:mm">
                  <c:v>41467.65277777778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 formatCode="h:mm">
                  <c:v>41467.6909722222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 formatCode="h:mm">
                  <c:v>41467.7222222222</c:v>
                </c:pt>
              </c:numCache>
            </c:numRef>
          </c:xVal>
          <c:yVal>
            <c:numRef>
              <c:f>Medianed!$H$2:$H$47</c:f>
              <c:numCache>
                <c:formatCode>General</c:formatCode>
                <c:ptCount val="46"/>
                <c:pt idx="3">
                  <c:v>199.0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181.05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159.25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89.3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55.55</c:v>
                </c:pt>
              </c:numCache>
            </c:numRef>
          </c:yVal>
        </c:ser>
        <c:axId val="70065336"/>
        <c:axId val="70055336"/>
      </c:scatterChart>
      <c:scatterChart>
        <c:scatterStyle val="lineMarker"/>
        <c:ser>
          <c:idx val="0"/>
          <c:order val="0"/>
          <c:tx>
            <c:strRef>
              <c:f>Medianed!$B$1</c:f>
              <c:strCache>
                <c:ptCount val="1"/>
                <c:pt idx="0">
                  <c:v>PAR</c:v>
                </c:pt>
              </c:strCache>
            </c:strRef>
          </c:tx>
          <c:marker>
            <c:symbol val="none"/>
          </c:marker>
          <c:xVal>
            <c:numRef>
              <c:f>Medianed!$A$2:$A$47</c:f>
              <c:numCache>
                <c:formatCode>h:mm</c:formatCode>
                <c:ptCount val="46"/>
                <c:pt idx="0">
                  <c:v>41467.59027777778</c:v>
                </c:pt>
                <c:pt idx="1">
                  <c:v>41467.59374999999</c:v>
                </c:pt>
                <c:pt idx="2">
                  <c:v>41467.5972222222</c:v>
                </c:pt>
                <c:pt idx="3">
                  <c:v>41467.60069444445</c:v>
                </c:pt>
                <c:pt idx="4">
                  <c:v>41467.60416666661</c:v>
                </c:pt>
                <c:pt idx="5">
                  <c:v>41467.6076388889</c:v>
                </c:pt>
                <c:pt idx="6">
                  <c:v>41467.61111111107</c:v>
                </c:pt>
                <c:pt idx="7">
                  <c:v>41467.61458333334</c:v>
                </c:pt>
                <c:pt idx="8">
                  <c:v>41467.61805555556</c:v>
                </c:pt>
                <c:pt idx="9">
                  <c:v>41467.62152777777</c:v>
                </c:pt>
                <c:pt idx="10">
                  <c:v>41467.625</c:v>
                </c:pt>
                <c:pt idx="11">
                  <c:v>41467.6284722222</c:v>
                </c:pt>
                <c:pt idx="12">
                  <c:v>41467.63194444445</c:v>
                </c:pt>
                <c:pt idx="13">
                  <c:v>41467.63541666661</c:v>
                </c:pt>
                <c:pt idx="14">
                  <c:v>41467.6388888889</c:v>
                </c:pt>
                <c:pt idx="15">
                  <c:v>41467.64236111107</c:v>
                </c:pt>
                <c:pt idx="16">
                  <c:v>41467.64583333334</c:v>
                </c:pt>
                <c:pt idx="17">
                  <c:v>41467.64930555555</c:v>
                </c:pt>
                <c:pt idx="18">
                  <c:v>41467.65277777778</c:v>
                </c:pt>
                <c:pt idx="19">
                  <c:v>41467.65625</c:v>
                </c:pt>
                <c:pt idx="20">
                  <c:v>41467.6597222222</c:v>
                </c:pt>
                <c:pt idx="21">
                  <c:v>41467.66319444445</c:v>
                </c:pt>
                <c:pt idx="22">
                  <c:v>41467.66666666661</c:v>
                </c:pt>
                <c:pt idx="23">
                  <c:v>41467.6701388889</c:v>
                </c:pt>
                <c:pt idx="24">
                  <c:v>41467.67361111107</c:v>
                </c:pt>
                <c:pt idx="25">
                  <c:v>41467.67708333328</c:v>
                </c:pt>
                <c:pt idx="26">
                  <c:v>41467.68055555556</c:v>
                </c:pt>
                <c:pt idx="27">
                  <c:v>41467.68402777778</c:v>
                </c:pt>
                <c:pt idx="28">
                  <c:v>41467.6875</c:v>
                </c:pt>
                <c:pt idx="29">
                  <c:v>41467.6909722222</c:v>
                </c:pt>
                <c:pt idx="30">
                  <c:v>41467.69444444445</c:v>
                </c:pt>
                <c:pt idx="31">
                  <c:v>41467.69791666661</c:v>
                </c:pt>
                <c:pt idx="32">
                  <c:v>41467.70138888888</c:v>
                </c:pt>
                <c:pt idx="33">
                  <c:v>41467.70486111107</c:v>
                </c:pt>
                <c:pt idx="34">
                  <c:v>41467.70833333334</c:v>
                </c:pt>
                <c:pt idx="35">
                  <c:v>41467.71180555555</c:v>
                </c:pt>
                <c:pt idx="36">
                  <c:v>41467.71527777778</c:v>
                </c:pt>
                <c:pt idx="37">
                  <c:v>41467.71875</c:v>
                </c:pt>
                <c:pt idx="38">
                  <c:v>41467.7222222222</c:v>
                </c:pt>
                <c:pt idx="39">
                  <c:v>41467.72569444445</c:v>
                </c:pt>
                <c:pt idx="40">
                  <c:v>41467.72916666658</c:v>
                </c:pt>
                <c:pt idx="41">
                  <c:v>41467.7326388889</c:v>
                </c:pt>
                <c:pt idx="42">
                  <c:v>41467.73611111107</c:v>
                </c:pt>
                <c:pt idx="43">
                  <c:v>41467.73958333328</c:v>
                </c:pt>
                <c:pt idx="44">
                  <c:v>41467.74305555555</c:v>
                </c:pt>
                <c:pt idx="45">
                  <c:v>41467.74652777778</c:v>
                </c:pt>
              </c:numCache>
            </c:numRef>
          </c:xVal>
          <c:yVal>
            <c:numRef>
              <c:f>Medianed!$B$2:$B$47</c:f>
              <c:numCache>
                <c:formatCode>General</c:formatCode>
                <c:ptCount val="46"/>
                <c:pt idx="0">
                  <c:v>1704.2</c:v>
                </c:pt>
                <c:pt idx="1">
                  <c:v>1715.8</c:v>
                </c:pt>
                <c:pt idx="2">
                  <c:v>1688.9</c:v>
                </c:pt>
                <c:pt idx="3">
                  <c:v>1697.3</c:v>
                </c:pt>
                <c:pt idx="4">
                  <c:v>1596.4</c:v>
                </c:pt>
                <c:pt idx="5">
                  <c:v>718.24</c:v>
                </c:pt>
                <c:pt idx="6">
                  <c:v>1549.8</c:v>
                </c:pt>
                <c:pt idx="7">
                  <c:v>1522.6</c:v>
                </c:pt>
                <c:pt idx="8">
                  <c:v>1511.8</c:v>
                </c:pt>
                <c:pt idx="9">
                  <c:v>1509.7</c:v>
                </c:pt>
                <c:pt idx="10">
                  <c:v>1495.2</c:v>
                </c:pt>
                <c:pt idx="11">
                  <c:v>1480.7</c:v>
                </c:pt>
                <c:pt idx="12">
                  <c:v>1470.2</c:v>
                </c:pt>
                <c:pt idx="13">
                  <c:v>1463.3</c:v>
                </c:pt>
                <c:pt idx="14">
                  <c:v>1439.3</c:v>
                </c:pt>
                <c:pt idx="15">
                  <c:v>1422.4</c:v>
                </c:pt>
                <c:pt idx="16">
                  <c:v>1247.5</c:v>
                </c:pt>
                <c:pt idx="17">
                  <c:v>521.13</c:v>
                </c:pt>
                <c:pt idx="18">
                  <c:v>683.3499999999993</c:v>
                </c:pt>
                <c:pt idx="19">
                  <c:v>1329.1</c:v>
                </c:pt>
                <c:pt idx="20">
                  <c:v>1247.4</c:v>
                </c:pt>
                <c:pt idx="21">
                  <c:v>1278.4</c:v>
                </c:pt>
                <c:pt idx="22">
                  <c:v>1264.8</c:v>
                </c:pt>
                <c:pt idx="23">
                  <c:v>1248.7</c:v>
                </c:pt>
                <c:pt idx="24">
                  <c:v>1233.3</c:v>
                </c:pt>
                <c:pt idx="25">
                  <c:v>1207.8</c:v>
                </c:pt>
                <c:pt idx="26">
                  <c:v>1186.5</c:v>
                </c:pt>
                <c:pt idx="27">
                  <c:v>1161.3</c:v>
                </c:pt>
                <c:pt idx="28">
                  <c:v>1142.0</c:v>
                </c:pt>
                <c:pt idx="29">
                  <c:v>1120.6</c:v>
                </c:pt>
                <c:pt idx="30">
                  <c:v>846.53</c:v>
                </c:pt>
                <c:pt idx="31">
                  <c:v>871.27</c:v>
                </c:pt>
                <c:pt idx="32">
                  <c:v>866.07</c:v>
                </c:pt>
                <c:pt idx="33">
                  <c:v>716.19</c:v>
                </c:pt>
                <c:pt idx="34">
                  <c:v>640.5499999999994</c:v>
                </c:pt>
                <c:pt idx="35">
                  <c:v>819.9299999999994</c:v>
                </c:pt>
                <c:pt idx="36">
                  <c:v>722.66</c:v>
                </c:pt>
                <c:pt idx="37">
                  <c:v>513.08</c:v>
                </c:pt>
                <c:pt idx="38">
                  <c:v>728.39</c:v>
                </c:pt>
                <c:pt idx="39">
                  <c:v>612.75</c:v>
                </c:pt>
                <c:pt idx="40">
                  <c:v>244.71</c:v>
                </c:pt>
                <c:pt idx="41">
                  <c:v>3.2549</c:v>
                </c:pt>
                <c:pt idx="42">
                  <c:v>-0.003294</c:v>
                </c:pt>
                <c:pt idx="43">
                  <c:v>-0.0031623</c:v>
                </c:pt>
                <c:pt idx="44">
                  <c:v>-0.0030681</c:v>
                </c:pt>
                <c:pt idx="45">
                  <c:v>-0.0029552</c:v>
                </c:pt>
              </c:numCache>
            </c:numRef>
          </c:yVal>
        </c:ser>
        <c:axId val="495680184"/>
        <c:axId val="70000072"/>
      </c:scatterChart>
      <c:valAx>
        <c:axId val="70065336"/>
        <c:scaling>
          <c:orientation val="minMax"/>
          <c:max val="41467.73"/>
          <c:min val="41467.590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layout/>
        </c:title>
        <c:numFmt formatCode="h:mm;@" sourceLinked="0"/>
        <c:tickLblPos val="nextTo"/>
        <c:crossAx val="70055336"/>
        <c:crosses val="autoZero"/>
        <c:crossBetween val="midCat"/>
        <c:majorUnit val="0.0208"/>
      </c:valAx>
      <c:valAx>
        <c:axId val="700553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Fluorescence (fsu)</a:t>
                </a:r>
              </a:p>
            </c:rich>
          </c:tx>
          <c:layout/>
        </c:title>
        <c:numFmt formatCode="General" sourceLinked="1"/>
        <c:tickLblPos val="nextTo"/>
        <c:crossAx val="70065336"/>
        <c:crosses val="autoZero"/>
        <c:crossBetween val="midCat"/>
      </c:valAx>
      <c:valAx>
        <c:axId val="70000072"/>
        <c:scaling>
          <c:orientation val="minMax"/>
          <c:min val="0.0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</a:t>
                </a:r>
                <a:r>
                  <a:rPr lang="en-US" baseline="0"/>
                  <a:t> (umol/m^2/s)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495680184"/>
        <c:crosses val="max"/>
        <c:crossBetween val="midCat"/>
      </c:valAx>
      <c:valAx>
        <c:axId val="495680184"/>
        <c:scaling>
          <c:orientation val="minMax"/>
        </c:scaling>
        <c:delete val="1"/>
        <c:axPos val="b"/>
        <c:numFmt formatCode="h:mm" sourceLinked="1"/>
        <c:tickLblPos val="none"/>
        <c:crossAx val="7000007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2000"/>
          </a:pPr>
          <a:endParaRPr lang="en-US"/>
        </a:p>
      </c:txPr>
    </c:title>
    <c:plotArea>
      <c:layout/>
      <c:scatterChart>
        <c:scatterStyle val="lineMarker"/>
        <c:ser>
          <c:idx val="0"/>
          <c:order val="0"/>
          <c:tx>
            <c:v>Chl Concentration</c:v>
          </c:tx>
          <c:spPr>
            <a:ln w="28575">
              <a:noFill/>
            </a:ln>
          </c:spPr>
          <c:xVal>
            <c:numRef>
              <c:f>Sheet1!$E$11:$E$70</c:f>
              <c:numCache>
                <c:formatCode>General</c:formatCode>
                <c:ptCount val="6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</c:numCache>
            </c:numRef>
          </c:xVal>
          <c:yVal>
            <c:numRef>
              <c:f>Sheet1!$J$11:$J$70</c:f>
              <c:numCache>
                <c:formatCode>General</c:formatCode>
                <c:ptCount val="60"/>
                <c:pt idx="0">
                  <c:v>4.165930454545447</c:v>
                </c:pt>
                <c:pt idx="1">
                  <c:v>2.446050909090907</c:v>
                </c:pt>
                <c:pt idx="2">
                  <c:v>2.446050909090907</c:v>
                </c:pt>
                <c:pt idx="3">
                  <c:v>2.591285181818178</c:v>
                </c:pt>
                <c:pt idx="4">
                  <c:v>2.293172727272727</c:v>
                </c:pt>
                <c:pt idx="5">
                  <c:v>2.178514090909091</c:v>
                </c:pt>
                <c:pt idx="6">
                  <c:v>2.025635909090909</c:v>
                </c:pt>
                <c:pt idx="7">
                  <c:v>2.377255727272728</c:v>
                </c:pt>
                <c:pt idx="8">
                  <c:v>2.13647259090909</c:v>
                </c:pt>
                <c:pt idx="9">
                  <c:v>1.922443136363636</c:v>
                </c:pt>
                <c:pt idx="10">
                  <c:v>1.826894272727273</c:v>
                </c:pt>
                <c:pt idx="11">
                  <c:v>1.888045545454546</c:v>
                </c:pt>
                <c:pt idx="12">
                  <c:v>2.369611818181818</c:v>
                </c:pt>
                <c:pt idx="13">
                  <c:v>2.331392272727273</c:v>
                </c:pt>
                <c:pt idx="14">
                  <c:v>2.331392272727273</c:v>
                </c:pt>
                <c:pt idx="15">
                  <c:v>2.254953181818182</c:v>
                </c:pt>
                <c:pt idx="16">
                  <c:v>2.216733636363637</c:v>
                </c:pt>
                <c:pt idx="17">
                  <c:v>2.254953181818182</c:v>
                </c:pt>
                <c:pt idx="18">
                  <c:v>2.178514090909091</c:v>
                </c:pt>
                <c:pt idx="19">
                  <c:v>2.316104454545455</c:v>
                </c:pt>
                <c:pt idx="20">
                  <c:v>2.105896954545455</c:v>
                </c:pt>
                <c:pt idx="21">
                  <c:v>2.19380190909091</c:v>
                </c:pt>
                <c:pt idx="22">
                  <c:v>2.205267772727273</c:v>
                </c:pt>
                <c:pt idx="23">
                  <c:v>2.216733636363637</c:v>
                </c:pt>
                <c:pt idx="24">
                  <c:v>2.140294545454546</c:v>
                </c:pt>
                <c:pt idx="25">
                  <c:v>2.277884909090909</c:v>
                </c:pt>
                <c:pt idx="26">
                  <c:v>2.121184772727275</c:v>
                </c:pt>
                <c:pt idx="27">
                  <c:v>2.094431090909091</c:v>
                </c:pt>
                <c:pt idx="28">
                  <c:v>2.140294545454546</c:v>
                </c:pt>
                <c:pt idx="29">
                  <c:v>2.197623863636364</c:v>
                </c:pt>
                <c:pt idx="30">
                  <c:v>2.331392272727273</c:v>
                </c:pt>
                <c:pt idx="31">
                  <c:v>3.019344090909091</c:v>
                </c:pt>
                <c:pt idx="32">
                  <c:v>2.025635909090909</c:v>
                </c:pt>
                <c:pt idx="33">
                  <c:v>1.987416363636364</c:v>
                </c:pt>
                <c:pt idx="34">
                  <c:v>2.293172727272727</c:v>
                </c:pt>
                <c:pt idx="35">
                  <c:v>2.063855454545455</c:v>
                </c:pt>
                <c:pt idx="36">
                  <c:v>3.992031522727273</c:v>
                </c:pt>
                <c:pt idx="37">
                  <c:v>4.819484681818182</c:v>
                </c:pt>
                <c:pt idx="38">
                  <c:v>5.11129091136364</c:v>
                </c:pt>
                <c:pt idx="39">
                  <c:v>5.647740451363635</c:v>
                </c:pt>
                <c:pt idx="40">
                  <c:v>3.278778365454545</c:v>
                </c:pt>
                <c:pt idx="41">
                  <c:v>1.532221577272728</c:v>
                </c:pt>
                <c:pt idx="42">
                  <c:v>2.216733636363637</c:v>
                </c:pt>
                <c:pt idx="43">
                  <c:v>2.254953181818182</c:v>
                </c:pt>
                <c:pt idx="44">
                  <c:v>2.216733636363637</c:v>
                </c:pt>
                <c:pt idx="45">
                  <c:v>2.216733636363637</c:v>
                </c:pt>
                <c:pt idx="46">
                  <c:v>2.293172727272727</c:v>
                </c:pt>
                <c:pt idx="47">
                  <c:v>2.446050909090907</c:v>
                </c:pt>
                <c:pt idx="48">
                  <c:v>2.178514090909091</c:v>
                </c:pt>
                <c:pt idx="49">
                  <c:v>2.331392272727273</c:v>
                </c:pt>
                <c:pt idx="50">
                  <c:v>2.254953181818182</c:v>
                </c:pt>
                <c:pt idx="51">
                  <c:v>2.140294545454546</c:v>
                </c:pt>
                <c:pt idx="52">
                  <c:v>2.254953181818182</c:v>
                </c:pt>
                <c:pt idx="53">
                  <c:v>2.254953181818182</c:v>
                </c:pt>
                <c:pt idx="54">
                  <c:v>2.675368181818178</c:v>
                </c:pt>
                <c:pt idx="55">
                  <c:v>2.254953181818182</c:v>
                </c:pt>
                <c:pt idx="56">
                  <c:v>1.865113818181818</c:v>
                </c:pt>
                <c:pt idx="57">
                  <c:v>2.140294545454546</c:v>
                </c:pt>
                <c:pt idx="58">
                  <c:v>2.163226272727273</c:v>
                </c:pt>
                <c:pt idx="59">
                  <c:v>0.0382195454545454</c:v>
                </c:pt>
              </c:numCache>
            </c:numRef>
          </c:yVal>
        </c:ser>
        <c:axId val="521562440"/>
        <c:axId val="521548936"/>
      </c:scatterChart>
      <c:valAx>
        <c:axId val="5215624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Sample Number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1548936"/>
        <c:crosses val="autoZero"/>
        <c:crossBetween val="midCat"/>
      </c:valAx>
      <c:valAx>
        <c:axId val="52154893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Concentration[ug/L]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21562440"/>
        <c:crosses val="autoZero"/>
        <c:crossBetween val="midCat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Pheo Concentration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Pheo Concenctration</c:v>
          </c:tx>
          <c:spPr>
            <a:ln w="28575">
              <a:noFill/>
            </a:ln>
          </c:spPr>
          <c:xVal>
            <c:numRef>
              <c:f>Sheet1!$E$11:$E$70</c:f>
              <c:numCache>
                <c:formatCode>General</c:formatCode>
                <c:ptCount val="6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</c:numCache>
            </c:numRef>
          </c:xVal>
          <c:yVal>
            <c:numRef>
              <c:f>Sheet1!$K$11:$K$70</c:f>
              <c:numCache>
                <c:formatCode>General</c:formatCode>
                <c:ptCount val="60"/>
                <c:pt idx="0">
                  <c:v>-0.432645254545455</c:v>
                </c:pt>
                <c:pt idx="1">
                  <c:v>1.287234290909089</c:v>
                </c:pt>
                <c:pt idx="2">
                  <c:v>1.219967890909091</c:v>
                </c:pt>
                <c:pt idx="3">
                  <c:v>0.677861858181818</c:v>
                </c:pt>
                <c:pt idx="4">
                  <c:v>1.137413672727273</c:v>
                </c:pt>
                <c:pt idx="5">
                  <c:v>1.21843910909091</c:v>
                </c:pt>
                <c:pt idx="6">
                  <c:v>1.03498529090909</c:v>
                </c:pt>
                <c:pt idx="7">
                  <c:v>0.912071232727272</c:v>
                </c:pt>
                <c:pt idx="8">
                  <c:v>0.961145129090908</c:v>
                </c:pt>
                <c:pt idx="9">
                  <c:v>0.993555303636364</c:v>
                </c:pt>
                <c:pt idx="10">
                  <c:v>1.005021167272727</c:v>
                </c:pt>
                <c:pt idx="11">
                  <c:v>1.058222774545454</c:v>
                </c:pt>
                <c:pt idx="12">
                  <c:v>1.430939781818182</c:v>
                </c:pt>
                <c:pt idx="13">
                  <c:v>1.166460527272727</c:v>
                </c:pt>
                <c:pt idx="14">
                  <c:v>1.233726927272727</c:v>
                </c:pt>
                <c:pt idx="15">
                  <c:v>1.310166018181818</c:v>
                </c:pt>
                <c:pt idx="16">
                  <c:v>1.314752363636363</c:v>
                </c:pt>
                <c:pt idx="17">
                  <c:v>1.175633218181818</c:v>
                </c:pt>
                <c:pt idx="18">
                  <c:v>1.21843910909091</c:v>
                </c:pt>
                <c:pt idx="19">
                  <c:v>0.724336825454545</c:v>
                </c:pt>
                <c:pt idx="20">
                  <c:v>1.119526925454545</c:v>
                </c:pt>
                <c:pt idx="21">
                  <c:v>1.12243161090909</c:v>
                </c:pt>
                <c:pt idx="22">
                  <c:v>1.134508987272727</c:v>
                </c:pt>
                <c:pt idx="23">
                  <c:v>1.146586363636364</c:v>
                </c:pt>
                <c:pt idx="24">
                  <c:v>1.223025454545455</c:v>
                </c:pt>
                <c:pt idx="25">
                  <c:v>0.997988770909091</c:v>
                </c:pt>
                <c:pt idx="26">
                  <c:v>1.057152627272727</c:v>
                </c:pt>
                <c:pt idx="27">
                  <c:v>1.14108274909091</c:v>
                </c:pt>
                <c:pt idx="28">
                  <c:v>1.054859454545454</c:v>
                </c:pt>
                <c:pt idx="29">
                  <c:v>1.081613136363636</c:v>
                </c:pt>
                <c:pt idx="30">
                  <c:v>2.309989327272727</c:v>
                </c:pt>
                <c:pt idx="31">
                  <c:v>0.949373509090908</c:v>
                </c:pt>
                <c:pt idx="32">
                  <c:v>1.94308169090909</c:v>
                </c:pt>
                <c:pt idx="33">
                  <c:v>2.250366836363636</c:v>
                </c:pt>
                <c:pt idx="34">
                  <c:v>1.944610472727273</c:v>
                </c:pt>
                <c:pt idx="35">
                  <c:v>2.409360145454546</c:v>
                </c:pt>
                <c:pt idx="36">
                  <c:v>-3.738100862727272</c:v>
                </c:pt>
                <c:pt idx="37">
                  <c:v>-4.385616401818183</c:v>
                </c:pt>
                <c:pt idx="38">
                  <c:v>-5.10237811336364</c:v>
                </c:pt>
                <c:pt idx="39">
                  <c:v>-5.640038448563636</c:v>
                </c:pt>
                <c:pt idx="40">
                  <c:v>-3.268284807054545</c:v>
                </c:pt>
                <c:pt idx="41">
                  <c:v>-1.434348965272727</c:v>
                </c:pt>
                <c:pt idx="42">
                  <c:v>1.264302563636363</c:v>
                </c:pt>
                <c:pt idx="43">
                  <c:v>1.276532818181817</c:v>
                </c:pt>
                <c:pt idx="44">
                  <c:v>1.247485963636363</c:v>
                </c:pt>
                <c:pt idx="45">
                  <c:v>1.415651963636364</c:v>
                </c:pt>
                <c:pt idx="46">
                  <c:v>1.440112472727272</c:v>
                </c:pt>
                <c:pt idx="47">
                  <c:v>1.388133890909091</c:v>
                </c:pt>
                <c:pt idx="48">
                  <c:v>1.655670709090909</c:v>
                </c:pt>
                <c:pt idx="49">
                  <c:v>1.570058927272727</c:v>
                </c:pt>
                <c:pt idx="50">
                  <c:v>1.646498018181818</c:v>
                </c:pt>
                <c:pt idx="51">
                  <c:v>1.357558254545454</c:v>
                </c:pt>
                <c:pt idx="52">
                  <c:v>1.444698818181818</c:v>
                </c:pt>
                <c:pt idx="53">
                  <c:v>1.511965218181818</c:v>
                </c:pt>
                <c:pt idx="54">
                  <c:v>1.326982618181818</c:v>
                </c:pt>
                <c:pt idx="55">
                  <c:v>1.276532818181817</c:v>
                </c:pt>
                <c:pt idx="56">
                  <c:v>1.471299621818181</c:v>
                </c:pt>
                <c:pt idx="57">
                  <c:v>1.256658654545455</c:v>
                </c:pt>
                <c:pt idx="58">
                  <c:v>1.179913807272728</c:v>
                </c:pt>
                <c:pt idx="59">
                  <c:v>5.309459254545449</c:v>
                </c:pt>
              </c:numCache>
            </c:numRef>
          </c:yVal>
        </c:ser>
        <c:axId val="495738248"/>
        <c:axId val="69953336"/>
      </c:scatterChart>
      <c:valAx>
        <c:axId val="4957382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Sample Number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9953336"/>
        <c:crosses val="autoZero"/>
        <c:crossBetween val="midCat"/>
      </c:valAx>
      <c:valAx>
        <c:axId val="6995333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 Concentration [ug/L]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5738248"/>
        <c:crosses val="autoZero"/>
        <c:crossBetween val="midCat"/>
      </c:valAx>
    </c:plotArea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ECAFA-2853-D34C-A1E8-E32C4326A47C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9E048-9B39-2F4A-81B9-9A2BEDB91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Magenta is ACS25</a:t>
            </a:r>
            <a:r>
              <a:rPr lang="en-US" baseline="0" dirty="0" smtClean="0"/>
              <a:t>, all others are different volumes of the culture filtered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2A44B-21AE-8644-9707-27C31A388B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961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LM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#3</a:t>
            </a:r>
            <a:r>
              <a:rPr lang="en-US" i="1" baseline="0" dirty="0" smtClean="0"/>
              <a:t> Plot various </a:t>
            </a:r>
            <a:r>
              <a:rPr lang="en-US" i="1" baseline="0" dirty="0" err="1" smtClean="0"/>
              <a:t>fluor</a:t>
            </a:r>
            <a:r>
              <a:rPr lang="en-US" i="1" baseline="0" dirty="0" smtClean="0"/>
              <a:t> readings </a:t>
            </a:r>
            <a:r>
              <a:rPr lang="en-US" i="1" baseline="0" dirty="0" err="1" smtClean="0"/>
              <a:t>vs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vol</a:t>
            </a:r>
            <a:r>
              <a:rPr lang="en-US" i="1" baseline="0" dirty="0" smtClean="0"/>
              <a:t> of culture and </a:t>
            </a:r>
            <a:r>
              <a:rPr lang="en-US" i="1" baseline="0" dirty="0" err="1" smtClean="0"/>
              <a:t>cdom</a:t>
            </a:r>
            <a:r>
              <a:rPr lang="en-US" i="1" baseline="0" dirty="0" smtClean="0"/>
              <a:t>. Are the readings linear? Do they show saturation at higher volumes?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CDOM FLUOR: both are roughly linear, no saturation</a:t>
            </a:r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E9334-9CCB-394E-BD0D-BB8F76B3A00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MM</a:t>
            </a:r>
          </a:p>
          <a:p>
            <a:endParaRPr lang="en-US" dirty="0" smtClean="0"/>
          </a:p>
          <a:p>
            <a:r>
              <a:rPr lang="en-US" dirty="0" smtClean="0"/>
              <a:t>Q4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</a:t>
            </a:r>
          </a:p>
          <a:p>
            <a:r>
              <a:rPr lang="en-US" dirty="0" smtClean="0"/>
              <a:t>Different</a:t>
            </a:r>
            <a:r>
              <a:rPr lang="en-US" baseline="0" dirty="0" smtClean="0"/>
              <a:t> cultures, different fluorescence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MM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#6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natural</a:t>
            </a:r>
            <a:r>
              <a:rPr lang="fr-FR" baseline="0" dirty="0" smtClean="0"/>
              <a:t> sunlight (or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light sources) </a:t>
            </a:r>
            <a:r>
              <a:rPr lang="fr-FR" baseline="0" dirty="0" err="1" smtClean="0"/>
              <a:t>contaminate</a:t>
            </a:r>
            <a:r>
              <a:rPr lang="fr-FR" baseline="0" dirty="0" smtClean="0"/>
              <a:t> the signal? </a:t>
            </a:r>
          </a:p>
          <a:p>
            <a:endParaRPr lang="fr-FR" dirty="0" smtClean="0"/>
          </a:p>
          <a:p>
            <a:r>
              <a:rPr lang="fr-FR" dirty="0" smtClean="0"/>
              <a:t>WETLAB: </a:t>
            </a:r>
            <a:r>
              <a:rPr lang="fr-FR" dirty="0" err="1" smtClean="0"/>
              <a:t>differences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the values </a:t>
            </a:r>
            <a:r>
              <a:rPr lang="fr-FR" dirty="0" err="1" smtClean="0"/>
              <a:t>with</a:t>
            </a:r>
            <a:r>
              <a:rPr lang="fr-FR" dirty="0" smtClean="0"/>
              <a:t> the light on or off. It</a:t>
            </a:r>
            <a:r>
              <a:rPr lang="fr-FR" baseline="0" dirty="0" smtClean="0"/>
              <a:t> affects the signal! </a:t>
            </a:r>
          </a:p>
          <a:p>
            <a:r>
              <a:rPr lang="fr-FR" baseline="0" dirty="0" smtClean="0"/>
              <a:t>FLUOROMETER: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differences</a:t>
            </a:r>
            <a:r>
              <a:rPr lang="fr-FR" baseline="0" dirty="0" smtClean="0"/>
              <a:t>. The signal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affected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better</a:t>
            </a:r>
            <a:r>
              <a:rPr lang="fr-FR" baseline="0" dirty="0" smtClean="0"/>
              <a:t> to do the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light off to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bias</a:t>
            </a:r>
            <a:r>
              <a:rPr lang="fr-FR" baseline="0" dirty="0" smtClean="0"/>
              <a:t> in the values.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87D92-EF08-BA47-BD21-38E04620E20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551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</a:t>
            </a:r>
          </a:p>
          <a:p>
            <a:endParaRPr lang="en-US" dirty="0" smtClean="0"/>
          </a:p>
          <a:p>
            <a:r>
              <a:rPr lang="en-US" dirty="0" smtClean="0"/>
              <a:t>#8</a:t>
            </a:r>
            <a:r>
              <a:rPr lang="en-US" baseline="0" dirty="0" smtClean="0"/>
              <a:t> </a:t>
            </a:r>
            <a:r>
              <a:rPr lang="en-US" dirty="0" smtClean="0"/>
              <a:t>PAR:</a:t>
            </a:r>
            <a:r>
              <a:rPr lang="en-US" baseline="0" dirty="0" smtClean="0"/>
              <a:t> note dips… clouds, someone walked over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</a:t>
            </a:r>
          </a:p>
          <a:p>
            <a:r>
              <a:rPr lang="en-US" dirty="0" smtClean="0"/>
              <a:t>#8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Marta Sophie,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76925-421B-D046-9493-AFCDF778F1A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absorbed by </a:t>
            </a:r>
            <a:r>
              <a:rPr lang="en-US" dirty="0" err="1" smtClean="0"/>
              <a:t>phytoplanton</a:t>
            </a:r>
            <a:r>
              <a:rPr lang="en-US" baseline="0" dirty="0" smtClean="0"/>
              <a:t> has 3 fates: photosynthesis, dissipation as heat, fluorescence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a_part</a:t>
            </a:r>
            <a:r>
              <a:rPr lang="en-US" baseline="0" dirty="0" smtClean="0"/>
              <a:t> not dependent of volume </a:t>
            </a:r>
            <a:r>
              <a:rPr lang="en-US" baseline="0" smtClean="0"/>
              <a:t>after corrections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2A44B-21AE-8644-9707-27C31A388B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4455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absorbed by </a:t>
            </a:r>
            <a:r>
              <a:rPr lang="en-US" dirty="0" err="1" smtClean="0"/>
              <a:t>phytoplanton</a:t>
            </a:r>
            <a:r>
              <a:rPr lang="en-US" baseline="0" dirty="0" smtClean="0"/>
              <a:t> has 3 fates: photosynthesis, dissipation as heat, fluorescence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absorbed by </a:t>
            </a:r>
            <a:r>
              <a:rPr lang="en-US" dirty="0" err="1" smtClean="0"/>
              <a:t>phytoplanton</a:t>
            </a:r>
            <a:r>
              <a:rPr lang="en-US" baseline="0" dirty="0" smtClean="0"/>
              <a:t> has 3 fates: photosynthesis, dissipation as heat, fluorescence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absorbed by </a:t>
            </a:r>
            <a:r>
              <a:rPr lang="en-US" dirty="0" err="1" smtClean="0"/>
              <a:t>phytoplanton</a:t>
            </a:r>
            <a:r>
              <a:rPr lang="en-US" baseline="0" dirty="0" smtClean="0"/>
              <a:t> has 3 fates: photosynthesis, dissipation as heat, fluorescence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</a:t>
            </a:r>
          </a:p>
          <a:p>
            <a:r>
              <a:rPr lang="en-US" dirty="0" smtClean="0"/>
              <a:t>#1 Compare the various approaches for dark</a:t>
            </a:r>
            <a:r>
              <a:rPr lang="en-US" baseline="0" dirty="0" smtClean="0"/>
              <a:t> values and blanks. How do you think a “blank” should be measured. How would you test for temperature effect? Pressure effect?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9E048-9B39-2F4A-81B9-9A2BEDB9156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MM</a:t>
            </a:r>
          </a:p>
          <a:p>
            <a:r>
              <a:rPr lang="en-US" dirty="0" smtClean="0"/>
              <a:t>If the tank is very large you might need to take into account temperature</a:t>
            </a:r>
            <a:r>
              <a:rPr lang="en-US" baseline="0" dirty="0" smtClean="0"/>
              <a:t> changes, could monitor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B9B4-715A-4C98-B8BA-2529782ED4E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426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MM</a:t>
            </a:r>
          </a:p>
          <a:p>
            <a:endParaRPr lang="en-US" dirty="0" smtClean="0"/>
          </a:p>
          <a:p>
            <a:r>
              <a:rPr lang="en-US" dirty="0" err="1" smtClean="0"/>
              <a:t>Ishan</a:t>
            </a:r>
            <a:r>
              <a:rPr lang="en-US" dirty="0" smtClean="0"/>
              <a:t> tested</a:t>
            </a:r>
            <a:r>
              <a:rPr lang="en-US" baseline="0" dirty="0" smtClean="0"/>
              <a:t> this and said no change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Need to do a true test,</a:t>
            </a:r>
            <a:r>
              <a:rPr lang="en-US" baseline="0" dirty="0" smtClean="0"/>
              <a:t> collect the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B9B4-715A-4C98-B8BA-2529782ED4E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364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LM</a:t>
            </a:r>
          </a:p>
          <a:p>
            <a:endParaRPr lang="en-US" i="1" dirty="0" smtClean="0"/>
          </a:p>
          <a:p>
            <a:r>
              <a:rPr lang="en-US" i="1" dirty="0" smtClean="0"/>
              <a:t>#3</a:t>
            </a:r>
            <a:r>
              <a:rPr lang="en-US" i="1" baseline="0" dirty="0" smtClean="0"/>
              <a:t> Plot various </a:t>
            </a:r>
            <a:r>
              <a:rPr lang="en-US" i="1" baseline="0" dirty="0" err="1" smtClean="0"/>
              <a:t>fluor</a:t>
            </a:r>
            <a:r>
              <a:rPr lang="en-US" i="1" baseline="0" dirty="0" smtClean="0"/>
              <a:t> readings </a:t>
            </a:r>
            <a:r>
              <a:rPr lang="en-US" i="1" baseline="0" dirty="0" err="1" smtClean="0"/>
              <a:t>vs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vol</a:t>
            </a:r>
            <a:r>
              <a:rPr lang="en-US" i="1" baseline="0" dirty="0" smtClean="0"/>
              <a:t> of culture and </a:t>
            </a:r>
            <a:r>
              <a:rPr lang="en-US" i="1" baseline="0" dirty="0" err="1" smtClean="0"/>
              <a:t>cdom</a:t>
            </a:r>
            <a:r>
              <a:rPr lang="en-US" i="1" baseline="0" dirty="0" smtClean="0"/>
              <a:t>. Are the readings linear? Do they show saturation at higher volumes?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Chl</a:t>
            </a:r>
            <a:r>
              <a:rPr lang="en-US" baseline="0" dirty="0" smtClean="0"/>
              <a:t> Fluor, </a:t>
            </a:r>
            <a:r>
              <a:rPr lang="en-US" baseline="0" dirty="0" err="1" smtClean="0"/>
              <a:t>Wetlabs</a:t>
            </a:r>
            <a:r>
              <a:rPr lang="en-US" baseline="0" dirty="0" smtClean="0"/>
              <a:t>: Linear, then saturates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E9334-9CCB-394E-BD0D-BB8F76B3A00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C98F-5701-C34C-B335-2D0CCBEA1316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1DFA3-DC6D-A344-92F5-AC29621965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Labs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Q2: Wall and Movement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 group qualitatively tested putting the meter near the walls, no apparent change (variability in numbers already high)</a:t>
            </a:r>
          </a:p>
          <a:p>
            <a:r>
              <a:rPr lang="en-US" dirty="0" smtClean="0"/>
              <a:t>Discussion: should it have an effect?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Moving sensor: effect would depend on how homogenous/mixed the sample and light field are is and if your arm can move at speeds close to light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56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1470025"/>
          </a:xfrm>
        </p:spPr>
        <p:txBody>
          <a:bodyPr>
            <a:normAutofit/>
          </a:bodyPr>
          <a:lstStyle/>
          <a:p>
            <a:r>
              <a:rPr lang="es-ES" sz="3600" dirty="0" smtClean="0"/>
              <a:t>Chl Fluorescence vs Culture Concentration</a:t>
            </a:r>
            <a:endParaRPr lang="es-E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4" y="1600200"/>
            <a:ext cx="4464496" cy="346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68760"/>
            <a:ext cx="4572000" cy="348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572000" y="5334000"/>
            <a:ext cx="44728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Wetlabs FLNTURT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99120" y="5334000"/>
            <a:ext cx="44728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latin typeface="+mj-lt"/>
                <a:ea typeface="+mj-ea"/>
                <a:cs typeface="+mj-cs"/>
              </a:rPr>
              <a:t>Turner CYCLOPS-7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-327025"/>
            <a:ext cx="8640960" cy="1470025"/>
          </a:xfrm>
        </p:spPr>
        <p:txBody>
          <a:bodyPr>
            <a:normAutofit/>
          </a:bodyPr>
          <a:lstStyle/>
          <a:p>
            <a:r>
              <a:rPr lang="es-ES" sz="4000" dirty="0" smtClean="0"/>
              <a:t>CYCLOPS-7: CDOM Fluor vs. Tea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1295400"/>
            <a:ext cx="4605980" cy="364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4156" y="1295400"/>
            <a:ext cx="6768244" cy="534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76200"/>
            <a:ext cx="5105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CDOM Effect on Phytoplankton Fluorescence Signal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2808" y="2362200"/>
            <a:ext cx="5488392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 the scale of figure 1, it </a:t>
            </a:r>
            <a:r>
              <a:rPr lang="en-US" i="1" dirty="0" smtClean="0"/>
              <a:t>seems</a:t>
            </a:r>
            <a:r>
              <a:rPr lang="en-US" dirty="0" smtClean="0"/>
              <a:t> that CDOM has negligible effect on phytoplankton fluorescent signal</a:t>
            </a:r>
          </a:p>
          <a:p>
            <a:r>
              <a:rPr lang="en-US" dirty="0" smtClean="0"/>
              <a:t>When zoom in to scale of figure 2, it </a:t>
            </a:r>
            <a:r>
              <a:rPr lang="en-US" i="1" dirty="0" smtClean="0"/>
              <a:t>seems</a:t>
            </a:r>
            <a:r>
              <a:rPr lang="en-US" dirty="0" smtClean="0"/>
              <a:t> that adding CDOM overall decreases the signal</a:t>
            </a:r>
          </a:p>
          <a:p>
            <a:r>
              <a:rPr lang="en-US" dirty="0" smtClean="0"/>
              <a:t>However signals were likely saturated and readings inaccurate: redo with lower </a:t>
            </a:r>
            <a:r>
              <a:rPr lang="en-US" dirty="0" err="1" smtClean="0"/>
              <a:t>phyto</a:t>
            </a:r>
            <a:r>
              <a:rPr lang="en-US" dirty="0" smtClean="0"/>
              <a:t> and/or higher CDOM </a:t>
            </a:r>
            <a:r>
              <a:rPr lang="en-US" dirty="0" err="1" smtClean="0"/>
              <a:t>conc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629400" y="-108466"/>
            <a:ext cx="9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3364468"/>
            <a:ext cx="117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83431" y="0"/>
            <a:ext cx="335280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83431" y="3465222"/>
            <a:ext cx="3352801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59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105400"/>
            <a:ext cx="82296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the data we collected, we cannot conclude if adding phytoplankton has effects on CDOM fluorescent signal because of instrument uncertainties</a:t>
            </a:r>
          </a:p>
          <a:p>
            <a:r>
              <a:rPr lang="en-US" dirty="0" smtClean="0"/>
              <a:t>However, phytoplankton scatters and absorbs at both excitation and emission wavelengths, which may affect detected CDOM fluorescent signal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162800" cy="474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60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es-ES" sz="3300" dirty="0" smtClean="0"/>
              <a:t>Q-5. </a:t>
            </a:r>
            <a:r>
              <a:rPr lang="es-ES" sz="3300" dirty="0" err="1" smtClean="0"/>
              <a:t>Effect</a:t>
            </a:r>
            <a:r>
              <a:rPr lang="es-ES" sz="3300" dirty="0" smtClean="0"/>
              <a:t> of </a:t>
            </a:r>
            <a:r>
              <a:rPr lang="es-ES" sz="3300" dirty="0" err="1" smtClean="0"/>
              <a:t>the</a:t>
            </a:r>
            <a:r>
              <a:rPr lang="es-ES" sz="3300" dirty="0" smtClean="0"/>
              <a:t> </a:t>
            </a:r>
            <a:r>
              <a:rPr lang="es-ES" sz="3300" dirty="0" err="1" smtClean="0"/>
              <a:t>scatterers</a:t>
            </a:r>
            <a:r>
              <a:rPr lang="es-ES" sz="3300" dirty="0" smtClean="0"/>
              <a:t> (</a:t>
            </a:r>
            <a:r>
              <a:rPr lang="es-ES" sz="3300" dirty="0" err="1" smtClean="0"/>
              <a:t>dust</a:t>
            </a:r>
            <a:r>
              <a:rPr lang="es-ES" sz="3300" dirty="0" smtClean="0"/>
              <a:t>) </a:t>
            </a:r>
            <a:r>
              <a:rPr lang="es-ES" sz="3300" dirty="0" err="1" smtClean="0"/>
              <a:t>on</a:t>
            </a:r>
            <a:r>
              <a:rPr lang="es-ES" sz="3300" dirty="0" smtClean="0"/>
              <a:t> </a:t>
            </a:r>
            <a:r>
              <a:rPr lang="es-ES" sz="3300" dirty="0" err="1" smtClean="0"/>
              <a:t>the</a:t>
            </a:r>
            <a:r>
              <a:rPr lang="es-ES" sz="3300" dirty="0" smtClean="0"/>
              <a:t> </a:t>
            </a:r>
            <a:r>
              <a:rPr lang="es-ES" sz="3300" dirty="0" err="1" smtClean="0"/>
              <a:t>fluorescence</a:t>
            </a:r>
            <a:r>
              <a:rPr lang="es-ES" sz="3300" dirty="0" smtClean="0"/>
              <a:t> </a:t>
            </a:r>
            <a:r>
              <a:rPr lang="es-ES" sz="3300" dirty="0" err="1" smtClean="0"/>
              <a:t>signal</a:t>
            </a:r>
            <a:r>
              <a:rPr lang="es-ES" sz="3300" dirty="0" smtClean="0"/>
              <a:t> (</a:t>
            </a:r>
            <a:r>
              <a:rPr lang="es-ES" sz="3300" dirty="0" err="1" smtClean="0"/>
              <a:t>WetLabs</a:t>
            </a:r>
            <a:r>
              <a:rPr lang="es-ES" sz="3300" dirty="0" smtClean="0"/>
              <a:t> sensor)</a:t>
            </a:r>
            <a:endParaRPr lang="es-ES" sz="3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932" y="1636998"/>
            <a:ext cx="6758136" cy="506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 err="1" smtClean="0"/>
              <a:t>Does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natural</a:t>
            </a:r>
            <a:r>
              <a:rPr lang="fr-FR" sz="3600" b="1" dirty="0" smtClean="0"/>
              <a:t> light </a:t>
            </a:r>
            <a:r>
              <a:rPr lang="fr-FR" sz="3600" b="1" dirty="0" err="1" smtClean="0"/>
              <a:t>contaminate</a:t>
            </a:r>
            <a:r>
              <a:rPr lang="fr-FR" sz="3600" b="1" dirty="0" smtClean="0"/>
              <a:t> the signal ?</a:t>
            </a:r>
            <a:endParaRPr lang="fr-FR" sz="36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7054102"/>
              </p:ext>
            </p:extLst>
          </p:nvPr>
        </p:nvGraphicFramePr>
        <p:xfrm>
          <a:off x="1511300" y="1417638"/>
          <a:ext cx="6121400" cy="1460500"/>
        </p:xfrm>
        <a:graphic>
          <a:graphicData uri="http://schemas.openxmlformats.org/drawingml/2006/table">
            <a:tbl>
              <a:tblPr/>
              <a:tblGrid>
                <a:gridCol w="1219200"/>
                <a:gridCol w="1333500"/>
                <a:gridCol w="1739900"/>
                <a:gridCol w="1828800"/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Turner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Fluo.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 </a:t>
                      </a:r>
                      <a:r>
                        <a:rPr lang="fr-F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counts</a:t>
                      </a: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counts</a:t>
                      </a: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 +- 5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 +- 15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fr-FR" sz="1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 +- 2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+- 1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 +- 20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fr-FR" sz="1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 +- 20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5404551"/>
              </p:ext>
            </p:extLst>
          </p:nvPr>
        </p:nvGraphicFramePr>
        <p:xfrm>
          <a:off x="1511300" y="3174207"/>
          <a:ext cx="6121400" cy="2044700"/>
        </p:xfrm>
        <a:graphic>
          <a:graphicData uri="http://schemas.openxmlformats.org/drawingml/2006/table">
            <a:tbl>
              <a:tblPr/>
              <a:tblGrid>
                <a:gridCol w="2845158"/>
                <a:gridCol w="1638121"/>
                <a:gridCol w="1638121"/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Cyclops Fluo. (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Group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CDOM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-  light off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5638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</a:t>
            </a:r>
            <a:r>
              <a:rPr lang="en-US" dirty="0" err="1" smtClean="0"/>
              <a:t>Wetlabs</a:t>
            </a:r>
            <a:r>
              <a:rPr lang="en-US" dirty="0" smtClean="0"/>
              <a:t>: there are differences between the values with the lights on/off</a:t>
            </a:r>
          </a:p>
          <a:p>
            <a:r>
              <a:rPr lang="en-US" dirty="0" smtClean="0"/>
              <a:t>• Turner: no apparent differences</a:t>
            </a:r>
          </a:p>
          <a:p>
            <a:r>
              <a:rPr lang="en-US" dirty="0" smtClean="0"/>
              <a:t>• Lights off if doing air </a:t>
            </a:r>
            <a:r>
              <a:rPr lang="en-US" dirty="0" err="1" smtClean="0"/>
              <a:t>cals</a:t>
            </a:r>
            <a:r>
              <a:rPr lang="en-US" dirty="0" smtClean="0"/>
              <a:t>, just to be 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669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49816" y="1295400"/>
            <a:ext cx="4094184" cy="5181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2712791"/>
              </p:ext>
            </p:extLst>
          </p:nvPr>
        </p:nvGraphicFramePr>
        <p:xfrm>
          <a:off x="76200" y="1143000"/>
          <a:ext cx="5486399" cy="1577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1832"/>
                <a:gridCol w="1846793"/>
                <a:gridCol w="1697774"/>
              </a:tblGrid>
              <a:tr h="511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Instrument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Peak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Advertised Value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Turner </a:t>
                      </a:r>
                      <a:r>
                        <a:rPr lang="en-US" sz="1800" dirty="0" err="1">
                          <a:effectLst/>
                        </a:rPr>
                        <a:t>Chl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462.05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Not Advertised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56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Turner CDOM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365.60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Not Advertised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WetLabs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465.38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020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Wavelengths Advertised vs. Measured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21656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dirty="0" smtClean="0"/>
              <a:t>470nm </a:t>
            </a:r>
            <a:r>
              <a:rPr lang="en-US" sz="2000" dirty="0"/>
              <a:t>preferentially excites accessory chlorophyll pigments (</a:t>
            </a:r>
            <a:r>
              <a:rPr lang="en-US" sz="2000" i="1" dirty="0"/>
              <a:t>b</a:t>
            </a:r>
            <a:r>
              <a:rPr lang="en-US" sz="2000" dirty="0"/>
              <a:t> and </a:t>
            </a:r>
            <a:r>
              <a:rPr lang="en-US" sz="2000" i="1" dirty="0"/>
              <a:t>c</a:t>
            </a:r>
            <a:r>
              <a:rPr lang="en-US" sz="2000" dirty="0"/>
              <a:t>), as well as photosynthetic </a:t>
            </a:r>
            <a:r>
              <a:rPr lang="en-US" sz="2000" dirty="0" err="1" smtClean="0"/>
              <a:t>carotenoids</a:t>
            </a:r>
            <a:r>
              <a:rPr lang="en-US" sz="2000" dirty="0" smtClean="0"/>
              <a:t>, not </a:t>
            </a:r>
            <a:r>
              <a:rPr lang="en-US" sz="2000" dirty="0" err="1" smtClean="0"/>
              <a:t>chl</a:t>
            </a:r>
            <a:r>
              <a:rPr lang="en-US" sz="2000" dirty="0" smtClean="0"/>
              <a:t>-a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638799" y="6400800"/>
            <a:ext cx="2321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MacIntyre</a:t>
            </a:r>
            <a:r>
              <a:rPr lang="en-US" dirty="0" smtClean="0"/>
              <a:t> et al. 2010)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07356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dirty="0" smtClean="0"/>
              <a:t>Turner Manual listed the excitatory wavelengths as “visible” for Chlorophyll and “UV” for CDOM. No specific wavelength.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1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700" dirty="0" smtClean="0"/>
              <a:t>Solar Quenching: effects on measurements of </a:t>
            </a:r>
            <a:br>
              <a:rPr lang="en-US" sz="2700" dirty="0" smtClean="0"/>
            </a:br>
            <a:r>
              <a:rPr lang="en-US" sz="2700" dirty="0" smtClean="0"/>
              <a:t>chlorophyll fluorescence</a:t>
            </a:r>
            <a:endParaRPr lang="en-US" sz="27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2900" y="5105400"/>
            <a:ext cx="8458200" cy="17065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Ratio of </a:t>
            </a:r>
            <a:r>
              <a:rPr lang="en-US" dirty="0" err="1" smtClean="0"/>
              <a:t>chl:chl</a:t>
            </a:r>
            <a:r>
              <a:rPr lang="en-US" dirty="0" smtClean="0"/>
              <a:t> fluorescence changes with variations in PAR</a:t>
            </a:r>
          </a:p>
          <a:p>
            <a:r>
              <a:rPr lang="en-US" dirty="0" smtClean="0"/>
              <a:t>Expected: Increased PAR decreases </a:t>
            </a:r>
            <a:r>
              <a:rPr lang="en-US" dirty="0" err="1" smtClean="0"/>
              <a:t>chl</a:t>
            </a:r>
            <a:r>
              <a:rPr lang="en-US" dirty="0" smtClean="0"/>
              <a:t> fluorescence over sufficiently long exposure periods. Longer time series to see this?</a:t>
            </a:r>
          </a:p>
          <a:p>
            <a:r>
              <a:rPr lang="en-US" dirty="0" smtClean="0"/>
              <a:t>There is a delay in acclimatization of the </a:t>
            </a:r>
            <a:r>
              <a:rPr lang="en-US" dirty="0" err="1" smtClean="0"/>
              <a:t>chl</a:t>
            </a:r>
            <a:r>
              <a:rPr lang="en-US" dirty="0" smtClean="0"/>
              <a:t> to the impact of increased PAR</a:t>
            </a:r>
          </a:p>
          <a:p>
            <a:r>
              <a:rPr lang="en-US" dirty="0" smtClean="0"/>
              <a:t>This effect can be seen if a time series seems to have spikes in chlorophyll every night. 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0" y="1143000"/>
          <a:ext cx="9029700" cy="392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1059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70409" cy="1143000"/>
          </a:xfrm>
        </p:spPr>
        <p:txBody>
          <a:bodyPr/>
          <a:lstStyle/>
          <a:p>
            <a:r>
              <a:rPr lang="en-US" sz="3600" dirty="0" smtClean="0"/>
              <a:t>Temperature Effects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714" y="990600"/>
            <a:ext cx="4314286" cy="49202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 temperature goes up, fluorescence goes down (generally)</a:t>
            </a:r>
          </a:p>
          <a:p>
            <a:r>
              <a:rPr lang="en-US" dirty="0" smtClean="0"/>
              <a:t>Exact nature of the dependence is a functional of</a:t>
            </a:r>
          </a:p>
          <a:p>
            <a:pPr lvl="1"/>
            <a:r>
              <a:rPr lang="en-US" dirty="0" smtClean="0"/>
              <a:t>The speed of the T change</a:t>
            </a:r>
          </a:p>
          <a:p>
            <a:pPr lvl="1"/>
            <a:r>
              <a:rPr lang="en-US" dirty="0" smtClean="0"/>
              <a:t>The species of the algae</a:t>
            </a:r>
          </a:p>
          <a:p>
            <a:pPr lvl="1"/>
            <a:r>
              <a:rPr lang="en-US" dirty="0" smtClean="0"/>
              <a:t>The temperature at which the algae was grown</a:t>
            </a:r>
          </a:p>
          <a:p>
            <a:pPr lvl="1"/>
            <a:r>
              <a:rPr lang="en-US" dirty="0" smtClean="0"/>
              <a:t>The direction of the change (heating or cooling)</a:t>
            </a:r>
          </a:p>
          <a:p>
            <a:r>
              <a:rPr lang="en-US" dirty="0" smtClean="0"/>
              <a:t>The samples were 6 degrees warmer than the controls at the end of the experiment</a:t>
            </a:r>
          </a:p>
          <a:p>
            <a:pPr lvl="1"/>
            <a:r>
              <a:rPr lang="en-US" dirty="0" smtClean="0"/>
              <a:t>It would be difficult to determine how the fluorescence of the samples is impacted by the changing temperature.</a:t>
            </a:r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Figure: Murata &amp; Fork (1975)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-1"/>
            <a:ext cx="3505200" cy="673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S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1666281"/>
              </p:ext>
            </p:extLst>
          </p:nvPr>
        </p:nvGraphicFramePr>
        <p:xfrm>
          <a:off x="-59892" y="-17652"/>
          <a:ext cx="5363411" cy="343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827934"/>
              </p:ext>
            </p:extLst>
          </p:nvPr>
        </p:nvGraphicFramePr>
        <p:xfrm>
          <a:off x="-677" y="3421894"/>
          <a:ext cx="5304196" cy="343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0346331"/>
              </p:ext>
            </p:extLst>
          </p:nvPr>
        </p:nvGraphicFramePr>
        <p:xfrm>
          <a:off x="5781525" y="3193142"/>
          <a:ext cx="3362476" cy="136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540"/>
                <a:gridCol w="1146677"/>
                <a:gridCol w="1378259"/>
              </a:tblGrid>
              <a:tr h="44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 smtClean="0">
                          <a:effectLst/>
                        </a:rPr>
                        <a:t>Chl</a:t>
                      </a:r>
                      <a:endParaRPr lang="en-US" sz="2000" b="1" u="none" strike="noStrike" baseline="0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l-GR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g/L]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 smtClean="0">
                          <a:effectLst/>
                        </a:rPr>
                        <a:t>Phaeo</a:t>
                      </a:r>
                      <a:endParaRPr lang="en-US" sz="2000" b="1" u="none" strike="noStrike" dirty="0" smtClean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l-GR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2000" b="1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g/L]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3346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Average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0.82</a:t>
                      </a:r>
                    </a:p>
                  </a:txBody>
                  <a:tcPr marL="12700" marR="12700" marT="12700" marB="0" anchor="ctr"/>
                </a:tc>
              </a:tr>
              <a:tr h="3346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Stdev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1.78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5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1" y="381000"/>
            <a:ext cx="9149521" cy="57452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76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" y="304800"/>
            <a:ext cx="9136049" cy="5634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76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Confidence: </a:t>
            </a:r>
            <a:r>
              <a:rPr lang="en-US" dirty="0" err="1" smtClean="0"/>
              <a:t>Fluorometric</a:t>
            </a:r>
            <a:r>
              <a:rPr lang="en-US" dirty="0" smtClean="0"/>
              <a:t> </a:t>
            </a:r>
            <a:r>
              <a:rPr lang="en-US" dirty="0" err="1" smtClean="0"/>
              <a:t>Chl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472"/>
            <a:ext cx="4114800" cy="12954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F(λ) = E(λ) * C *  </a:t>
            </a: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149447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E(λ)=spectral energy of excitation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 = concentration</a:t>
            </a:r>
          </a:p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=quantum yield of F (photons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    emitted/photons absorbed)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Confidence: </a:t>
            </a:r>
            <a:r>
              <a:rPr lang="en-US" dirty="0" err="1" smtClean="0"/>
              <a:t>Fluorometric</a:t>
            </a:r>
            <a:r>
              <a:rPr lang="en-US" dirty="0" smtClean="0"/>
              <a:t> </a:t>
            </a:r>
            <a:r>
              <a:rPr lang="en-US" dirty="0" err="1" smtClean="0"/>
              <a:t>Chl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472"/>
            <a:ext cx="4114800" cy="1295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F(λ) = E(λ) * C *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f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257800" y="149447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E(λ)=spectral energy of excitation </a:t>
            </a:r>
          </a:p>
          <a:p>
            <a:pPr>
              <a:buNone/>
            </a:pPr>
            <a:r>
              <a:rPr lang="en-US" dirty="0" smtClean="0"/>
              <a:t>C = concentration</a:t>
            </a:r>
          </a:p>
          <a:p>
            <a:pPr>
              <a:buNone/>
            </a:pPr>
            <a:r>
              <a:rPr lang="en-US" dirty="0" err="1" smtClean="0"/>
              <a:t>Φ</a:t>
            </a:r>
            <a:r>
              <a:rPr lang="en-US" baseline="-25000" dirty="0" err="1" smtClean="0"/>
              <a:t>f</a:t>
            </a:r>
            <a:r>
              <a:rPr lang="en-US" dirty="0" smtClean="0"/>
              <a:t>=quantum yield of F (photons </a:t>
            </a:r>
          </a:p>
          <a:p>
            <a:pPr>
              <a:buNone/>
            </a:pPr>
            <a:r>
              <a:rPr lang="en-US" dirty="0" smtClean="0"/>
              <a:t>       emitted/photons absorbed)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38200" y="3524577"/>
            <a:ext cx="807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variance in blanks: to tape or not to tape?</a:t>
            </a:r>
          </a:p>
          <a:p>
            <a:r>
              <a:rPr lang="en-US" dirty="0" smtClean="0"/>
              <a:t>• CDOM, high particulate concentration</a:t>
            </a:r>
          </a:p>
          <a:p>
            <a:r>
              <a:rPr lang="en-US" dirty="0" smtClean="0"/>
              <a:t>• detection of sensor (how broad is the band?)</a:t>
            </a:r>
          </a:p>
          <a:p>
            <a:r>
              <a:rPr lang="en-US" dirty="0" smtClean="0"/>
              <a:t>• human error (dark counts, readings, etc.)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1200" y="3524577"/>
            <a:ext cx="3124200" cy="3333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comparing standard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fluorimetric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HPLC methods for different areas demonstrated that the standard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fluorimetric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method generally underestimates chlorophyll-a concentrations by ~39%</a:t>
            </a:r>
          </a:p>
          <a:p>
            <a:pPr marL="742950" marR="0" lvl="1" indent="-28575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Trees et al., 1985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94472"/>
            <a:ext cx="4114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F(λ) = E(λ) * C *  Φ</a:t>
            </a:r>
            <a:r>
              <a:rPr kumimoji="0" lang="en-US" sz="3200" b="0" i="0" u="none" strike="noStrike" kern="120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149447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E(λ)=spectral energy of excitation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 = concentration, </a:t>
            </a:r>
            <a:r>
              <a:rPr lang="en-US" dirty="0" err="1" smtClean="0">
                <a:solidFill>
                  <a:srgbClr val="0000FF"/>
                </a:solidFill>
              </a:rPr>
              <a:t>a(λ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=quantum yield of F (photons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    emitted/photons absorbed)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Confidence: </a:t>
            </a:r>
            <a:r>
              <a:rPr lang="en-US" dirty="0" err="1" smtClean="0"/>
              <a:t>Fluorometric</a:t>
            </a:r>
            <a:r>
              <a:rPr lang="en-US" dirty="0" smtClean="0"/>
              <a:t> </a:t>
            </a:r>
            <a:r>
              <a:rPr lang="en-US" dirty="0" err="1" smtClean="0"/>
              <a:t>Chl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472"/>
            <a:ext cx="4114800" cy="12954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F(λ) = E(λ) * C *  </a:t>
            </a:r>
            <a:r>
              <a:rPr lang="en-US" dirty="0" err="1" smtClean="0"/>
              <a:t>Φ</a:t>
            </a:r>
            <a:r>
              <a:rPr lang="en-US" baseline="-25000" dirty="0" err="1" smtClean="0"/>
              <a:t>f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257800" y="149447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E(λ)=spectral energy of excitation </a:t>
            </a:r>
          </a:p>
          <a:p>
            <a:pPr>
              <a:buNone/>
            </a:pPr>
            <a:r>
              <a:rPr lang="en-US" dirty="0" smtClean="0"/>
              <a:t>C = concentration</a:t>
            </a:r>
          </a:p>
          <a:p>
            <a:pPr>
              <a:buNone/>
            </a:pPr>
            <a:r>
              <a:rPr lang="en-US" dirty="0" err="1" smtClean="0"/>
              <a:t>Φ</a:t>
            </a:r>
            <a:r>
              <a:rPr lang="en-US" baseline="-25000" dirty="0" err="1" smtClean="0"/>
              <a:t>f</a:t>
            </a:r>
            <a:r>
              <a:rPr lang="en-US" dirty="0" smtClean="0"/>
              <a:t>=quantum yield of F (photons </a:t>
            </a:r>
          </a:p>
          <a:p>
            <a:pPr>
              <a:buNone/>
            </a:pPr>
            <a:r>
              <a:rPr lang="en-US" dirty="0" smtClean="0"/>
              <a:t>       emitted/photons absorbed)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38200" y="3524577"/>
            <a:ext cx="80772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variance in blanks: to tape or not to tape?</a:t>
            </a:r>
          </a:p>
          <a:p>
            <a:r>
              <a:rPr lang="en-US" dirty="0" smtClean="0"/>
              <a:t>• CDOM, high particulate concentration</a:t>
            </a:r>
          </a:p>
          <a:p>
            <a:r>
              <a:rPr lang="en-US" dirty="0" smtClean="0"/>
              <a:t>• detection of sensor (how broad is the band?)</a:t>
            </a:r>
          </a:p>
          <a:p>
            <a:r>
              <a:rPr lang="en-US" dirty="0" smtClean="0"/>
              <a:t>• human error (dark counts, readings, etc.)</a:t>
            </a:r>
          </a:p>
          <a:p>
            <a:endParaRPr lang="en-US" dirty="0" smtClean="0"/>
          </a:p>
          <a:p>
            <a:r>
              <a:rPr lang="en-US" sz="2100" dirty="0" smtClean="0"/>
              <a:t>• quenching</a:t>
            </a:r>
          </a:p>
          <a:p>
            <a:r>
              <a:rPr lang="en-US" sz="2100" dirty="0" smtClean="0"/>
              <a:t>• accessory pigments </a:t>
            </a:r>
          </a:p>
          <a:p>
            <a:r>
              <a:rPr lang="en-US" sz="2100" dirty="0" smtClean="0"/>
              <a:t>• pigment packaging</a:t>
            </a:r>
          </a:p>
          <a:p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91200" y="3524577"/>
            <a:ext cx="3124200" cy="3333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comparing standard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fluorimetric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HPLC methods for different areas demonstrated that the standard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fluorimetric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method generally underestimates chlorophyll-a concentrations by ~39%</a:t>
            </a:r>
          </a:p>
          <a:p>
            <a:pPr marL="742950" marR="0" lvl="1" indent="-28575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Trees et al., 1985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94472"/>
            <a:ext cx="4114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F(λ) = E(λ) * C *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Φ</a:t>
            </a:r>
            <a:r>
              <a:rPr kumimoji="0" 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149447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E(λ)=spectral energy of excitation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 = concentration, </a:t>
            </a:r>
            <a:r>
              <a:rPr lang="en-US" dirty="0" err="1" smtClean="0">
                <a:solidFill>
                  <a:srgbClr val="0000FF"/>
                </a:solidFill>
              </a:rPr>
              <a:t>a(λ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=quantum yield of F (photons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    emitted/photons absorbed)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84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4191000" cy="3143251"/>
          </a:xfrm>
          <a:prstGeom prst="rect">
            <a:avLst/>
          </a:prstGeom>
        </p:spPr>
      </p:pic>
      <p:pic>
        <p:nvPicPr>
          <p:cNvPr id="4" name="Picture 3" descr="IMG_83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42" y="-381000"/>
            <a:ext cx="3959157" cy="2969368"/>
          </a:xfrm>
          <a:prstGeom prst="rect">
            <a:avLst/>
          </a:prstGeom>
        </p:spPr>
      </p:pic>
      <p:pic>
        <p:nvPicPr>
          <p:cNvPr id="9" name="Picture 8" descr="IMG_8380.JPG"/>
          <p:cNvPicPr>
            <a:picLocks noChangeAspect="1"/>
          </p:cNvPicPr>
          <p:nvPr/>
        </p:nvPicPr>
        <p:blipFill>
          <a:blip r:embed="rId4"/>
          <a:srcRect t="11737" r="7042"/>
          <a:stretch>
            <a:fillRect/>
          </a:stretch>
        </p:blipFill>
        <p:spPr>
          <a:xfrm>
            <a:off x="5184843" y="4419600"/>
            <a:ext cx="3959157" cy="2819400"/>
          </a:xfrm>
          <a:prstGeom prst="rect">
            <a:avLst/>
          </a:prstGeom>
        </p:spPr>
      </p:pic>
      <p:pic>
        <p:nvPicPr>
          <p:cNvPr id="7" name="Picture 6" descr="IMG_83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9" y="1842463"/>
            <a:ext cx="4045783" cy="3034338"/>
          </a:xfrm>
          <a:prstGeom prst="rect">
            <a:avLst/>
          </a:prstGeom>
        </p:spPr>
      </p:pic>
      <p:pic>
        <p:nvPicPr>
          <p:cNvPr id="11" name="Picture 10" descr="IMG_8350.JPG"/>
          <p:cNvPicPr>
            <a:picLocks noChangeAspect="1"/>
          </p:cNvPicPr>
          <p:nvPr/>
        </p:nvPicPr>
        <p:blipFill>
          <a:blip r:embed="rId6"/>
          <a:srcRect t="23328" r="32334"/>
          <a:stretch>
            <a:fillRect/>
          </a:stretch>
        </p:blipFill>
        <p:spPr>
          <a:xfrm>
            <a:off x="609599" y="2008524"/>
            <a:ext cx="3733801" cy="3173076"/>
          </a:xfrm>
          <a:prstGeom prst="rect">
            <a:avLst/>
          </a:prstGeom>
        </p:spPr>
      </p:pic>
      <p:pic>
        <p:nvPicPr>
          <p:cNvPr id="8" name="Picture 7" descr="IMG_8358.JPG"/>
          <p:cNvPicPr>
            <a:picLocks noChangeAspect="1"/>
          </p:cNvPicPr>
          <p:nvPr/>
        </p:nvPicPr>
        <p:blipFill>
          <a:blip r:embed="rId7"/>
          <a:srcRect l="29191" t="61404"/>
          <a:stretch>
            <a:fillRect/>
          </a:stretch>
        </p:blipFill>
        <p:spPr>
          <a:xfrm>
            <a:off x="0" y="-188068"/>
            <a:ext cx="3509034" cy="2550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Lab 2: </a:t>
            </a:r>
            <a:br>
              <a:rPr lang="en-US" dirty="0" smtClean="0"/>
            </a:br>
            <a:r>
              <a:rPr lang="en-US" dirty="0" smtClean="0"/>
              <a:t>sample absorption coefficient comparison between spec and ACS</a:t>
            </a:r>
            <a:endParaRPr lang="en-US" dirty="0"/>
          </a:p>
        </p:txBody>
      </p:sp>
      <p:pic>
        <p:nvPicPr>
          <p:cNvPr id="4" name="Content Placeholder 3" descr="comparis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8187" r="-18187"/>
          <a:stretch>
            <a:fillRect/>
          </a:stretch>
        </p:blipFill>
        <p:spPr>
          <a:xfrm>
            <a:off x="457200" y="1997075"/>
            <a:ext cx="8229600" cy="4525963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74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Dependence Removed </a:t>
            </a:r>
            <a:endParaRPr lang="en-US" dirty="0"/>
          </a:p>
        </p:txBody>
      </p:sp>
      <p:pic>
        <p:nvPicPr>
          <p:cNvPr id="6" name="Content Placeholder 5" descr="VolumeDependence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598" t="-2952" r="6403" b="-1742"/>
          <a:stretch/>
        </p:blipFill>
        <p:spPr>
          <a:xfrm>
            <a:off x="-12527" y="2555875"/>
            <a:ext cx="9156527" cy="2984500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05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Lab 5: Fluorescence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4114800" cy="12954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F(λ) = E(λ) * C *  </a:t>
            </a: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2971800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E(λ)=spectral energy of excitation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 = concentration, </a:t>
            </a:r>
            <a:r>
              <a:rPr lang="en-US" dirty="0" err="1" smtClean="0">
                <a:solidFill>
                  <a:srgbClr val="0000FF"/>
                </a:solidFill>
              </a:rPr>
              <a:t>a(λ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Φ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=quantum yield of F (photons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    emitted/photons absorbed)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Lab 5: Fluorescence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96200" cy="6096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Chl</a:t>
            </a:r>
            <a:r>
              <a:rPr lang="en-US" sz="3600" dirty="0" smtClean="0"/>
              <a:t> </a:t>
            </a:r>
            <a:r>
              <a:rPr lang="en-US" sz="3600" dirty="0" err="1" smtClean="0"/>
              <a:t>Fluorometer</a:t>
            </a:r>
            <a:r>
              <a:rPr lang="en-US" sz="3600" dirty="0" smtClean="0"/>
              <a:t> Dark Counts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7040677"/>
              </p:ext>
            </p:extLst>
          </p:nvPr>
        </p:nvGraphicFramePr>
        <p:xfrm>
          <a:off x="457200" y="685800"/>
          <a:ext cx="8305800" cy="4333868"/>
        </p:xfrm>
        <a:graphic>
          <a:graphicData uri="http://schemas.openxmlformats.org/drawingml/2006/table">
            <a:tbl>
              <a:tblPr/>
              <a:tblGrid>
                <a:gridCol w="2106100"/>
                <a:gridCol w="1475300"/>
                <a:gridCol w="1178296"/>
                <a:gridCol w="3546104"/>
              </a:tblGrid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WETLab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WETLab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Condition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(Counts)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tape_air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tape_DIW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no_tape_DIW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no_tape_tap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no_tape_FilteredDRE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Turner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Turner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Condition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 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 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Filtered DRE 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5105400"/>
            <a:ext cx="8382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Meters agree between Turner groups; only the no tape measures agree between </a:t>
            </a:r>
            <a:r>
              <a:rPr lang="en-US" dirty="0" err="1" smtClean="0"/>
              <a:t>WetLabs</a:t>
            </a:r>
            <a:r>
              <a:rPr lang="en-US" dirty="0" smtClean="0"/>
              <a:t> groups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Variations could be due to meter position, wavelength detected by meter, ambient lighting, taping method, etc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tape for the appropriate blank (DI or SW) appears the most consistent (keep in mind only 2 points)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32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7610492"/>
              </p:ext>
            </p:extLst>
          </p:nvPr>
        </p:nvGraphicFramePr>
        <p:xfrm>
          <a:off x="533400" y="1371600"/>
          <a:ext cx="3822700" cy="2270760"/>
        </p:xfrm>
        <a:graphic>
          <a:graphicData uri="http://schemas.openxmlformats.org/drawingml/2006/table">
            <a:tbl>
              <a:tblPr/>
              <a:tblGrid>
                <a:gridCol w="1333500"/>
                <a:gridCol w="1244600"/>
                <a:gridCol w="1244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WETlab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– Bb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– Bb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air_lights_off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tape_air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tape_DIW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no_tape_DIW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no_tape_tap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no_tape_FilteredDRE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7693835"/>
              </p:ext>
            </p:extLst>
          </p:nvPr>
        </p:nvGraphicFramePr>
        <p:xfrm>
          <a:off x="4615543" y="1371600"/>
          <a:ext cx="3924300" cy="2242185"/>
        </p:xfrm>
        <a:graphic>
          <a:graphicData uri="http://schemas.openxmlformats.org/drawingml/2006/table">
            <a:tbl>
              <a:tblPr/>
              <a:tblGrid>
                <a:gridCol w="1437112"/>
                <a:gridCol w="1243594"/>
                <a:gridCol w="124359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CDOM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1 -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2 - mv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with room lights 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+/-20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with room light off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 water (no tape)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 water (no tape)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+/-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3967877"/>
            <a:ext cx="81207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Scatter: tape looks the best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CDOM </a:t>
            </a:r>
            <a:r>
              <a:rPr lang="en-US" dirty="0" err="1" smtClean="0"/>
              <a:t>Fl</a:t>
            </a:r>
            <a:r>
              <a:rPr lang="en-US" dirty="0" smtClean="0"/>
              <a:t>: shows high variability between groups, air blanks look the best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dirty="0" smtClean="0"/>
              <a:t>End Thoughts: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Using tape appears to provide the most consistent readings between groups (when possible to use tape) and between the four types of instruments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Variability between groups suggests we may need a better SOP (tape, output variability, etc) to distinguish instrument variance from procedure differences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SCATTER AND CDOM FLUOROMETER</a:t>
            </a:r>
            <a:endParaRPr lang="en-US" sz="3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51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Q1: T and P Effect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3" y="1600200"/>
            <a:ext cx="3505200" cy="5486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Temperature Test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Remove bubbles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Fix sensor, larger bucket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Put bucket in </a:t>
            </a:r>
            <a:r>
              <a:rPr lang="en-US" dirty="0" err="1" smtClean="0"/>
              <a:t>recirculating</a:t>
            </a:r>
            <a:r>
              <a:rPr lang="en-US" dirty="0" smtClean="0"/>
              <a:t> bath. Use a standard with known fluorescence variations as a function of temperature (or perhaps use MQ water to see whether baseline counts change) </a:t>
            </a:r>
          </a:p>
          <a:p>
            <a:pPr marL="514350" indent="-514350">
              <a:buAutoNum type="arabicPeriod"/>
            </a:pPr>
            <a:r>
              <a:rPr lang="en-US" dirty="0" smtClean="0"/>
              <a:t>Increase temperature gradually, keeping </a:t>
            </a:r>
            <a:r>
              <a:rPr lang="en-US" dirty="0"/>
              <a:t>i</a:t>
            </a:r>
            <a:r>
              <a:rPr lang="en-US" dirty="0" smtClean="0"/>
              <a:t>nternal T well-mixed</a:t>
            </a:r>
          </a:p>
          <a:p>
            <a:pPr marL="514350" indent="-514350">
              <a:buAutoNum type="arabicPeriod" startAt="4"/>
            </a:pPr>
            <a:r>
              <a:rPr lang="en-US" dirty="0" smtClean="0"/>
              <a:t>Make F measurements at discrete points after a standard amount of time to allow for equilibration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1600200"/>
            <a:ext cx="3505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Pressure Test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Remove bubbles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Fix sensor in x-y, deep tank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Increase P by incrementally lowering the sensor and allowing for equilibration</a:t>
            </a:r>
          </a:p>
          <a:p>
            <a:pPr marL="514350" indent="-514350">
              <a:buFont typeface="Arial" pitchFamily="34" charset="0"/>
              <a:buAutoNum type="arabicPeriod" startAt="4"/>
            </a:pPr>
            <a:r>
              <a:rPr lang="en-US" dirty="0" smtClean="0"/>
              <a:t>Make </a:t>
            </a:r>
            <a:r>
              <a:rPr lang="en-US" dirty="0" err="1" smtClean="0"/>
              <a:t>fluor</a:t>
            </a:r>
            <a:r>
              <a:rPr lang="en-US" dirty="0" smtClean="0"/>
              <a:t> measurements to see if there are changes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2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1850</Words>
  <Application>Microsoft Macintosh PowerPoint</Application>
  <PresentationFormat>On-screen Show (4:3)</PresentationFormat>
  <Paragraphs>356</Paragraphs>
  <Slides>26</Slides>
  <Notes>21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Previous Labs</vt:lpstr>
      <vt:lpstr>Slide 2</vt:lpstr>
      <vt:lpstr>From Lab 2:  sample absorption coefficient comparison between spec and ACS</vt:lpstr>
      <vt:lpstr>Volume Dependence Removed </vt:lpstr>
      <vt:lpstr>Lab 5: Fluorescence</vt:lpstr>
      <vt:lpstr>Lab 5: Fluorescence</vt:lpstr>
      <vt:lpstr>Chl Fluorometer Dark Counts</vt:lpstr>
      <vt:lpstr>Slide 8</vt:lpstr>
      <vt:lpstr>Q1: T and P Effect Tests</vt:lpstr>
      <vt:lpstr>Q2: Wall and Movement Effects</vt:lpstr>
      <vt:lpstr>Chl Fluorescence vs Culture Concentration</vt:lpstr>
      <vt:lpstr>CYCLOPS-7: CDOM Fluor vs. Tea</vt:lpstr>
      <vt:lpstr>CDOM Effect on Phytoplankton Fluorescence Signal</vt:lpstr>
      <vt:lpstr>Slide 14</vt:lpstr>
      <vt:lpstr>Q-5. Effect of the scatterers (dust) on the fluorescence signal (WetLabs sensor)</vt:lpstr>
      <vt:lpstr>Does natural light contaminate the signal ?</vt:lpstr>
      <vt:lpstr>Wavelengths Advertised vs. Measured</vt:lpstr>
      <vt:lpstr>Solar Quenching: effects on measurements of  chlorophyll fluorescence</vt:lpstr>
      <vt:lpstr>Temperature Effects</vt:lpstr>
      <vt:lpstr>Slide 20</vt:lpstr>
      <vt:lpstr>Slide 21</vt:lpstr>
      <vt:lpstr>Slide 22</vt:lpstr>
      <vt:lpstr>Confidence: Fluorometric Chl</vt:lpstr>
      <vt:lpstr>Confidence: Fluorometric Chl</vt:lpstr>
      <vt:lpstr>Confidence: Fluorometric Chl</vt:lpstr>
      <vt:lpstr>Slide 26</vt:lpstr>
    </vt:vector>
  </TitlesOfParts>
  <Company>OSU/COAS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S.M. McKibben</dc:creator>
  <cp:lastModifiedBy>S.M. McKibben</cp:lastModifiedBy>
  <cp:revision>70</cp:revision>
  <dcterms:created xsi:type="dcterms:W3CDTF">2013-07-17T00:38:36Z</dcterms:created>
  <dcterms:modified xsi:type="dcterms:W3CDTF">2013-07-17T00:41:09Z</dcterms:modified>
</cp:coreProperties>
</file>