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tif" ContentType="image/tif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0" r:id="rId1"/>
  </p:sldMasterIdLst>
  <p:notesMasterIdLst>
    <p:notesMasterId r:id="rId23"/>
  </p:notesMasterIdLst>
  <p:sldIdLst>
    <p:sldId id="256" r:id="rId2"/>
    <p:sldId id="257" r:id="rId3"/>
    <p:sldId id="275" r:id="rId4"/>
    <p:sldId id="258" r:id="rId5"/>
    <p:sldId id="259" r:id="rId6"/>
    <p:sldId id="277" r:id="rId7"/>
    <p:sldId id="266" r:id="rId8"/>
    <p:sldId id="261" r:id="rId9"/>
    <p:sldId id="278" r:id="rId10"/>
    <p:sldId id="284" r:id="rId11"/>
    <p:sldId id="281" r:id="rId12"/>
    <p:sldId id="279" r:id="rId13"/>
    <p:sldId id="283" r:id="rId14"/>
    <p:sldId id="280" r:id="rId15"/>
    <p:sldId id="282" r:id="rId16"/>
    <p:sldId id="270" r:id="rId17"/>
    <p:sldId id="263" r:id="rId18"/>
    <p:sldId id="272" r:id="rId19"/>
    <p:sldId id="285" r:id="rId20"/>
    <p:sldId id="276" r:id="rId21"/>
    <p:sldId id="267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DCA188A-4501-964C-9E42-A782DCEAF97E}">
          <p14:sldIdLst>
            <p14:sldId id="256"/>
            <p14:sldId id="257"/>
            <p14:sldId id="275"/>
            <p14:sldId id="258"/>
            <p14:sldId id="259"/>
            <p14:sldId id="277"/>
            <p14:sldId id="266"/>
            <p14:sldId id="261"/>
            <p14:sldId id="278"/>
            <p14:sldId id="284"/>
            <p14:sldId id="281"/>
            <p14:sldId id="279"/>
            <p14:sldId id="283"/>
            <p14:sldId id="280"/>
            <p14:sldId id="282"/>
            <p14:sldId id="270"/>
            <p14:sldId id="263"/>
            <p14:sldId id="272"/>
            <p14:sldId id="285"/>
            <p14:sldId id="276"/>
            <p14:sldId id="267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8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0278" autoAdjust="0"/>
  </p:normalViewPr>
  <p:slideViewPr>
    <p:cSldViewPr snapToGrid="0" snapToObjects="1">
      <p:cViewPr>
        <p:scale>
          <a:sx n="85" d="100"/>
          <a:sy n="85" d="100"/>
        </p:scale>
        <p:origin x="-1776" y="-1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5AD224-C6E3-C545-9114-CE555A7B38D0}" type="datetimeFigureOut">
              <a:rPr lang="en-US" smtClean="0"/>
              <a:t>8/6/13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D4B08D-0F59-5D47-85C4-730325CEF2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4401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Beta</a:t>
            </a:r>
            <a:r>
              <a:rPr lang="en-US" baseline="0" dirty="0" smtClean="0"/>
              <a:t> modeled, </a:t>
            </a:r>
            <a:r>
              <a:rPr lang="en-US" baseline="0" dirty="0" err="1" smtClean="0"/>
              <a:t>X_i</a:t>
            </a:r>
            <a:r>
              <a:rPr lang="en-US" baseline="0" dirty="0" smtClean="0"/>
              <a:t> is what we’re looking for, counts and </a:t>
            </a:r>
            <a:r>
              <a:rPr lang="en-US" baseline="0" dirty="0" err="1" smtClean="0"/>
              <a:t>zscat</a:t>
            </a:r>
            <a:r>
              <a:rPr lang="en-US" baseline="0" dirty="0" smtClean="0"/>
              <a:t> are values from machine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D4B08D-0F59-5D47-85C4-730325CEF25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121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Healthy cultures shed</a:t>
            </a:r>
            <a:r>
              <a:rPr lang="en-US" baseline="0" dirty="0" smtClean="0"/>
              <a:t> plates, so there’s a bimodal distribution;  The acidified culture has dissolved the smaller particles.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D4B08D-0F59-5D47-85C4-730325CEF25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3899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Relative</a:t>
            </a:r>
            <a:r>
              <a:rPr lang="en-US" baseline="0" dirty="0" smtClean="0"/>
              <a:t> error of beam c may be high when the laser power is weak.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D4B08D-0F59-5D47-85C4-730325CEF25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0315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Same</a:t>
            </a:r>
            <a:r>
              <a:rPr lang="en-US" baseline="0" dirty="0" smtClean="0"/>
              <a:t> instrument; </a:t>
            </a:r>
            <a:r>
              <a:rPr lang="en-US" dirty="0" smtClean="0"/>
              <a:t>Should</a:t>
            </a:r>
            <a:r>
              <a:rPr lang="en-US" baseline="0" dirty="0" smtClean="0"/>
              <a:t> not match in magnitude because it has been factory calibrated since the paper was published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D4B08D-0F59-5D47-85C4-730325CEF25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454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Same</a:t>
            </a:r>
            <a:r>
              <a:rPr lang="en-US" baseline="0" dirty="0" smtClean="0"/>
              <a:t> instrument; </a:t>
            </a:r>
            <a:r>
              <a:rPr lang="en-US" dirty="0" smtClean="0"/>
              <a:t>Should</a:t>
            </a:r>
            <a:r>
              <a:rPr lang="en-US" baseline="0" dirty="0" smtClean="0"/>
              <a:t> not match in magnitude because it has been factory calibrated since the paper was published </a:t>
            </a:r>
          </a:p>
          <a:p>
            <a:r>
              <a:rPr lang="en-US" baseline="0" dirty="0" smtClean="0"/>
              <a:t>Read up on why there is a drop off in large rings, in paper </a:t>
            </a:r>
          </a:p>
          <a:p>
            <a:r>
              <a:rPr lang="en-US" baseline="0" dirty="0" smtClean="0"/>
              <a:t>Error bars … maybe because of clumping?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D4B08D-0F59-5D47-85C4-730325CEF25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454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Plat</a:t>
            </a:r>
            <a:r>
              <a:rPr lang="en-US" baseline="0" dirty="0" smtClean="0"/>
              <a:t>y = spherical</a:t>
            </a:r>
          </a:p>
          <a:p>
            <a:r>
              <a:rPr lang="en-US" baseline="0" dirty="0" err="1" smtClean="0"/>
              <a:t>Chaet</a:t>
            </a:r>
            <a:r>
              <a:rPr lang="en-US" baseline="0" dirty="0" smtClean="0"/>
              <a:t>  = chains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D4B08D-0F59-5D47-85C4-730325CEF25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3008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PSD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D4B08D-0F59-5D47-85C4-730325CEF25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3008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Acidified</a:t>
            </a:r>
            <a:r>
              <a:rPr lang="en-US" baseline="0" dirty="0" smtClean="0"/>
              <a:t> with acetic acid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D4B08D-0F59-5D47-85C4-730325CEF25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957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VSF;</a:t>
            </a:r>
            <a:r>
              <a:rPr lang="en-US" baseline="0" dirty="0" smtClean="0"/>
              <a:t> note change in forward scatter power; particles are getting smaller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D4B08D-0F59-5D47-85C4-730325CEF25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5213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D4B08D-0F59-5D47-85C4-730325CEF25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3899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8800" y="3159760"/>
            <a:ext cx="457200" cy="1034129"/>
          </a:xfrm>
          <a:prstGeom prst="rect">
            <a:avLst/>
          </a:prstGeom>
          <a:noFill/>
        </p:spPr>
        <p:txBody>
          <a:bodyPr wrap="square" lIns="0" tIns="9144" rIns="0" bIns="9144" rtlCol="0" anchor="ctr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219200"/>
            <a:ext cx="7543800" cy="2152650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9C06D-4ED8-42C6-905D-CA84CA1B6CBF}" type="datetime2">
              <a:rPr lang="en-US" smtClean="0"/>
              <a:t>Tuesday, August 6, 13</a:t>
            </a:fld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685801"/>
            <a:ext cx="5791200" cy="3505199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EEE0E-EDB0-4D84-86B0-50833DF22902}" type="datetime2">
              <a:rPr lang="en-US" smtClean="0"/>
              <a:t>Tuesday, August 6, 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609601"/>
            <a:ext cx="2133600" cy="5181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685801"/>
            <a:ext cx="5029200" cy="45720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4372C-B5AB-4C39-B273-B99224EB4DD5}" type="datetime2">
              <a:rPr lang="en-US" smtClean="0"/>
              <a:t>Tuesday, August 6, 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B1CAA-32CD-4B55-B92A-B8F0843CACF4}" type="datetime2">
              <a:rPr lang="en-US" smtClean="0"/>
              <a:t>Tuesday, August 6, 13</a:t>
            </a:fld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67200" y="4074497"/>
            <a:ext cx="457200" cy="10156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4267368"/>
            <a:ext cx="3733800" cy="73152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8CDC4-3D19-4983-B478-82F6B8E5AB66}" type="datetime2">
              <a:rPr lang="en-US" smtClean="0"/>
              <a:t>Tuesday, August 6, 13</a:t>
            </a:fld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905000"/>
            <a:ext cx="603504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82477-D5D3-4181-8C11-75D0F2433A87}" type="datetime2">
              <a:rPr lang="en-US" smtClean="0"/>
              <a:t>Tuesday, August 6, 13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658368"/>
            <a:ext cx="3273552" cy="3429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658368"/>
            <a:ext cx="3273552" cy="34321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371600"/>
            <a:ext cx="32766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371600"/>
            <a:ext cx="3273552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5664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8028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E253B-1893-4367-8BAE-DF4BC10DC578}" type="datetime2">
              <a:rPr lang="en-US" smtClean="0"/>
              <a:t>Tuesday, August 6, 13</a:t>
            </a:fld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2300D-25B3-4603-86C9-4CB776489F00}" type="datetime2">
              <a:rPr lang="en-US" smtClean="0"/>
              <a:t>Tuesday, August 6, 13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14AD9-FCC8-48B7-B85B-012A91320DFF}" type="datetime2">
              <a:rPr lang="en-US" smtClean="0"/>
              <a:t>Tuesday, August 6, 13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28920" y="1774588"/>
            <a:ext cx="4572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1"/>
            <a:ext cx="4343400" cy="3429000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685801"/>
            <a:ext cx="2590800" cy="3429000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2DC50-D5DB-4F94-B367-9876CD2C4012}" type="datetime2">
              <a:rPr lang="en-US" smtClean="0"/>
              <a:t>Tuesday, August 6, 13</a:t>
            </a:fld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612775"/>
            <a:ext cx="67056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3453047"/>
            <a:ext cx="5029200" cy="72080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5352" y="3331464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EB412-E790-42EA-81FE-2925D3A43D91}" type="datetime2">
              <a:rPr lang="en-US" smtClean="0"/>
              <a:t>Tuesday, August 6, 13</a:t>
            </a:fld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9724275">
            <a:off x="1373221" y="1038440"/>
            <a:ext cx="724062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7656910">
            <a:off x="-274211" y="1165875"/>
            <a:ext cx="5538472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9724275">
            <a:off x="3277955" y="116854"/>
            <a:ext cx="6479362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685801"/>
            <a:ext cx="6096000" cy="3657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547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0B385921-A91A-409C-921C-0E0EC1E750EC}" type="datetime2">
              <a:rPr lang="en-US" smtClean="0"/>
              <a:t>Tuesday, August 6, 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960" y="6154738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" y="5842000"/>
            <a:ext cx="2133600" cy="3048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56032" algn="l" defTabSz="914400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400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58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ti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ti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t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t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42875"/>
            <a:ext cx="7543800" cy="2152650"/>
          </a:xfrm>
        </p:spPr>
        <p:txBody>
          <a:bodyPr/>
          <a:lstStyle/>
          <a:p>
            <a:r>
              <a:rPr lang="en-US" dirty="0" smtClean="0"/>
              <a:t>LISST calibration and measurements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2746079"/>
            <a:ext cx="6172200" cy="1992376"/>
          </a:xfrm>
        </p:spPr>
        <p:txBody>
          <a:bodyPr>
            <a:normAutofit/>
          </a:bodyPr>
          <a:lstStyle/>
          <a:p>
            <a:r>
              <a:rPr lang="en-US" sz="2400" dirty="0" err="1" smtClean="0"/>
              <a:t>Aya</a:t>
            </a:r>
            <a:r>
              <a:rPr lang="en-US" sz="2400" dirty="0" smtClean="0"/>
              <a:t>, Grace, Tom</a:t>
            </a:r>
          </a:p>
          <a:p>
            <a:r>
              <a:rPr lang="en-US" sz="2400" dirty="0" smtClean="0"/>
              <a:t>Ocean Optics Summer 2013 Final Project</a:t>
            </a:r>
          </a:p>
          <a:p>
            <a:r>
              <a:rPr lang="en-US" sz="2400" dirty="0" smtClean="0"/>
              <a:t>August 2</a:t>
            </a:r>
            <a:r>
              <a:rPr lang="en-US" sz="2400" baseline="30000" dirty="0" smtClean="0"/>
              <a:t>nd</a:t>
            </a:r>
            <a:r>
              <a:rPr lang="en-US" sz="2400" dirty="0" smtClean="0"/>
              <a:t>, 2013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162637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Measurements: from Lab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19828" y="685173"/>
            <a:ext cx="81449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PSD for lab measurements: Number frequency assuming spherical shape  </a:t>
            </a:r>
            <a:endParaRPr lang="en-US" dirty="0"/>
          </a:p>
        </p:txBody>
      </p:sp>
      <p:pic>
        <p:nvPicPr>
          <p:cNvPr id="10" name="Picture 9" descr="cultures_hist.t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0" r="9000"/>
          <a:stretch/>
        </p:blipFill>
        <p:spPr>
          <a:xfrm>
            <a:off x="119828" y="1301517"/>
            <a:ext cx="8896639" cy="344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0272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Measurements: Cruise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06210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14941" y="138623"/>
            <a:ext cx="3325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VSFs for cruise stations</a:t>
            </a:r>
            <a:endParaRPr lang="en-US" dirty="0"/>
          </a:p>
        </p:txBody>
      </p:sp>
      <p:pic>
        <p:nvPicPr>
          <p:cNvPr id="5" name="Picture 4" descr="cruise_vsf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4" r="8761" b="1905"/>
          <a:stretch/>
        </p:blipFill>
        <p:spPr>
          <a:xfrm>
            <a:off x="8835" y="507955"/>
            <a:ext cx="9131208" cy="605064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51258" y="567090"/>
            <a:ext cx="1806510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00"/>
                </a:solidFill>
              </a:rPr>
              <a:t>d</a:t>
            </a:r>
            <a:r>
              <a:rPr lang="en-US" sz="1600" b="1" dirty="0" smtClean="0">
                <a:solidFill>
                  <a:srgbClr val="000000"/>
                </a:solidFill>
              </a:rPr>
              <a:t>epth = 11m </a:t>
            </a:r>
            <a:endParaRPr lang="en-US" sz="1600" b="1" dirty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6200000">
            <a:off x="-807053" y="1751373"/>
            <a:ext cx="2034385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</a:rPr>
              <a:t> beta (m</a:t>
            </a:r>
            <a:r>
              <a:rPr lang="en-US" sz="1600" baseline="30000" dirty="0" smtClean="0">
                <a:solidFill>
                  <a:srgbClr val="000000"/>
                </a:solidFill>
              </a:rPr>
              <a:t>-1</a:t>
            </a:r>
            <a:r>
              <a:rPr lang="en-US" sz="1600" dirty="0" smtClean="0">
                <a:solidFill>
                  <a:srgbClr val="000000"/>
                </a:solidFill>
              </a:rPr>
              <a:t> sr</a:t>
            </a:r>
            <a:r>
              <a:rPr lang="en-US" sz="1600" baseline="30000" dirty="0" smtClean="0">
                <a:solidFill>
                  <a:srgbClr val="000000"/>
                </a:solidFill>
              </a:rPr>
              <a:t>-1</a:t>
            </a:r>
            <a:r>
              <a:rPr lang="en-US" sz="1600" dirty="0" smtClean="0">
                <a:solidFill>
                  <a:srgbClr val="000000"/>
                </a:solidFill>
              </a:rPr>
              <a:t>) 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 rot="16200000">
            <a:off x="3989968" y="1751372"/>
            <a:ext cx="2034385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</a:rPr>
              <a:t>beta (m</a:t>
            </a:r>
            <a:r>
              <a:rPr lang="en-US" sz="1600" baseline="30000" dirty="0" smtClean="0">
                <a:solidFill>
                  <a:srgbClr val="000000"/>
                </a:solidFill>
              </a:rPr>
              <a:t>-1</a:t>
            </a:r>
            <a:r>
              <a:rPr lang="en-US" sz="1600" dirty="0" smtClean="0">
                <a:solidFill>
                  <a:srgbClr val="000000"/>
                </a:solidFill>
              </a:rPr>
              <a:t> sr</a:t>
            </a:r>
            <a:r>
              <a:rPr lang="en-US" sz="1600" baseline="30000" dirty="0" smtClean="0">
                <a:solidFill>
                  <a:srgbClr val="000000"/>
                </a:solidFill>
              </a:rPr>
              <a:t>-1</a:t>
            </a:r>
            <a:r>
              <a:rPr lang="en-US" sz="1600" dirty="0" smtClean="0">
                <a:solidFill>
                  <a:srgbClr val="000000"/>
                </a:solidFill>
              </a:rPr>
              <a:t>) 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 rot="16200000">
            <a:off x="3989968" y="4690426"/>
            <a:ext cx="2034385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 beta (m</a:t>
            </a:r>
            <a:r>
              <a:rPr lang="en-US" sz="1600" baseline="30000" dirty="0">
                <a:solidFill>
                  <a:srgbClr val="000000"/>
                </a:solidFill>
              </a:rPr>
              <a:t>-1</a:t>
            </a:r>
            <a:r>
              <a:rPr lang="en-US" sz="1600" dirty="0">
                <a:solidFill>
                  <a:srgbClr val="000000"/>
                </a:solidFill>
              </a:rPr>
              <a:t> sr</a:t>
            </a:r>
            <a:r>
              <a:rPr lang="en-US" sz="1600" baseline="30000" dirty="0">
                <a:solidFill>
                  <a:srgbClr val="000000"/>
                </a:solidFill>
              </a:rPr>
              <a:t>-1</a:t>
            </a:r>
            <a:r>
              <a:rPr lang="en-US" sz="1600" dirty="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13" name="TextBox 12"/>
          <p:cNvSpPr txBox="1"/>
          <p:nvPr/>
        </p:nvSpPr>
        <p:spPr>
          <a:xfrm rot="16200000">
            <a:off x="-792386" y="4690426"/>
            <a:ext cx="2034385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 beta (m</a:t>
            </a:r>
            <a:r>
              <a:rPr lang="en-US" sz="1600" baseline="30000" dirty="0">
                <a:solidFill>
                  <a:srgbClr val="000000"/>
                </a:solidFill>
              </a:rPr>
              <a:t>-1</a:t>
            </a:r>
            <a:r>
              <a:rPr lang="en-US" sz="1600" dirty="0">
                <a:solidFill>
                  <a:srgbClr val="000000"/>
                </a:solidFill>
              </a:rPr>
              <a:t> sr</a:t>
            </a:r>
            <a:r>
              <a:rPr lang="en-US" sz="1600" baseline="30000" dirty="0">
                <a:solidFill>
                  <a:srgbClr val="000000"/>
                </a:solidFill>
              </a:rPr>
              <a:t>-1</a:t>
            </a:r>
            <a:r>
              <a:rPr lang="en-US" sz="1600" dirty="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369629" y="3274998"/>
            <a:ext cx="1948283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 angle (radians) 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361867" y="6193387"/>
            <a:ext cx="1948283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angle (radians) 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518581" y="3274998"/>
            <a:ext cx="1948283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angle (radians) 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227853" y="6218676"/>
            <a:ext cx="1948283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angle (radians) 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369629" y="3547508"/>
            <a:ext cx="1806510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00"/>
                </a:solidFill>
              </a:rPr>
              <a:t>d</a:t>
            </a:r>
            <a:r>
              <a:rPr lang="en-US" sz="1600" b="1" dirty="0" smtClean="0">
                <a:solidFill>
                  <a:srgbClr val="000000"/>
                </a:solidFill>
              </a:rPr>
              <a:t>epth = 42m </a:t>
            </a:r>
            <a:endParaRPr lang="en-US" sz="1600" b="1" dirty="0">
              <a:solidFill>
                <a:srgbClr val="00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503640" y="3547508"/>
            <a:ext cx="1806510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00"/>
                </a:solidFill>
              </a:rPr>
              <a:t>d</a:t>
            </a:r>
            <a:r>
              <a:rPr lang="en-US" sz="1600" b="1" dirty="0" smtClean="0">
                <a:solidFill>
                  <a:srgbClr val="000000"/>
                </a:solidFill>
              </a:rPr>
              <a:t>epth = 32m </a:t>
            </a:r>
            <a:endParaRPr lang="en-US" sz="1600" b="1" dirty="0">
              <a:solidFill>
                <a:srgbClr val="00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369629" y="567090"/>
            <a:ext cx="1806510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00"/>
                </a:solidFill>
              </a:rPr>
              <a:t>d</a:t>
            </a:r>
            <a:r>
              <a:rPr lang="en-US" sz="1600" b="1" dirty="0" smtClean="0">
                <a:solidFill>
                  <a:srgbClr val="000000"/>
                </a:solidFill>
              </a:rPr>
              <a:t>epth = 22m </a:t>
            </a:r>
            <a:endParaRPr lang="en-US" sz="16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56295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Measurements: Cruise</a:t>
            </a:r>
            <a:endParaRPr lang="en-US" dirty="0"/>
          </a:p>
        </p:txBody>
      </p:sp>
      <p:pic>
        <p:nvPicPr>
          <p:cNvPr id="2" name="Picture 1" descr="cruise_psd.t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3" r="7681"/>
          <a:stretch/>
        </p:blipFill>
        <p:spPr>
          <a:xfrm>
            <a:off x="194234" y="589215"/>
            <a:ext cx="8740590" cy="585223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4234" y="138623"/>
            <a:ext cx="6992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PSDs for cruise stations: volume concentration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67943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nshore_hist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3" t="2298" r="7681" b="2345"/>
          <a:stretch/>
        </p:blipFill>
        <p:spPr>
          <a:xfrm>
            <a:off x="149411" y="669022"/>
            <a:ext cx="8869299" cy="566270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4236" y="180162"/>
            <a:ext cx="87497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PSD for Damariscotta River Station: Number </a:t>
            </a:r>
            <a:r>
              <a:rPr lang="en-US" dirty="0"/>
              <a:t>frequency assuming spherical shape 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3747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94235" y="180162"/>
            <a:ext cx="8830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PSD for Ocean Station : </a:t>
            </a:r>
            <a:r>
              <a:rPr lang="en-US" dirty="0"/>
              <a:t>Number frequency assuming spherical shape </a:t>
            </a:r>
          </a:p>
        </p:txBody>
      </p:sp>
      <p:pic>
        <p:nvPicPr>
          <p:cNvPr id="3" name="Picture 2" descr="offshore.t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2" t="2912" r="7844" b="2034"/>
          <a:stretch/>
        </p:blipFill>
        <p:spPr>
          <a:xfrm>
            <a:off x="194235" y="658283"/>
            <a:ext cx="8830236" cy="5680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3404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607139" y="769294"/>
            <a:ext cx="5367766" cy="2490525"/>
          </a:xfrm>
        </p:spPr>
        <p:txBody>
          <a:bodyPr>
            <a:normAutofit/>
          </a:bodyPr>
          <a:lstStyle/>
          <a:p>
            <a:pPr marL="18288" indent="0">
              <a:buNone/>
            </a:pPr>
            <a:r>
              <a:rPr lang="en-US" dirty="0" smtClean="0"/>
              <a:t>Investigation of changes in river </a:t>
            </a:r>
            <a:r>
              <a:rPr lang="en-US" dirty="0" err="1" smtClean="0"/>
              <a:t>coccolithophore</a:t>
            </a:r>
            <a:r>
              <a:rPr lang="en-US" dirty="0" smtClean="0"/>
              <a:t> culture scattering and size distribution pre- and post- acidification</a:t>
            </a:r>
          </a:p>
          <a:p>
            <a:pPr marL="18288" indent="0">
              <a:buNone/>
            </a:pPr>
            <a:endParaRPr lang="en-US" dirty="0" smtClean="0"/>
          </a:p>
          <a:p>
            <a:r>
              <a:rPr lang="en-US" dirty="0" smtClean="0"/>
              <a:t>Pre-acidification: 	pH 9.0</a:t>
            </a:r>
          </a:p>
          <a:p>
            <a:r>
              <a:rPr lang="en-US" dirty="0" smtClean="0"/>
              <a:t>Post-acidification:	pH 4.5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Measurements: </a:t>
            </a:r>
            <a:r>
              <a:rPr lang="en-US" dirty="0" err="1" smtClean="0"/>
              <a:t>Coccolithophores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Picture 3" descr="photo(2) copy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788" y="350942"/>
            <a:ext cx="2983011" cy="3977348"/>
          </a:xfrm>
          <a:prstGeom prst="rect">
            <a:avLst/>
          </a:prstGeom>
        </p:spPr>
      </p:pic>
      <p:pic>
        <p:nvPicPr>
          <p:cNvPr id="5" name="Picture 4" descr="40-15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6941" y="3623361"/>
            <a:ext cx="3119969" cy="249597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856940" y="6119336"/>
            <a:ext cx="328705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FFF892"/>
                </a:solidFill>
              </a:rPr>
              <a:t>http://</a:t>
            </a:r>
            <a:r>
              <a:rPr lang="en-US" sz="1200" dirty="0" err="1">
                <a:solidFill>
                  <a:srgbClr val="FFF892"/>
                </a:solidFill>
              </a:rPr>
              <a:t>ina.tmsoc.org</a:t>
            </a:r>
            <a:r>
              <a:rPr lang="en-US" sz="1200" dirty="0">
                <a:solidFill>
                  <a:srgbClr val="FFF892"/>
                </a:solidFill>
              </a:rPr>
              <a:t>/CODENET/</a:t>
            </a:r>
            <a:r>
              <a:rPr lang="en-US" sz="1200" dirty="0" err="1">
                <a:solidFill>
                  <a:srgbClr val="FFF892"/>
                </a:solidFill>
              </a:rPr>
              <a:t>GuideImages</a:t>
            </a:r>
            <a:r>
              <a:rPr lang="en-US" sz="1200" dirty="0">
                <a:solidFill>
                  <a:srgbClr val="FFF892"/>
                </a:solidFill>
              </a:rPr>
              <a:t>/</a:t>
            </a:r>
            <a:r>
              <a:rPr lang="en-US" sz="1200" dirty="0" err="1">
                <a:solidFill>
                  <a:srgbClr val="FFF892"/>
                </a:solidFill>
              </a:rPr>
              <a:t>COpleurocs</a:t>
            </a:r>
            <a:r>
              <a:rPr lang="en-US" sz="1200" dirty="0">
                <a:solidFill>
                  <a:srgbClr val="FFF892"/>
                </a:solidFill>
              </a:rPr>
              <a:t>/source/40-15.htm</a:t>
            </a:r>
          </a:p>
        </p:txBody>
      </p:sp>
    </p:spTree>
    <p:extLst>
      <p:ext uri="{BB962C8B-B14F-4D97-AF65-F5344CB8AC3E}">
        <p14:creationId xmlns:p14="http://schemas.microsoft.com/office/powerpoint/2010/main" val="26714145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Measurements: </a:t>
            </a:r>
            <a:r>
              <a:rPr lang="en-US" dirty="0" err="1" smtClean="0"/>
              <a:t>Coccolithophores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14914" y="205933"/>
            <a:ext cx="43767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Changes in VSF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277412" y="438714"/>
            <a:ext cx="9204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85B2F6"/>
                </a:solidFill>
              </a:rPr>
              <a:t>log-log</a:t>
            </a:r>
            <a:endParaRPr lang="en-US" dirty="0">
              <a:solidFill>
                <a:srgbClr val="85B2F6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894477" y="438714"/>
            <a:ext cx="853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85B2F6"/>
                </a:solidFill>
              </a:rPr>
              <a:t>linear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3" name="Picture 12" descr="Coccologlog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9" r="7475"/>
          <a:stretch/>
        </p:blipFill>
        <p:spPr>
          <a:xfrm>
            <a:off x="241159" y="850580"/>
            <a:ext cx="4117463" cy="3479293"/>
          </a:xfrm>
          <a:prstGeom prst="rect">
            <a:avLst/>
          </a:prstGeom>
        </p:spPr>
      </p:pic>
      <p:pic>
        <p:nvPicPr>
          <p:cNvPr id="14" name="Picture 13" descr="CoccoLinear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9" r="6226"/>
          <a:stretch/>
        </p:blipFill>
        <p:spPr>
          <a:xfrm>
            <a:off x="4717499" y="850580"/>
            <a:ext cx="4207856" cy="3479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6433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Measurements: </a:t>
            </a:r>
            <a:r>
              <a:rPr lang="en-US" dirty="0" err="1" smtClean="0"/>
              <a:t>Coccolithophores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55507" y="45183"/>
            <a:ext cx="4984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Changes in PSD : volume concentration</a:t>
            </a:r>
            <a:endParaRPr lang="en-US" dirty="0"/>
          </a:p>
        </p:txBody>
      </p:sp>
      <p:pic>
        <p:nvPicPr>
          <p:cNvPr id="10" name="Picture 9" descr="healthycocco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5" r="8346"/>
          <a:stretch/>
        </p:blipFill>
        <p:spPr>
          <a:xfrm>
            <a:off x="71021" y="562275"/>
            <a:ext cx="4391773" cy="3813213"/>
          </a:xfrm>
          <a:prstGeom prst="rect">
            <a:avLst/>
          </a:prstGeom>
        </p:spPr>
      </p:pic>
      <p:pic>
        <p:nvPicPr>
          <p:cNvPr id="11" name="Picture 10" descr="acidifiedcocco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5" r="8346"/>
          <a:stretch/>
        </p:blipFill>
        <p:spPr>
          <a:xfrm>
            <a:off x="4582048" y="562275"/>
            <a:ext cx="4391773" cy="381321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604533" y="980969"/>
            <a:ext cx="16077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Mean: 9μm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366085" y="980969"/>
            <a:ext cx="16077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Mean: 8μm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4145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reqacid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6" r="7714"/>
          <a:stretch/>
        </p:blipFill>
        <p:spPr>
          <a:xfrm>
            <a:off x="4624531" y="677553"/>
            <a:ext cx="4407348" cy="378985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77240" y="5190565"/>
            <a:ext cx="7543800" cy="914400"/>
          </a:xfrm>
        </p:spPr>
        <p:txBody>
          <a:bodyPr/>
          <a:lstStyle/>
          <a:p>
            <a:r>
              <a:rPr lang="en-US" dirty="0" smtClean="0"/>
              <a:t>Measurements: </a:t>
            </a:r>
            <a:r>
              <a:rPr lang="en-US" dirty="0" err="1" smtClean="0"/>
              <a:t>Coccolithophores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55506" y="45183"/>
            <a:ext cx="7359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Changes in PSD : number frequency assuming spherical shape </a:t>
            </a:r>
            <a:endParaRPr lang="en-US" dirty="0"/>
          </a:p>
        </p:txBody>
      </p:sp>
      <p:pic>
        <p:nvPicPr>
          <p:cNvPr id="4" name="Picture 3" descr="frequencyhealthy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6" r="7918"/>
          <a:stretch/>
        </p:blipFill>
        <p:spPr>
          <a:xfrm>
            <a:off x="155506" y="685800"/>
            <a:ext cx="4387456" cy="378161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435498" y="1495050"/>
            <a:ext cx="1987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Median: 5.12 </a:t>
            </a:r>
            <a:r>
              <a:rPr lang="en-US" dirty="0" err="1" smtClean="0">
                <a:solidFill>
                  <a:srgbClr val="000000"/>
                </a:solidFill>
              </a:rPr>
              <a:t>μm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828205" y="1495050"/>
            <a:ext cx="19364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Median: 6.14μm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4480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Calibration</a:t>
            </a:r>
          </a:p>
          <a:p>
            <a:r>
              <a:rPr lang="en-US" dirty="0" smtClean="0"/>
              <a:t>Measurements </a:t>
            </a:r>
          </a:p>
          <a:p>
            <a:pPr lvl="1"/>
            <a:r>
              <a:rPr lang="en-US" dirty="0" smtClean="0"/>
              <a:t>Lab</a:t>
            </a:r>
          </a:p>
          <a:p>
            <a:pPr lvl="1"/>
            <a:r>
              <a:rPr lang="en-US" dirty="0" smtClean="0"/>
              <a:t>Cruise</a:t>
            </a:r>
          </a:p>
          <a:p>
            <a:pPr lvl="1"/>
            <a:r>
              <a:rPr lang="en-US" dirty="0" err="1" smtClean="0"/>
              <a:t>Coccolithophore</a:t>
            </a:r>
            <a:r>
              <a:rPr lang="en-US" dirty="0"/>
              <a:t> </a:t>
            </a:r>
            <a:r>
              <a:rPr lang="en-US" dirty="0" smtClean="0"/>
              <a:t>experiment</a:t>
            </a:r>
          </a:p>
          <a:p>
            <a:r>
              <a:rPr lang="en-US" dirty="0" smtClean="0"/>
              <a:t>Instructional Video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46425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Video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28842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F</a:t>
            </a:r>
            <a:r>
              <a:rPr lang="en-US" dirty="0" smtClean="0"/>
              <a:t>or just the </a:t>
            </a:r>
            <a:r>
              <a:rPr lang="en-US" dirty="0" err="1" smtClean="0"/>
              <a:t>coccolithophore</a:t>
            </a:r>
            <a:r>
              <a:rPr lang="en-US" dirty="0" smtClean="0"/>
              <a:t> experiment:</a:t>
            </a:r>
          </a:p>
          <a:p>
            <a:pPr lvl="1"/>
            <a:r>
              <a:rPr lang="en-US" dirty="0" smtClean="0"/>
              <a:t>Barney Balch, </a:t>
            </a:r>
            <a:r>
              <a:rPr lang="en-US" dirty="0"/>
              <a:t>Meredith White, Dave </a:t>
            </a:r>
            <a:r>
              <a:rPr lang="en-US" dirty="0" err="1"/>
              <a:t>Drapeau</a:t>
            </a:r>
            <a:r>
              <a:rPr lang="en-US" dirty="0"/>
              <a:t> </a:t>
            </a:r>
            <a:r>
              <a:rPr lang="en-US" dirty="0" smtClean="0"/>
              <a:t>at Bigelow for the </a:t>
            </a:r>
            <a:r>
              <a:rPr lang="en-US" dirty="0" err="1" smtClean="0"/>
              <a:t>coccolithophore</a:t>
            </a:r>
            <a:r>
              <a:rPr lang="en-US" dirty="0" smtClean="0"/>
              <a:t> culture</a:t>
            </a:r>
          </a:p>
          <a:p>
            <a:pPr lvl="1"/>
            <a:r>
              <a:rPr lang="en-US" dirty="0" smtClean="0"/>
              <a:t>Emmanuel Boss for the LISST instrument &amp; instruction</a:t>
            </a:r>
          </a:p>
          <a:p>
            <a:pPr lvl="1"/>
            <a:r>
              <a:rPr lang="en-US" dirty="0" smtClean="0"/>
              <a:t>Mary Jane Perry for instruction &amp; supplies</a:t>
            </a:r>
          </a:p>
          <a:p>
            <a:pPr lvl="1"/>
            <a:r>
              <a:rPr lang="en-US" dirty="0"/>
              <a:t>Nathan Briggs for </a:t>
            </a:r>
            <a:r>
              <a:rPr lang="en-US" dirty="0" smtClean="0"/>
              <a:t>guidance</a:t>
            </a:r>
          </a:p>
          <a:p>
            <a:pPr lvl="1"/>
            <a:r>
              <a:rPr lang="en-US" dirty="0" smtClean="0"/>
              <a:t>Larry Mayer for pH paper</a:t>
            </a:r>
          </a:p>
          <a:p>
            <a:pPr lvl="1"/>
            <a:r>
              <a:rPr lang="en-US" dirty="0" smtClean="0"/>
              <a:t>Ken Voss for transporting the sample</a:t>
            </a:r>
          </a:p>
          <a:p>
            <a:pPr marL="384048" lvl="1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Acknowledgements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69792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Calibration: Methodology</a:t>
            </a:r>
            <a:endParaRPr lang="en-US" dirty="0"/>
          </a:p>
        </p:txBody>
      </p:sp>
      <p:sp>
        <p:nvSpPr>
          <p:cNvPr id="6" name="Content Placeholder 1"/>
          <p:cNvSpPr>
            <a:spLocks noGrp="1"/>
          </p:cNvSpPr>
          <p:nvPr>
            <p:ph idx="1"/>
          </p:nvPr>
        </p:nvSpPr>
        <p:spPr>
          <a:xfrm>
            <a:off x="565563" y="76784"/>
            <a:ext cx="7954431" cy="1043031"/>
          </a:xfrm>
        </p:spPr>
        <p:txBody>
          <a:bodyPr>
            <a:noAutofit/>
          </a:bodyPr>
          <a:lstStyle/>
          <a:p>
            <a:pPr marL="18288" indent="0">
              <a:buNone/>
            </a:pPr>
            <a:r>
              <a:rPr lang="en-US" sz="2400" dirty="0" smtClean="0"/>
              <a:t>Calibration relies on agreement between measured and modeled VSF of spherical particles </a:t>
            </a:r>
          </a:p>
        </p:txBody>
      </p:sp>
      <p:pic>
        <p:nvPicPr>
          <p:cNvPr id="10" name="Picture 9" descr="vsf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563" y="3560205"/>
            <a:ext cx="8407400" cy="1104900"/>
          </a:xfrm>
          <a:prstGeom prst="rect">
            <a:avLst/>
          </a:prstGeom>
        </p:spPr>
      </p:pic>
      <p:pic>
        <p:nvPicPr>
          <p:cNvPr id="11" name="Picture 10" descr="bmiecal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563" y="1514690"/>
            <a:ext cx="5765800" cy="166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1913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Calibration: Methodology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640496" y="705646"/>
            <a:ext cx="7073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2133600" y="0"/>
            <a:ext cx="6187440" cy="5010089"/>
          </a:xfrm>
        </p:spPr>
        <p:txBody>
          <a:bodyPr>
            <a:normAutofit fontScale="92500"/>
          </a:bodyPr>
          <a:lstStyle/>
          <a:p>
            <a:pPr marL="18288" indent="0">
              <a:buNone/>
            </a:pPr>
            <a:r>
              <a:rPr lang="en-US" b="1" dirty="0" smtClean="0"/>
              <a:t>Methodology </a:t>
            </a:r>
            <a:r>
              <a:rPr lang="en-US" b="1" dirty="0"/>
              <a:t>from Slade and Boss 2006, “Calibrated near-forward volume scattering function obtained from the LISST particle </a:t>
            </a:r>
            <a:r>
              <a:rPr lang="en-US" b="1" dirty="0" err="1"/>
              <a:t>sizer</a:t>
            </a:r>
            <a:r>
              <a:rPr lang="en-US" b="1" dirty="0" smtClean="0"/>
              <a:t>”</a:t>
            </a:r>
          </a:p>
          <a:p>
            <a:pPr marL="18288" indent="0">
              <a:buNone/>
            </a:pPr>
            <a:endParaRPr lang="en-US" b="1" dirty="0"/>
          </a:p>
          <a:p>
            <a:r>
              <a:rPr lang="en-US" dirty="0" smtClean="0"/>
              <a:t>Measure </a:t>
            </a:r>
            <a:r>
              <a:rPr lang="en-US" dirty="0"/>
              <a:t>spherical beads of known size </a:t>
            </a:r>
            <a:endParaRPr lang="en-US" dirty="0" smtClean="0"/>
          </a:p>
          <a:p>
            <a:pPr marL="18288" indent="0">
              <a:buNone/>
            </a:pPr>
            <a:r>
              <a:rPr lang="en-US" dirty="0" smtClean="0"/>
              <a:t>    (</a:t>
            </a:r>
            <a:r>
              <a:rPr lang="en-US" dirty="0"/>
              <a:t>for our experiment, sizes were </a:t>
            </a:r>
            <a:r>
              <a:rPr lang="en-US" dirty="0" smtClean="0"/>
              <a:t>1μm</a:t>
            </a:r>
            <a:r>
              <a:rPr lang="en-US" dirty="0"/>
              <a:t>, 20μm, 50μm</a:t>
            </a:r>
            <a:r>
              <a:rPr lang="en-US" dirty="0" smtClean="0"/>
              <a:t>)</a:t>
            </a:r>
          </a:p>
          <a:p>
            <a:endParaRPr lang="en-US" dirty="0"/>
          </a:p>
          <a:p>
            <a:r>
              <a:rPr lang="en-US" dirty="0"/>
              <a:t>Only use runs in which the relative error of beam c is </a:t>
            </a:r>
            <a:r>
              <a:rPr lang="en-US" dirty="0" smtClean="0"/>
              <a:t>small</a:t>
            </a:r>
          </a:p>
          <a:p>
            <a:endParaRPr lang="en-US" dirty="0"/>
          </a:p>
          <a:p>
            <a:r>
              <a:rPr lang="en-US" dirty="0"/>
              <a:t>Select data from particular detector rings for different size classes </a:t>
            </a:r>
          </a:p>
          <a:p>
            <a:pPr lvl="1"/>
            <a:r>
              <a:rPr lang="en-US" dirty="0"/>
              <a:t>Exclude the first six rings for </a:t>
            </a:r>
            <a:r>
              <a:rPr lang="en-US" dirty="0" smtClean="0"/>
              <a:t>1μm </a:t>
            </a:r>
            <a:r>
              <a:rPr lang="en-US" dirty="0"/>
              <a:t>runs</a:t>
            </a:r>
          </a:p>
          <a:p>
            <a:pPr lvl="1"/>
            <a:r>
              <a:rPr lang="en-US" dirty="0"/>
              <a:t>Exclude rings 15 to 32 for 20μm runs</a:t>
            </a:r>
          </a:p>
          <a:p>
            <a:pPr lvl="1"/>
            <a:r>
              <a:rPr lang="en-US" dirty="0"/>
              <a:t>Exclude rings 11 to 32 for 50μm </a:t>
            </a:r>
            <a:r>
              <a:rPr lang="en-US" dirty="0" smtClean="0"/>
              <a:t>runs</a:t>
            </a:r>
          </a:p>
        </p:txBody>
      </p:sp>
    </p:spTree>
    <p:extLst>
      <p:ext uri="{BB962C8B-B14F-4D97-AF65-F5344CB8AC3E}">
        <p14:creationId xmlns:p14="http://schemas.microsoft.com/office/powerpoint/2010/main" val="27661241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Calibration: Coefficients</a:t>
            </a:r>
            <a:endParaRPr lang="en-US" dirty="0"/>
          </a:p>
        </p:txBody>
      </p:sp>
      <p:pic>
        <p:nvPicPr>
          <p:cNvPr id="4" name="Picture 3" descr="Screen Shot 2013-07-30 at 10.30.54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2" r="9763"/>
          <a:stretch/>
        </p:blipFill>
        <p:spPr>
          <a:xfrm>
            <a:off x="5198533" y="1134533"/>
            <a:ext cx="3759201" cy="374226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15467" y="724932"/>
            <a:ext cx="3742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From Slade and Boss 2006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87442" y="724932"/>
            <a:ext cx="3742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Our bead calibration</a:t>
            </a:r>
            <a:endParaRPr lang="en-US" dirty="0"/>
          </a:p>
        </p:txBody>
      </p:sp>
      <p:pic>
        <p:nvPicPr>
          <p:cNvPr id="9" name="Picture 8" descr="DetectorRings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8" r="6810"/>
          <a:stretch/>
        </p:blipFill>
        <p:spPr>
          <a:xfrm>
            <a:off x="387442" y="1134533"/>
            <a:ext cx="4508295" cy="3742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4010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Calibration: Coefficients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87442" y="724932"/>
            <a:ext cx="3742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Our bead calibration</a:t>
            </a:r>
            <a:endParaRPr lang="en-US" dirty="0"/>
          </a:p>
        </p:txBody>
      </p:sp>
      <p:pic>
        <p:nvPicPr>
          <p:cNvPr id="9" name="Picture 8" descr="DetectorRings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8" r="6810"/>
          <a:stretch/>
        </p:blipFill>
        <p:spPr>
          <a:xfrm>
            <a:off x="387442" y="1134533"/>
            <a:ext cx="4508295" cy="374226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129663" y="1094264"/>
            <a:ext cx="332509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Calibration experiments were done with expired beads after using vortex machine on the bottle</a:t>
            </a:r>
          </a:p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Expiration dates: </a:t>
            </a:r>
          </a:p>
          <a:p>
            <a:r>
              <a:rPr lang="en-US" dirty="0" smtClean="0"/>
              <a:t>April 2007 for 1.0 micrometer</a:t>
            </a:r>
          </a:p>
          <a:p>
            <a:r>
              <a:rPr lang="en-US" dirty="0" smtClean="0"/>
              <a:t>March 2012 for 20 micrometer</a:t>
            </a:r>
          </a:p>
          <a:p>
            <a:r>
              <a:rPr lang="en-US" dirty="0" smtClean="0"/>
              <a:t>July 2007 for 50 micrometer</a:t>
            </a:r>
          </a:p>
          <a:p>
            <a:endParaRPr lang="en-US" dirty="0"/>
          </a:p>
          <a:p>
            <a:endParaRPr lang="en-US" dirty="0" smtClean="0"/>
          </a:p>
          <a:p>
            <a:pPr algn="ctr"/>
            <a:r>
              <a:rPr lang="en-US" sz="2000" b="1" dirty="0" smtClean="0"/>
              <a:t>It still works! </a:t>
            </a:r>
            <a:endParaRPr lang="en-US" sz="2000" b="1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76010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77240" y="0"/>
            <a:ext cx="2002337" cy="828889"/>
          </a:xfrm>
        </p:spPr>
        <p:txBody>
          <a:bodyPr/>
          <a:lstStyle/>
          <a:p>
            <a:pPr marL="18288" indent="0">
              <a:buNone/>
            </a:pPr>
            <a:r>
              <a:rPr lang="en-US" i="1" dirty="0" smtClean="0"/>
              <a:t>Recall…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Calibration: Coefficients</a:t>
            </a:r>
            <a:endParaRPr lang="en-US" dirty="0"/>
          </a:p>
        </p:txBody>
      </p:sp>
      <p:pic>
        <p:nvPicPr>
          <p:cNvPr id="4" name="Picture 3" descr="bmiecal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461"/>
          <a:stretch/>
        </p:blipFill>
        <p:spPr>
          <a:xfrm>
            <a:off x="1227777" y="1697708"/>
            <a:ext cx="5765800" cy="65781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5400000">
            <a:off x="5160830" y="1622705"/>
            <a:ext cx="81994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dirty="0" smtClean="0">
                <a:solidFill>
                  <a:srgbClr val="7EB2E6"/>
                </a:solidFill>
              </a:rPr>
              <a:t>}</a:t>
            </a:r>
            <a:endParaRPr lang="en-US" sz="11500" dirty="0">
              <a:solidFill>
                <a:srgbClr val="7EB2E6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54532" y="2779036"/>
            <a:ext cx="2678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Output from LISST data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3520942" y="1250861"/>
            <a:ext cx="363764" cy="44684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016002" y="733523"/>
            <a:ext cx="3247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Obtained by bead calibration </a:t>
            </a:r>
            <a:endParaRPr lang="en-US" dirty="0"/>
          </a:p>
        </p:txBody>
      </p:sp>
      <p:pic>
        <p:nvPicPr>
          <p:cNvPr id="6" name="Picture 5" descr="sampl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835" y="4146177"/>
            <a:ext cx="6311900" cy="482600"/>
          </a:xfrm>
          <a:prstGeom prst="rect">
            <a:avLst/>
          </a:prstGeom>
        </p:spPr>
      </p:pic>
      <p:sp>
        <p:nvSpPr>
          <p:cNvPr id="11" name="Down Arrow 10"/>
          <p:cNvSpPr/>
          <p:nvPr/>
        </p:nvSpPr>
        <p:spPr>
          <a:xfrm>
            <a:off x="3884706" y="3324413"/>
            <a:ext cx="269826" cy="627529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5412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Measurements: from Lab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677572" y="295241"/>
            <a:ext cx="3325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VSFs for lab measurements </a:t>
            </a:r>
            <a:endParaRPr lang="en-US" dirty="0"/>
          </a:p>
        </p:txBody>
      </p:sp>
      <p:pic>
        <p:nvPicPr>
          <p:cNvPr id="6" name="Picture 5" descr="VSF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572" y="792490"/>
            <a:ext cx="5445747" cy="4084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8596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ulture_psd.t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9" t="4547" r="5392"/>
          <a:stretch/>
        </p:blipFill>
        <p:spPr>
          <a:xfrm>
            <a:off x="656215" y="562528"/>
            <a:ext cx="7802543" cy="60813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56215" y="175094"/>
            <a:ext cx="7277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PSD for lab measurements: Volume concentration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2598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lemental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Elemental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lemental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Elemental.thmx</Template>
  <TotalTime>1665</TotalTime>
  <Words>605</Words>
  <Application>Microsoft Macintosh PowerPoint</Application>
  <PresentationFormat>On-screen Show (4:3)</PresentationFormat>
  <Paragraphs>119</Paragraphs>
  <Slides>21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Elemental</vt:lpstr>
      <vt:lpstr>LISST calibration and measurements</vt:lpstr>
      <vt:lpstr>Outline</vt:lpstr>
      <vt:lpstr>Calibration: Methodology</vt:lpstr>
      <vt:lpstr>Calibration: Methodology</vt:lpstr>
      <vt:lpstr>Calibration: Coefficients</vt:lpstr>
      <vt:lpstr>Calibration: Coefficients</vt:lpstr>
      <vt:lpstr>Calibration: Coefficients</vt:lpstr>
      <vt:lpstr>Measurements: from Lab</vt:lpstr>
      <vt:lpstr>PowerPoint Presentation</vt:lpstr>
      <vt:lpstr>Measurements: from Lab</vt:lpstr>
      <vt:lpstr>Measurements: Cruise</vt:lpstr>
      <vt:lpstr>PowerPoint Presentation</vt:lpstr>
      <vt:lpstr>Measurements: Cruise</vt:lpstr>
      <vt:lpstr>PowerPoint Presentation</vt:lpstr>
      <vt:lpstr>PowerPoint Presentation</vt:lpstr>
      <vt:lpstr>Measurements: Coccolithophores </vt:lpstr>
      <vt:lpstr>Measurements: Coccolithophores </vt:lpstr>
      <vt:lpstr>Measurements: Coccolithophores </vt:lpstr>
      <vt:lpstr>Measurements: Coccolithophores </vt:lpstr>
      <vt:lpstr>Video</vt:lpstr>
      <vt:lpstr>Acknowledgements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LISST calibration and measurements</dc:title>
  <dc:creator>Grace</dc:creator>
  <cp:lastModifiedBy>Grace</cp:lastModifiedBy>
  <cp:revision>51</cp:revision>
  <dcterms:created xsi:type="dcterms:W3CDTF">2013-07-31T02:21:57Z</dcterms:created>
  <dcterms:modified xsi:type="dcterms:W3CDTF">2013-08-06T17:36:40Z</dcterms:modified>
</cp:coreProperties>
</file>