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4" r:id="rId2"/>
    <p:sldId id="283" r:id="rId3"/>
    <p:sldId id="278" r:id="rId4"/>
    <p:sldId id="279" r:id="rId5"/>
    <p:sldId id="280" r:id="rId6"/>
    <p:sldId id="285" r:id="rId7"/>
    <p:sldId id="259" r:id="rId8"/>
    <p:sldId id="256" r:id="rId9"/>
    <p:sldId id="257" r:id="rId10"/>
    <p:sldId id="258" r:id="rId11"/>
    <p:sldId id="281" r:id="rId12"/>
    <p:sldId id="260" r:id="rId13"/>
    <p:sldId id="261" r:id="rId14"/>
    <p:sldId id="268" r:id="rId15"/>
    <p:sldId id="267" r:id="rId16"/>
    <p:sldId id="262" r:id="rId17"/>
    <p:sldId id="263" r:id="rId18"/>
    <p:sldId id="264" r:id="rId19"/>
    <p:sldId id="265" r:id="rId20"/>
    <p:sldId id="266" r:id="rId21"/>
    <p:sldId id="286" r:id="rId22"/>
    <p:sldId id="287" r:id="rId23"/>
    <p:sldId id="282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88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9DE6-09F5-4685-AB7B-73DEEB71FD6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91C7-19C6-43D6-8935-D9847E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9013-6AAE-4BFD-9515-1DDA799991FC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696200" cy="1752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I: Guide to Radiometric Measurements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Video)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29450" cy="57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5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4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781050"/>
            <a:ext cx="91059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9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655979"/>
            <a:ext cx="7362825" cy="57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2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012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Lw’s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match if we use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=0.021 instead of 0.028. Therefore, this means we overcorrected sky radiance initially (?).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2" y="1066800"/>
            <a:ext cx="695117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1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4" y="990600"/>
            <a:ext cx="7108330" cy="52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944" y="152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Rrs’s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match if we use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=0.021 instead of 0.028. Therefore, this means we overcorrected sky radiance initially (?).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913"/>
          </a:xfrm>
        </p:spPr>
        <p:txBody>
          <a:bodyPr/>
          <a:lstStyle/>
          <a:p>
            <a:r>
              <a:rPr lang="en-US" dirty="0" smtClean="0"/>
              <a:t>Cruise 1: Ocean Station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551"/>
            <a:ext cx="7200900" cy="54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757238"/>
            <a:ext cx="67913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33400"/>
            <a:ext cx="70485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7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1025"/>
            <a:ext cx="83439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7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II: Data Processing and Analysis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animation)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3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0050"/>
            <a:ext cx="86582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5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these comparisons suggest?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three instruments work better under stable conditions. Especially, the two above-water instruments,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HyperSAS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WISP may not ideal for wavy ocean surface.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stable condition, the offsets among instruments seem relatively constant. This may due to different calibration methods using for these instruments.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Therefore, derived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over Ed, is more reliable and comparable, but individual radiance and irradiance by a single instrument may not be trustable without providing sufficient calibration information.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Inversion Application Example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287963"/>
          </a:xfrm>
        </p:spPr>
        <p:txBody>
          <a:bodyPr>
            <a:normAutofit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Using algorithm developed by Li et al. (2013, RSE, Vol. 135, pp. 150–166).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IOP Inversion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Model for Inland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Waters (IIMIW) is 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specifically developed for 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turbid lake, estuarine, 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and coastal waters.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Validated and works 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well for 8 sites all 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over the world.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3" y="1752600"/>
            <a:ext cx="54739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0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3" y="1143000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02634"/>
              </p:ext>
            </p:extLst>
          </p:nvPr>
        </p:nvGraphicFramePr>
        <p:xfrm>
          <a:off x="5257800" y="2294736"/>
          <a:ext cx="327946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155"/>
                <a:gridCol w="1093155"/>
                <a:gridCol w="10931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Chlorophyll (mg/m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Inversed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 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2.47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27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288" y="495300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 we show the inversion results for dock test on July 15 and July 27. The interesting fact is that inversed results are always better when using WISP-measured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This may suggest WISP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more accurate than the other two instruments. However, it is not certain until further investigation. Measuring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with more than one instruments, if possible, is still recommended.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Inversion Application Example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609600"/>
            <a:ext cx="678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 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          Pigments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3061" y="102888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15349" y="10236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609600"/>
            <a:ext cx="5715000" cy="524469"/>
          </a:xfrm>
          <a:prstGeom prst="rect">
            <a:avLst/>
          </a:prstGeom>
          <a:solidFill>
            <a:srgbClr val="FF00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3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448272"/>
          </a:xfrm>
        </p:spPr>
        <p:txBody>
          <a:bodyPr/>
          <a:lstStyle/>
          <a:p>
            <a:r>
              <a:rPr lang="es-ES" dirty="0" smtClean="0">
                <a:latin typeface="Goudy Stout" pitchFamily="18" charset="0"/>
              </a:rPr>
              <a:t>CLOSURE ANALYSIS</a:t>
            </a:r>
            <a:endParaRPr lang="es-ES" dirty="0"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instruments</a:t>
            </a:r>
            <a:r>
              <a:rPr lang="es-ES" dirty="0" smtClean="0"/>
              <a:t>’ response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explained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1855365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Offsets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variations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and sea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/>
              <a:t>,</a:t>
            </a:r>
            <a:endParaRPr lang="es-ES" dirty="0" smtClean="0"/>
          </a:p>
          <a:p>
            <a:r>
              <a:rPr lang="es-ES" dirty="0" err="1" smtClean="0"/>
              <a:t>Inappropriate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Handling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(</a:t>
            </a: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WISP),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 rot="16200000">
            <a:off x="-1301825" y="3819872"/>
            <a:ext cx="3322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600" dirty="0" err="1" smtClean="0"/>
              <a:t>Incorrect</a:t>
            </a:r>
            <a:r>
              <a:rPr lang="es-ES" sz="2600" dirty="0" smtClean="0"/>
              <a:t> </a:t>
            </a:r>
            <a:r>
              <a:rPr lang="es-ES" sz="2600" dirty="0" err="1" smtClean="0"/>
              <a:t>values</a:t>
            </a:r>
            <a:r>
              <a:rPr lang="es-ES" sz="2600" dirty="0" smtClean="0"/>
              <a:t> of sea-</a:t>
            </a:r>
            <a:r>
              <a:rPr lang="es-ES" sz="2600" dirty="0" err="1" smtClean="0"/>
              <a:t>surface</a:t>
            </a:r>
            <a:r>
              <a:rPr lang="es-ES" sz="2600" dirty="0" smtClean="0"/>
              <a:t> </a:t>
            </a:r>
            <a:r>
              <a:rPr lang="es-ES" sz="2600" dirty="0" err="1" smtClean="0"/>
              <a:t>reflectance</a:t>
            </a:r>
            <a:r>
              <a:rPr lang="es-ES" sz="2600" dirty="0" smtClean="0"/>
              <a:t> factor, </a:t>
            </a:r>
            <a:r>
              <a:rPr lang="el-GR" sz="2600" dirty="0" smtClean="0"/>
              <a:t>ρ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683568" y="3140968"/>
            <a:ext cx="288032" cy="1656184"/>
          </a:xfrm>
          <a:prstGeom prst="leftBrac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71600" y="1916832"/>
            <a:ext cx="7704856" cy="20448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/>
              <a:t>D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more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justify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4221088"/>
            <a:ext cx="777686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Hydrolight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5751562" cy="475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CRUISE 2- “OFFSHORE” STATION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4869160"/>
            <a:ext cx="3275856" cy="648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s-ES" sz="1800" dirty="0" err="1" smtClean="0"/>
              <a:t>HyperPRO</a:t>
            </a:r>
            <a:r>
              <a:rPr lang="es-ES" sz="1800" dirty="0" smtClean="0"/>
              <a:t>, </a:t>
            </a:r>
            <a:r>
              <a:rPr lang="es-ES" sz="1800" dirty="0" err="1" smtClean="0"/>
              <a:t>noisy</a:t>
            </a:r>
            <a:r>
              <a:rPr lang="es-ES" sz="1800" dirty="0" smtClean="0"/>
              <a:t> and </a:t>
            </a:r>
            <a:r>
              <a:rPr lang="es-ES" sz="1800" dirty="0" err="1" smtClean="0"/>
              <a:t>useless</a:t>
            </a:r>
            <a:r>
              <a:rPr lang="es-ES" sz="1800" dirty="0" smtClean="0"/>
              <a:t> </a:t>
            </a:r>
            <a:r>
              <a:rPr lang="es-ES" sz="1800" dirty="0" err="1" smtClean="0"/>
              <a:t>signal</a:t>
            </a:r>
            <a:endParaRPr lang="es-ES" sz="1800" dirty="0"/>
          </a:p>
        </p:txBody>
      </p:sp>
      <p:sp>
        <p:nvSpPr>
          <p:cNvPr id="7" name="6 Elipse"/>
          <p:cNvSpPr/>
          <p:nvPr/>
        </p:nvSpPr>
        <p:spPr>
          <a:xfrm>
            <a:off x="3779912" y="4653136"/>
            <a:ext cx="2880320" cy="1008112"/>
          </a:xfrm>
          <a:prstGeom prst="ellipse">
            <a:avLst/>
          </a:prstGeom>
          <a:noFill/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7" idx="0"/>
          </p:cNvCxnSpPr>
          <p:nvPr/>
        </p:nvCxnSpPr>
        <p:spPr>
          <a:xfrm flipV="1">
            <a:off x="5220072" y="4077072"/>
            <a:ext cx="432048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b="1" dirty="0" smtClean="0"/>
              <a:t>ECOLIGHT SIMULATIONS: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4445"/>
            <a:ext cx="8229600" cy="536923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es-ES" dirty="0" err="1" smtClean="0"/>
              <a:t>Simulations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coverage</a:t>
            </a:r>
            <a:r>
              <a:rPr lang="es-ES" dirty="0" smtClean="0"/>
              <a:t> and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speeds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5027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4499992" cy="36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79512" y="1268760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Inputs: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IOPs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,a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CDOM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grpSp>
        <p:nvGrpSpPr>
          <p:cNvPr id="4" name="9 Grupo"/>
          <p:cNvGrpSpPr/>
          <p:nvPr/>
        </p:nvGrpSpPr>
        <p:grpSpPr>
          <a:xfrm>
            <a:off x="755576" y="2967148"/>
            <a:ext cx="879832" cy="432048"/>
            <a:chOff x="755576" y="2967148"/>
            <a:chExt cx="879832" cy="432048"/>
          </a:xfrm>
        </p:grpSpPr>
        <p:sp>
          <p:nvSpPr>
            <p:cNvPr id="8" name="7 Abrir llave"/>
            <p:cNvSpPr/>
            <p:nvPr/>
          </p:nvSpPr>
          <p:spPr>
            <a:xfrm>
              <a:off x="1275368" y="2967148"/>
              <a:ext cx="360040" cy="43204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30126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16%</a:t>
              </a:r>
              <a:endParaRPr lang="es-ES" dirty="0"/>
            </a:p>
          </p:txBody>
        </p:sp>
      </p:grpSp>
      <p:sp>
        <p:nvSpPr>
          <p:cNvPr id="12" name="11 Abrir llave"/>
          <p:cNvSpPr/>
          <p:nvPr/>
        </p:nvSpPr>
        <p:spPr>
          <a:xfrm>
            <a:off x="6387936" y="2492896"/>
            <a:ext cx="344304" cy="3600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868144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824536"/>
            <a:ext cx="8435280" cy="2204864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shape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spectra</a:t>
            </a:r>
            <a:r>
              <a:rPr lang="es-ES" sz="2400" dirty="0" smtClean="0"/>
              <a:t>,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magnitude</a:t>
            </a:r>
            <a:r>
              <a:rPr lang="es-ES" sz="2400" dirty="0" smtClean="0"/>
              <a:t>.</a:t>
            </a:r>
          </a:p>
          <a:p>
            <a:pPr>
              <a:buNone/>
            </a:pPr>
            <a:r>
              <a:rPr lang="es-ES" sz="2400" dirty="0" smtClean="0"/>
              <a:t>1)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measured</a:t>
            </a:r>
            <a:r>
              <a:rPr lang="es-ES" sz="2400" dirty="0" smtClean="0"/>
              <a:t> </a:t>
            </a:r>
            <a:r>
              <a:rPr lang="es-ES" sz="2400" dirty="0" err="1" smtClean="0"/>
              <a:t>Rrs</a:t>
            </a:r>
            <a:r>
              <a:rPr lang="es-ES" sz="2400" dirty="0" smtClean="0"/>
              <a:t> at [720-750] </a:t>
            </a:r>
            <a:r>
              <a:rPr lang="es-ES" sz="2400" dirty="0" err="1" smtClean="0"/>
              <a:t>significantly</a:t>
            </a:r>
            <a:r>
              <a:rPr lang="es-ES" sz="2400" dirty="0" smtClean="0"/>
              <a:t> </a:t>
            </a:r>
            <a:r>
              <a:rPr lang="es-ES" sz="2400" dirty="0" err="1" smtClean="0"/>
              <a:t>higher</a:t>
            </a:r>
            <a:r>
              <a:rPr lang="es-ES" sz="2400" dirty="0" smtClean="0"/>
              <a:t> </a:t>
            </a:r>
            <a:r>
              <a:rPr lang="es-ES" sz="2400" dirty="0" err="1" smtClean="0"/>
              <a:t>than</a:t>
            </a:r>
            <a:r>
              <a:rPr lang="es-ES" sz="2400" dirty="0" smtClean="0"/>
              <a:t> </a:t>
            </a:r>
            <a:r>
              <a:rPr lang="es-ES" sz="2400" dirty="0" err="1" smtClean="0"/>
              <a:t>zero</a:t>
            </a:r>
            <a:r>
              <a:rPr lang="es-ES" sz="2400" dirty="0"/>
              <a:t> </a:t>
            </a:r>
            <a:r>
              <a:rPr lang="es-ES" sz="2400" dirty="0" smtClean="0">
                <a:sym typeface="Wingdings" pitchFamily="2" charset="2"/>
              </a:rPr>
              <a:t> open </a:t>
            </a:r>
            <a:r>
              <a:rPr lang="es-ES" sz="2400" dirty="0" err="1" smtClean="0">
                <a:sym typeface="Wingdings" pitchFamily="2" charset="2"/>
              </a:rPr>
              <a:t>ocean</a:t>
            </a:r>
            <a:r>
              <a:rPr lang="es-ES" sz="2400" dirty="0" smtClean="0">
                <a:sym typeface="Wingdings" pitchFamily="2" charset="2"/>
              </a:rPr>
              <a:t>  “</a:t>
            </a:r>
            <a:r>
              <a:rPr lang="es-ES" sz="2400" dirty="0" err="1" smtClean="0">
                <a:sym typeface="Wingdings" pitchFamily="2" charset="2"/>
              </a:rPr>
              <a:t>dark</a:t>
            </a:r>
            <a:r>
              <a:rPr lang="es-ES" sz="2400" dirty="0" smtClean="0">
                <a:sym typeface="Wingdings" pitchFamily="2" charset="2"/>
              </a:rPr>
              <a:t> pixel” </a:t>
            </a:r>
            <a:r>
              <a:rPr lang="es-ES" sz="2400" dirty="0" err="1" smtClean="0">
                <a:sym typeface="Wingdings" pitchFamily="2" charset="2"/>
              </a:rPr>
              <a:t>correction</a:t>
            </a:r>
            <a:endParaRPr lang="es-E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s-ES" sz="2400" dirty="0" smtClean="0"/>
              <a:t>2) </a:t>
            </a:r>
            <a:r>
              <a:rPr lang="es-ES" sz="2400" dirty="0" err="1" smtClean="0"/>
              <a:t>Imprecise</a:t>
            </a:r>
            <a:r>
              <a:rPr lang="es-ES" sz="2400" dirty="0" smtClean="0"/>
              <a:t> </a:t>
            </a:r>
            <a:r>
              <a:rPr lang="es-ES" sz="2400" dirty="0" err="1" smtClean="0"/>
              <a:t>sky</a:t>
            </a:r>
            <a:r>
              <a:rPr lang="es-ES" sz="2400" dirty="0" smtClean="0"/>
              <a:t> and </a:t>
            </a:r>
            <a:r>
              <a:rPr lang="es-ES" sz="2400" dirty="0" err="1" smtClean="0"/>
              <a:t>measurement</a:t>
            </a:r>
            <a:r>
              <a:rPr lang="es-ES" sz="2400" dirty="0" smtClean="0"/>
              <a:t> </a:t>
            </a:r>
            <a:r>
              <a:rPr lang="es-ES" sz="2400" dirty="0" err="1" smtClean="0"/>
              <a:t>conditions</a:t>
            </a:r>
            <a:r>
              <a:rPr lang="es-ES" sz="2400" dirty="0" smtClean="0"/>
              <a:t>, </a:t>
            </a:r>
            <a:r>
              <a:rPr lang="es-ES" sz="2400" dirty="0" err="1" smtClean="0"/>
              <a:t>unknown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 try </a:t>
            </a:r>
            <a:r>
              <a:rPr lang="es-ES" sz="2400" dirty="0" err="1" smtClean="0">
                <a:sym typeface="Wingdings" pitchFamily="2" charset="2"/>
              </a:rPr>
              <a:t>with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 err="1" smtClean="0">
                <a:sym typeface="Wingdings" pitchFamily="2" charset="2"/>
              </a:rPr>
              <a:t>another</a:t>
            </a:r>
            <a:r>
              <a:rPr lang="es-ES" sz="2400" dirty="0" smtClean="0">
                <a:sym typeface="Wingdings" pitchFamily="2" charset="2"/>
              </a:rPr>
              <a:t> rho </a:t>
            </a:r>
            <a:r>
              <a:rPr lang="es-ES" sz="2400" dirty="0" err="1" smtClean="0">
                <a:sym typeface="Wingdings" pitchFamily="2" charset="2"/>
              </a:rPr>
              <a:t>values</a:t>
            </a: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4492"/>
            <a:ext cx="5400600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3442"/>
            <a:ext cx="5112568" cy="411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627784" y="0"/>
            <a:ext cx="651621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err="1" smtClean="0"/>
              <a:t>Mobley</a:t>
            </a:r>
            <a:r>
              <a:rPr lang="es-ES" sz="2400" dirty="0"/>
              <a:t> </a:t>
            </a:r>
            <a:r>
              <a:rPr lang="es-ES" sz="2400" dirty="0" smtClean="0"/>
              <a:t>(1999)</a:t>
            </a:r>
          </a:p>
          <a:p>
            <a:pPr>
              <a:buNone/>
            </a:pPr>
            <a:r>
              <a:rPr lang="el-GR" sz="2600" dirty="0" smtClean="0"/>
              <a:t>ρ</a:t>
            </a:r>
            <a:r>
              <a:rPr lang="es-ES" sz="2600" dirty="0" smtClean="0"/>
              <a:t>≈0.034 </a:t>
            </a:r>
            <a:r>
              <a:rPr lang="es-ES" sz="2600" dirty="0" err="1" smtClean="0"/>
              <a:t>when</a:t>
            </a:r>
            <a:r>
              <a:rPr lang="es-ES" sz="2600" dirty="0" smtClean="0"/>
              <a:t> </a:t>
            </a:r>
            <a:r>
              <a:rPr lang="el-GR" sz="2600" dirty="0" smtClean="0"/>
              <a:t>φ</a:t>
            </a:r>
            <a:r>
              <a:rPr lang="es-ES" sz="2600" dirty="0" smtClean="0"/>
              <a:t> ≈ 135º, </a:t>
            </a:r>
            <a:r>
              <a:rPr lang="el-GR" sz="2600" dirty="0" smtClean="0"/>
              <a:t>θ</a:t>
            </a:r>
            <a:r>
              <a:rPr lang="es-ES" sz="2600" dirty="0" smtClean="0"/>
              <a:t> ≈43º and U=5 m/s</a:t>
            </a:r>
            <a:endParaRPr lang="es-ES" sz="2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50" y="1556792"/>
            <a:ext cx="50778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512" y="2204864"/>
          <a:ext cx="460851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082"/>
                <a:gridCol w="2234430"/>
              </a:tblGrid>
              <a:tr h="3554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EUCLIDEAN DISTANCE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Without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corrections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0.0076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Forcing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Rrs</a:t>
                      </a:r>
                      <a:r>
                        <a:rPr lang="es-ES" sz="18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[720-750]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= 0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8.05E-04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Sea-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surface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reflectance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factor= 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0.0014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55776" cy="28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40026" y="116632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0000"/>
                </a:solidFill>
              </a:rPr>
              <a:t>.</a:t>
            </a:r>
            <a:endParaRPr lang="es-E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283 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7052E-7 L 0.20468 -0.27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III: Closure and Application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71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CRUISE 2- RIVER STATION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99208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Full </a:t>
            </a:r>
            <a:r>
              <a:rPr lang="es-ES" dirty="0" err="1" smtClean="0"/>
              <a:t>overcast</a:t>
            </a:r>
            <a:r>
              <a:rPr lang="es-ES" dirty="0"/>
              <a:t> </a:t>
            </a:r>
            <a:r>
              <a:rPr lang="es-ES" dirty="0" smtClean="0"/>
              <a:t>(no “</a:t>
            </a:r>
            <a:r>
              <a:rPr lang="es-ES" dirty="0" err="1" smtClean="0"/>
              <a:t>dark</a:t>
            </a:r>
            <a:r>
              <a:rPr lang="es-ES" dirty="0" smtClean="0"/>
              <a:t> pixel” </a:t>
            </a:r>
            <a:r>
              <a:rPr lang="es-ES" dirty="0" err="1" smtClean="0"/>
              <a:t>corrections</a:t>
            </a:r>
            <a:r>
              <a:rPr lang="es-ES" dirty="0" smtClean="0"/>
              <a:t> </a:t>
            </a:r>
            <a:r>
              <a:rPr lang="es-ES" dirty="0" err="1" smtClean="0"/>
              <a:t>nor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of sea-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factor).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49149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8 Grupo"/>
          <p:cNvGrpSpPr/>
          <p:nvPr/>
        </p:nvGrpSpPr>
        <p:grpSpPr>
          <a:xfrm>
            <a:off x="4319464" y="1268760"/>
            <a:ext cx="4824536" cy="2808312"/>
            <a:chOff x="3419872" y="1556792"/>
            <a:chExt cx="4824536" cy="2808312"/>
          </a:xfrm>
        </p:grpSpPr>
        <p:sp>
          <p:nvSpPr>
            <p:cNvPr id="8" name="7 Rectángulo redondeado"/>
            <p:cNvSpPr/>
            <p:nvPr/>
          </p:nvSpPr>
          <p:spPr>
            <a:xfrm>
              <a:off x="3419872" y="1556792"/>
              <a:ext cx="4824536" cy="280831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772816"/>
              <a:ext cx="4340168" cy="239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059830" y="0"/>
          <a:ext cx="608417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834"/>
                <a:gridCol w="1216834"/>
                <a:gridCol w="1216834"/>
                <a:gridCol w="1216834"/>
                <a:gridCol w="1216834"/>
              </a:tblGrid>
              <a:tr h="583384">
                <a:tc>
                  <a:txBody>
                    <a:bodyPr/>
                    <a:lstStyle/>
                    <a:p>
                      <a:r>
                        <a:rPr lang="es-ES" dirty="0" smtClean="0"/>
                        <a:t>EUCL. DISTANCE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HyperSAS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HyperPRO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WISP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Ecolight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HyperSAS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0.0215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HyperPRO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0.008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smtClean="0"/>
                        <a:t>WISP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0.0346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Ecolight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0.008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0.0346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7956376" y="1052736"/>
            <a:ext cx="11876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1184995"/>
          </a:xfrm>
        </p:spPr>
        <p:txBody>
          <a:bodyPr/>
          <a:lstStyle/>
          <a:p>
            <a:r>
              <a:rPr lang="es-ES" dirty="0" err="1" smtClean="0"/>
              <a:t>Lab</a:t>
            </a:r>
            <a:r>
              <a:rPr lang="es-ES" dirty="0" smtClean="0"/>
              <a:t>/ Dock test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light </a:t>
            </a:r>
            <a:r>
              <a:rPr lang="es-ES" dirty="0" err="1" smtClean="0"/>
              <a:t>conditions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Ed</a:t>
            </a:r>
            <a:r>
              <a:rPr lang="es-ES" baseline="-25000" dirty="0" err="1" smtClean="0">
                <a:sym typeface="Wingdings" pitchFamily="2" charset="2"/>
              </a:rPr>
              <a:t>PRO</a:t>
            </a:r>
            <a:r>
              <a:rPr lang="es-ES" dirty="0" smtClean="0">
                <a:sym typeface="Wingdings" pitchFamily="2" charset="2"/>
              </a:rPr>
              <a:t>= 1.1Ed</a:t>
            </a:r>
            <a:r>
              <a:rPr lang="es-ES" baseline="-25000" dirty="0" smtClean="0">
                <a:sym typeface="Wingdings" pitchFamily="2" charset="2"/>
              </a:rPr>
              <a:t> SAS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573208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283968" y="2780928"/>
            <a:ext cx="4032448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 err="1" smtClean="0">
                <a:sym typeface="Wingdings" pitchFamily="2" charset="2"/>
              </a:rPr>
              <a:t>Euclidean_dist</a:t>
            </a:r>
            <a:r>
              <a:rPr lang="es-ES" sz="1600" dirty="0" smtClean="0">
                <a:sym typeface="Wingdings" pitchFamily="2" charset="2"/>
              </a:rPr>
              <a:t> [</a:t>
            </a:r>
            <a:r>
              <a:rPr lang="es-ES" sz="1600" dirty="0" err="1" smtClean="0">
                <a:sym typeface="Wingdings" pitchFamily="2" charset="2"/>
              </a:rPr>
              <a:t>Ecolight-HyperPRO</a:t>
            </a:r>
            <a:r>
              <a:rPr lang="es-ES" sz="1600" dirty="0" smtClean="0">
                <a:sym typeface="Wingdings" pitchFamily="2" charset="2"/>
              </a:rPr>
              <a:t>]= 0.0036</a:t>
            </a:r>
            <a:endParaRPr kumimoji="0" lang="es-E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331236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Goudy Stout" pitchFamily="18" charset="0"/>
              </a:rPr>
              <a:t>THANK </a:t>
            </a:r>
            <a:br>
              <a:rPr lang="es-ES" dirty="0" smtClean="0">
                <a:latin typeface="Goudy Stout" pitchFamily="18" charset="0"/>
              </a:rPr>
            </a:br>
            <a:r>
              <a:rPr lang="es-ES" dirty="0" smtClean="0">
                <a:latin typeface="Goudy Stout" pitchFamily="18" charset="0"/>
              </a:rPr>
              <a:t>YOU!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2860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04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 have questions about the video, animation, or this PPT, please contact any of us.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Erin Black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eblack@whoi.edu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Jing 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tan30@purdue.edu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Jing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Tao: jing.tao@dal.ca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Li: lil032@ucsd.edu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Marta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Ramrez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Perez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mramirez@icm.csic.es</a:t>
            </a:r>
          </a:p>
        </p:txBody>
      </p:sp>
    </p:spTree>
    <p:extLst>
      <p:ext uri="{BB962C8B-B14F-4D97-AF65-F5344CB8AC3E}">
        <p14:creationId xmlns:p14="http://schemas.microsoft.com/office/powerpoint/2010/main" val="92820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34" y="15240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Dock Test, 07-27-13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79424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dock test is made on stable platform, and every measurements were strictly following protocols. Therefore, this dock test measurements are considered to be accurate.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Dock Test, 07-27-13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954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7" y="76200"/>
            <a:ext cx="82296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Dock Test, 07-27-13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" y="838200"/>
            <a:ext cx="909734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867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Derived ratios between </a:t>
            </a:r>
            <a:r>
              <a:rPr lang="en-US" dirty="0" err="1" smtClean="0"/>
              <a:t>HyperPro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HyperSAS</a:t>
            </a:r>
            <a:r>
              <a:rPr lang="en-US" dirty="0" smtClean="0"/>
              <a:t> and between WISP and </a:t>
            </a:r>
            <a:r>
              <a:rPr lang="en-US" dirty="0" err="1" smtClean="0"/>
              <a:t>HyperSAS</a:t>
            </a:r>
            <a:r>
              <a:rPr lang="en-US" dirty="0" smtClean="0"/>
              <a:t> for each measured radiometric quantities. This shows ratios for Ed sensor.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WISP and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HyperPro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‘Transformation’ to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HyperSAS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for inter-instrumental comparison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Dock Test was the most ‘ideal’ control conditions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HyperSAS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accurate enough to be the ‘right’ system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Dock Test spectra for SAS, Pro, and WISP to get ratios Pro/SAS and WISP/SAS for all wavelengths (3 nm bins)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Applied Dock Test ratios to transform cruise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0.028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8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813322"/>
            <a:ext cx="6738937" cy="57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18583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Cruise 1: River Station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7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53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3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732</Words>
  <Application>Microsoft Office PowerPoint</Application>
  <PresentationFormat>On-screen Show (4:3)</PresentationFormat>
  <Paragraphs>118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An Introduction to Radiometry: Taking Measurements, Getting Closure, and Data Applications</vt:lpstr>
      <vt:lpstr>An Introduction to Radiometry: Taking Measurements, Getting Closure, and Data Applications</vt:lpstr>
      <vt:lpstr>An Introduction to Radiometry: Taking Measurements, Getting Closure, and Data Applications</vt:lpstr>
      <vt:lpstr>Dock Test, 07-27-13</vt:lpstr>
      <vt:lpstr>Dock Test, 07-27-13</vt:lpstr>
      <vt:lpstr>Dock Test, 07-27-13</vt:lpstr>
      <vt:lpstr>WISP and HyperPro ‘Transformation’ to HyperSAS for inter-instrumental comparison</vt:lpstr>
      <vt:lpstr>PowerPoint Presentation</vt:lpstr>
      <vt:lpstr>PowerPoint Presentation</vt:lpstr>
      <vt:lpstr>PowerPoint Presentation</vt:lpstr>
      <vt:lpstr>Before transformation</vt:lpstr>
      <vt:lpstr>After transformation</vt:lpstr>
      <vt:lpstr>After transformation</vt:lpstr>
      <vt:lpstr>PowerPoint Presentation</vt:lpstr>
      <vt:lpstr>PowerPoint Presentation</vt:lpstr>
      <vt:lpstr>Cruise 1: Ocean Station</vt:lpstr>
      <vt:lpstr>PowerPoint Presentation</vt:lpstr>
      <vt:lpstr>PowerPoint Presentation</vt:lpstr>
      <vt:lpstr>PowerPoint Presentation</vt:lpstr>
      <vt:lpstr>PowerPoint Presentation</vt:lpstr>
      <vt:lpstr>How do these comparisons suggest?</vt:lpstr>
      <vt:lpstr>Inversion Application Example</vt:lpstr>
      <vt:lpstr>PowerPoint Presentation</vt:lpstr>
      <vt:lpstr>CLOSURE ANALYSIS</vt:lpstr>
      <vt:lpstr>Differences between instruments’ response could be explained by: </vt:lpstr>
      <vt:lpstr>CRUISE 2- “OFFSHORE” STATION</vt:lpstr>
      <vt:lpstr>ECOLIGHT SIMULATIONS:</vt:lpstr>
      <vt:lpstr>PowerPoint Presentation</vt:lpstr>
      <vt:lpstr>PowerPoint Presentation</vt:lpstr>
      <vt:lpstr>CRUISE 2- RIVER STATION</vt:lpstr>
      <vt:lpstr>PowerPoint Presentation</vt:lpstr>
      <vt:lpstr>THANK  YOU!</vt:lpstr>
      <vt:lpstr>PowerPoint Presentation</vt:lpstr>
      <vt:lpstr>Contact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Linhai Li</cp:lastModifiedBy>
  <cp:revision>21</cp:revision>
  <dcterms:created xsi:type="dcterms:W3CDTF">2013-07-31T20:53:52Z</dcterms:created>
  <dcterms:modified xsi:type="dcterms:W3CDTF">2013-08-19T16:55:02Z</dcterms:modified>
</cp:coreProperties>
</file>