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4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5.bin" ContentType="application/vnd.openxmlformats-officedocument.oleObject"/>
  <Override PartName="/ppt/notesSlides/notesSlide28.xml" ContentType="application/vnd.openxmlformats-officedocument.presentationml.notesSlide+xml"/>
  <Override PartName="/ppt/embeddings/oleObject6.bin" ContentType="application/vnd.openxmlformats-officedocument.oleObject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93" r:id="rId3"/>
    <p:sldId id="351" r:id="rId4"/>
    <p:sldId id="352" r:id="rId5"/>
    <p:sldId id="348" r:id="rId6"/>
    <p:sldId id="349" r:id="rId7"/>
    <p:sldId id="350" r:id="rId8"/>
    <p:sldId id="342" r:id="rId9"/>
    <p:sldId id="343" r:id="rId10"/>
    <p:sldId id="344" r:id="rId11"/>
    <p:sldId id="345" r:id="rId12"/>
    <p:sldId id="346" r:id="rId13"/>
    <p:sldId id="347" r:id="rId14"/>
    <p:sldId id="322" r:id="rId15"/>
    <p:sldId id="326" r:id="rId16"/>
    <p:sldId id="327" r:id="rId17"/>
    <p:sldId id="336" r:id="rId18"/>
    <p:sldId id="328" r:id="rId19"/>
    <p:sldId id="329" r:id="rId20"/>
    <p:sldId id="330" r:id="rId21"/>
    <p:sldId id="331" r:id="rId22"/>
    <p:sldId id="319" r:id="rId23"/>
    <p:sldId id="333" r:id="rId24"/>
    <p:sldId id="332" r:id="rId25"/>
    <p:sldId id="334" r:id="rId26"/>
    <p:sldId id="313" r:id="rId27"/>
    <p:sldId id="290" r:id="rId28"/>
    <p:sldId id="291" r:id="rId29"/>
    <p:sldId id="339" r:id="rId30"/>
    <p:sldId id="335" r:id="rId31"/>
    <p:sldId id="316" r:id="rId32"/>
    <p:sldId id="310" r:id="rId33"/>
    <p:sldId id="308" r:id="rId34"/>
    <p:sldId id="338" r:id="rId35"/>
    <p:sldId id="337" r:id="rId36"/>
    <p:sldId id="30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nuel Boss" initials="E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4660"/>
  </p:normalViewPr>
  <p:slideViewPr>
    <p:cSldViewPr>
      <p:cViewPr varScale="1">
        <p:scale>
          <a:sx n="69" d="100"/>
          <a:sy n="69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commentAuthors" Target="commentAuthors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046DF-89A1-4C6A-A7E6-ABA712BBEFC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25B54-4D6F-4B1A-B012-A783F9345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6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5B54-4D6F-4B1A-B012-A783F9345A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EEBDB92-C1A7-FF47-B7C9-E8895D389706}" type="slidenum">
              <a:rPr lang="en-US" sz="1100"/>
              <a:pPr eaLnBrk="1" hangingPunct="1"/>
              <a:t>12</a:t>
            </a:fld>
            <a:endParaRPr lang="en-US" sz="11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C73E278-3CEA-E44B-9BAA-7F75BADFAFCC}" type="slidenum">
              <a:rPr lang="en-US" sz="1100"/>
              <a:pPr eaLnBrk="1" hangingPunct="1"/>
              <a:t>13</a:t>
            </a:fld>
            <a:endParaRPr lang="en-US" sz="11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B009B3-AC39-42FF-9221-9AAA29F0BD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5E93D-D412-49FC-8815-4935C4C16A52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8B297-D706-4030-B4C9-F2ED08DB5874}" type="slidenum">
              <a:rPr lang="en-US"/>
              <a:pPr/>
              <a:t>16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8719" y="686405"/>
            <a:ext cx="450056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8719" y="686405"/>
            <a:ext cx="450056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1DE4-3CD7-4005-9EC5-82C45A04A2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3E7B-1D41-469D-B3F4-7714AF1C943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8719" y="686405"/>
            <a:ext cx="450056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0C95-EFBE-4483-8376-DCA8D1F5AA5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8719" y="686405"/>
            <a:ext cx="450056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8719" y="686405"/>
            <a:ext cx="450056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BFCB0-C88E-4E5D-BAEE-3802734D39A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3E7B-1D41-469D-B3F4-7714AF1C94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E3E7B-1D41-469D-B3F4-7714AF1C943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62414705-27A5-604C-8E55-CE820109EDF3}" type="slidenum">
              <a:rPr lang="en-US" sz="1100"/>
              <a:pPr eaLnBrk="1" hangingPunct="1"/>
              <a:t>29</a:t>
            </a:fld>
            <a:endParaRPr lang="en-US" sz="11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5B54-4D6F-4B1A-B012-A783F9345A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5B54-4D6F-4B1A-B012-A783F9345A1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3AD19A5C-B67C-6445-A830-9D8EBE501B6E}" type="slidenum">
              <a:rPr lang="en-US" sz="1100"/>
              <a:pPr eaLnBrk="1" hangingPunct="1"/>
              <a:t>34</a:t>
            </a:fld>
            <a:endParaRPr lang="en-US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8719" y="686405"/>
            <a:ext cx="4500563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B8629-E30E-4BBD-83E4-A0A514D097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E53AA8B7-8A6E-D841-9210-E34BAB148CAE}" type="slidenum">
              <a:rPr lang="en-US" sz="1100"/>
              <a:pPr eaLnBrk="1" hangingPunct="1"/>
              <a:t>35</a:t>
            </a:fld>
            <a:endParaRPr lang="en-US" sz="11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25B54-4D6F-4B1A-B012-A783F9345A1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F54F4036-8328-684D-AD11-9E56C4F76810}" type="slidenum">
              <a:rPr lang="en-US" sz="1100"/>
              <a:pPr eaLnBrk="1" hangingPunct="1"/>
              <a:t>5</a:t>
            </a:fld>
            <a:endParaRPr lang="en-US" sz="11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07B6A746-1D1B-1F45-AE16-8792BD4E6046}" type="slidenum">
              <a:rPr lang="en-US" sz="1100"/>
              <a:pPr eaLnBrk="1" hangingPunct="1"/>
              <a:t>6</a:t>
            </a:fld>
            <a:endParaRPr lang="en-US" sz="11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22C7F92-E289-AA4F-A208-2DFCF62F3B30}" type="slidenum">
              <a:rPr lang="en-US" sz="1100"/>
              <a:pPr eaLnBrk="1" hangingPunct="1"/>
              <a:t>7</a:t>
            </a:fld>
            <a:endParaRPr lang="en-US" sz="11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D190DF05-F36D-774B-ADA4-FEB8E9A9F37A}" type="slidenum">
              <a:rPr lang="en-US" sz="1100"/>
              <a:pPr eaLnBrk="1" hangingPunct="1"/>
              <a:t>8</a:t>
            </a:fld>
            <a:endParaRPr lang="en-US" sz="11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4459D59F-0B6C-AE49-84A7-AEF76E814B81}" type="slidenum">
              <a:rPr lang="en-US" sz="1100"/>
              <a:pPr eaLnBrk="1" hangingPunct="1"/>
              <a:t>9</a:t>
            </a:fld>
            <a:endParaRPr lang="en-US" sz="11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eaLnBrk="0" hangingPunct="0"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7A712306-B923-634C-812A-BC1CFABA7B13}" type="slidenum">
              <a:rPr lang="en-US" sz="1100"/>
              <a:pPr eaLnBrk="1" hangingPunct="1"/>
              <a:t>11</a:t>
            </a:fld>
            <a:endParaRPr lang="en-US" sz="11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4D0778-4974-4C38-9D2E-4B7C36EB1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7D6F-B92D-4116-AA4E-57997FB52CF9}" type="datetimeFigureOut">
              <a:rPr lang="en-US" smtClean="0"/>
              <a:pPr/>
              <a:t>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4754-3329-4102-946B-4E3EA0AC78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24.jpeg"/><Relationship Id="rId5" Type="http://schemas.openxmlformats.org/officeDocument/2006/relationships/image" Target="../media/image22.jpeg"/><Relationship Id="rId6" Type="http://schemas.openxmlformats.org/officeDocument/2006/relationships/image" Target="../media/image48.png"/><Relationship Id="rId7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60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59.wmf"/><Relationship Id="rId7" Type="http://schemas.openxmlformats.org/officeDocument/2006/relationships/image" Target="../media/image6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65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5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27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.jpe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image" Target="../media/image8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Scattering: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What is it? Who does it?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4343400"/>
            <a:ext cx="422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few demos to get us going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05400"/>
            <a:ext cx="453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should you care about it?</a:t>
            </a:r>
            <a:endParaRPr lang="en-US" sz="2400" dirty="0"/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74437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*includes materials by C. </a:t>
            </a:r>
            <a:r>
              <a:rPr lang="en-US" dirty="0" err="1">
                <a:cs typeface="+mn-cs"/>
              </a:rPr>
              <a:t>Roesler</a:t>
            </a:r>
            <a:r>
              <a:rPr lang="en-US" dirty="0">
                <a:cs typeface="+mn-cs"/>
              </a:rPr>
              <a:t> and C. Mobley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81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6"/>
          <p:cNvSpPr txBox="1">
            <a:spLocks noChangeArrowheads="1"/>
          </p:cNvSpPr>
          <p:nvPr/>
        </p:nvSpPr>
        <p:spPr bwMode="auto">
          <a:xfrm>
            <a:off x="28575" y="304800"/>
            <a:ext cx="9005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0"/>
              <a:t>Backscattering and scattering sensitivity to size:</a:t>
            </a:r>
          </a:p>
        </p:txBody>
      </p:sp>
      <p:sp>
        <p:nvSpPr>
          <p:cNvPr id="39939" name="TextBox 7"/>
          <p:cNvSpPr txBox="1">
            <a:spLocks noChangeArrowheads="1"/>
          </p:cNvSpPr>
          <p:nvPr/>
        </p:nvSpPr>
        <p:spPr bwMode="auto">
          <a:xfrm>
            <a:off x="0" y="6400800"/>
            <a:ext cx="678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Based on Mie theory (homogeneous spheres)</a:t>
            </a:r>
          </a:p>
        </p:txBody>
      </p:sp>
      <p:sp>
        <p:nvSpPr>
          <p:cNvPr id="39940" name="TextBox 2"/>
          <p:cNvSpPr txBox="1">
            <a:spLocks noChangeArrowheads="1"/>
          </p:cNvSpPr>
          <p:nvPr/>
        </p:nvSpPr>
        <p:spPr bwMode="auto">
          <a:xfrm>
            <a:off x="5791200" y="6096000"/>
            <a:ext cx="261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Boss et al., 2004, TOS</a:t>
            </a:r>
          </a:p>
        </p:txBody>
      </p:sp>
    </p:spTree>
    <p:extLst>
      <p:ext uri="{BB962C8B-B14F-4D97-AF65-F5344CB8AC3E}">
        <p14:creationId xmlns:p14="http://schemas.microsoft.com/office/powerpoint/2010/main" val="208798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Symbol" charset="0"/>
                <a:cs typeface="+mj-cs"/>
              </a:rPr>
              <a:t>b</a:t>
            </a:r>
            <a:r>
              <a:rPr lang="en-US" sz="3600" smtClean="0">
                <a:cs typeface="+mj-cs"/>
              </a:rPr>
              <a:t>(</a:t>
            </a:r>
            <a:r>
              <a:rPr lang="en-US" sz="3600" smtClean="0">
                <a:latin typeface="Symbol" charset="0"/>
                <a:cs typeface="+mj-cs"/>
              </a:rPr>
              <a:t>q</a:t>
            </a:r>
            <a:r>
              <a:rPr lang="en-US" sz="3600" smtClean="0">
                <a:cs typeface="+mj-cs"/>
              </a:rPr>
              <a:t>) </a:t>
            </a:r>
            <a:r>
              <a:rPr lang="en-US" sz="3600" smtClean="0">
                <a:latin typeface="Comic Sans MS" charset="0"/>
                <a:cs typeface="+mj-cs"/>
              </a:rPr>
              <a:t>response to particle size distribution</a:t>
            </a:r>
          </a:p>
        </p:txBody>
      </p:sp>
      <p:grpSp>
        <p:nvGrpSpPr>
          <p:cNvPr id="46104" name="Group 24"/>
          <p:cNvGrpSpPr>
            <a:grpSpLocks/>
          </p:cNvGrpSpPr>
          <p:nvPr/>
        </p:nvGrpSpPr>
        <p:grpSpPr bwMode="auto">
          <a:xfrm>
            <a:off x="1905000" y="2438400"/>
            <a:ext cx="5364163" cy="3773488"/>
            <a:chOff x="2381" y="1824"/>
            <a:chExt cx="3379" cy="2377"/>
          </a:xfrm>
        </p:grpSpPr>
        <p:pic>
          <p:nvPicPr>
            <p:cNvPr id="40968" name="Picture 25" descr="PSD-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824"/>
              <a:ext cx="3379" cy="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6" name="Text Box 26"/>
            <p:cNvSpPr txBox="1">
              <a:spLocks noChangeArrowheads="1"/>
            </p:cNvSpPr>
            <p:nvPr/>
          </p:nvSpPr>
          <p:spPr bwMode="auto">
            <a:xfrm>
              <a:off x="2832" y="3696"/>
              <a:ext cx="145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cs typeface="+mn-cs"/>
                </a:rPr>
                <a:t>Stramski and Kiefer 1989</a:t>
              </a:r>
            </a:p>
          </p:txBody>
        </p:sp>
      </p:grpSp>
      <p:grpSp>
        <p:nvGrpSpPr>
          <p:cNvPr id="46107" name="Group 27"/>
          <p:cNvGrpSpPr>
            <a:grpSpLocks/>
          </p:cNvGrpSpPr>
          <p:nvPr/>
        </p:nvGrpSpPr>
        <p:grpSpPr bwMode="auto">
          <a:xfrm>
            <a:off x="2962275" y="2695575"/>
            <a:ext cx="3810000" cy="3079750"/>
            <a:chOff x="3053" y="1996"/>
            <a:chExt cx="2400" cy="1940"/>
          </a:xfrm>
        </p:grpSpPr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>
              <a:off x="3168" y="2016"/>
              <a:ext cx="1824" cy="19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>
              <a:off x="3053" y="2592"/>
              <a:ext cx="2400" cy="12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4632" y="1996"/>
              <a:ext cx="244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Arial" charset="0"/>
                  <a:cs typeface="+mn-cs"/>
                </a:rPr>
                <a:t>r</a:t>
              </a:r>
              <a:r>
                <a:rPr lang="en-US" sz="1600" baseline="30000">
                  <a:solidFill>
                    <a:schemeClr val="accent2"/>
                  </a:solidFill>
                  <a:latin typeface="Arial" charset="0"/>
                  <a:cs typeface="+mn-cs"/>
                </a:rPr>
                <a:t>-3</a:t>
              </a:r>
            </a:p>
            <a:p>
              <a:pPr>
                <a:defRPr/>
              </a:pPr>
              <a:endParaRPr lang="en-US" sz="900">
                <a:latin typeface="Arial" charset="0"/>
                <a:cs typeface="+mn-cs"/>
              </a:endParaRPr>
            </a:p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Arial" charset="0"/>
                  <a:cs typeface="+mn-cs"/>
                </a:rPr>
                <a:t>r</a:t>
              </a:r>
              <a:r>
                <a:rPr lang="en-US" sz="1600" baseline="30000">
                  <a:solidFill>
                    <a:srgbClr val="FF0000"/>
                  </a:solidFill>
                  <a:latin typeface="Arial" charset="0"/>
                  <a:cs typeface="+mn-cs"/>
                </a:rPr>
                <a:t>-5</a:t>
              </a:r>
            </a:p>
          </p:txBody>
        </p:sp>
      </p:grp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838200" y="1381125"/>
            <a:ext cx="686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First let</a:t>
            </a:r>
            <a:r>
              <a:rPr lang="ja-JP" altLang="en-US">
                <a:latin typeface="Arial"/>
                <a:cs typeface="+mn-cs"/>
              </a:rPr>
              <a:t>’</a:t>
            </a:r>
            <a:r>
              <a:rPr lang="en-US">
                <a:cs typeface="+mn-cs"/>
              </a:rPr>
              <a:t>s talk about particle size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92519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latin typeface="Symbol" charset="0"/>
                <a:cs typeface="+mj-cs"/>
              </a:rPr>
              <a:t>b</a:t>
            </a:r>
            <a:r>
              <a:rPr lang="en-US" sz="3200" smtClean="0">
                <a:cs typeface="+mj-cs"/>
              </a:rPr>
              <a:t>(</a:t>
            </a:r>
            <a:r>
              <a:rPr lang="en-US" sz="3200" smtClean="0">
                <a:latin typeface="Symbol" charset="0"/>
                <a:cs typeface="+mj-cs"/>
              </a:rPr>
              <a:t>q</a:t>
            </a:r>
            <a:r>
              <a:rPr lang="en-US" sz="3200" smtClean="0">
                <a:cs typeface="+mj-cs"/>
              </a:rPr>
              <a:t>) </a:t>
            </a:r>
            <a:r>
              <a:rPr lang="en-US" sz="3200" smtClean="0">
                <a:latin typeface="Comic Sans MS" charset="0"/>
                <a:cs typeface="+mj-cs"/>
              </a:rPr>
              <a:t>and response to particle size distribution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382000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362" name="Text Box 18"/>
          <p:cNvSpPr txBox="1">
            <a:spLocks noChangeArrowheads="1"/>
          </p:cNvSpPr>
          <p:nvPr/>
        </p:nvSpPr>
        <p:spPr bwMode="auto">
          <a:xfrm rot="16200000">
            <a:off x="-692150" y="3816350"/>
            <a:ext cx="22383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latin typeface="Symbol" charset="0"/>
                <a:cs typeface="+mn-cs"/>
              </a:rPr>
              <a:t>b(q)</a:t>
            </a:r>
            <a:r>
              <a:rPr lang="en-US" sz="2000">
                <a:latin typeface="Arial" charset="0"/>
                <a:cs typeface="+mn-cs"/>
              </a:rPr>
              <a:t> / V</a:t>
            </a:r>
            <a:r>
              <a:rPr lang="en-US" sz="2000" baseline="-25000">
                <a:latin typeface="Arial" charset="0"/>
                <a:cs typeface="+mn-cs"/>
              </a:rPr>
              <a:t>p</a:t>
            </a:r>
          </a:p>
        </p:txBody>
      </p:sp>
      <p:sp>
        <p:nvSpPr>
          <p:cNvPr id="43012" name="TextBox 1"/>
          <p:cNvSpPr txBox="1">
            <a:spLocks noChangeArrowheads="1"/>
          </p:cNvSpPr>
          <p:nvPr/>
        </p:nvSpPr>
        <p:spPr bwMode="auto">
          <a:xfrm>
            <a:off x="5943600" y="6248400"/>
            <a:ext cx="269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Roesler and Boss, 2008</a:t>
            </a:r>
          </a:p>
        </p:txBody>
      </p:sp>
    </p:spTree>
    <p:extLst>
      <p:ext uri="{BB962C8B-B14F-4D97-AF65-F5344CB8AC3E}">
        <p14:creationId xmlns:p14="http://schemas.microsoft.com/office/powerpoint/2010/main" val="159066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Symbol" charset="0"/>
                <a:cs typeface="+mj-cs"/>
              </a:rPr>
              <a:t>b</a:t>
            </a:r>
            <a:r>
              <a:rPr lang="en-US" sz="4000" smtClean="0">
                <a:cs typeface="+mj-cs"/>
              </a:rPr>
              <a:t>(</a:t>
            </a:r>
            <a:r>
              <a:rPr lang="en-US" sz="4000" smtClean="0">
                <a:latin typeface="Symbol" charset="0"/>
                <a:cs typeface="+mj-cs"/>
              </a:rPr>
              <a:t>q</a:t>
            </a:r>
            <a:r>
              <a:rPr lang="en-US" sz="4000" smtClean="0">
                <a:cs typeface="+mj-cs"/>
              </a:rPr>
              <a:t>) </a:t>
            </a:r>
            <a:r>
              <a:rPr lang="en-US" sz="4000" smtClean="0">
                <a:latin typeface="Comic Sans MS" charset="0"/>
                <a:cs typeface="+mj-cs"/>
              </a:rPr>
              <a:t>response to index of refraction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6106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 rot="16200000">
            <a:off x="-615950" y="3892550"/>
            <a:ext cx="22383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latin typeface="Symbol" charset="0"/>
                <a:cs typeface="+mn-cs"/>
              </a:rPr>
              <a:t>b(q)</a:t>
            </a:r>
            <a:r>
              <a:rPr lang="en-US" sz="2000">
                <a:latin typeface="Arial" charset="0"/>
                <a:cs typeface="+mn-cs"/>
              </a:rPr>
              <a:t> / V</a:t>
            </a:r>
            <a:r>
              <a:rPr lang="en-US" sz="2000" baseline="-25000">
                <a:latin typeface="Arial" charset="0"/>
                <a:cs typeface="+mn-cs"/>
              </a:rPr>
              <a:t>p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6096000" y="6248400"/>
            <a:ext cx="269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Roesler and Boss, 2008</a:t>
            </a:r>
          </a:p>
        </p:txBody>
      </p:sp>
    </p:spTree>
    <p:extLst>
      <p:ext uri="{BB962C8B-B14F-4D97-AF65-F5344CB8AC3E}">
        <p14:creationId xmlns:p14="http://schemas.microsoft.com/office/powerpoint/2010/main" val="13611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318573"/>
            <a:ext cx="7917538" cy="3139315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800" dirty="0" smtClean="0">
                <a:latin typeface="+mj-lt"/>
              </a:rPr>
              <a:t>Light within the ocean is scattered by:</a:t>
            </a:r>
          </a:p>
          <a:p>
            <a:endParaRPr lang="en-US" sz="2800" dirty="0" smtClean="0">
              <a:latin typeface="+mj-lt"/>
            </a:endParaRPr>
          </a:p>
          <a:p>
            <a:pPr indent="465105"/>
            <a:r>
              <a:rPr lang="en-US" sz="2800" dirty="0" smtClean="0">
                <a:latin typeface="+mj-lt"/>
              </a:rPr>
              <a:t>H</a:t>
            </a:r>
            <a:r>
              <a:rPr lang="en-US" sz="2800" baseline="-25000" dirty="0" smtClean="0">
                <a:latin typeface="+mj-lt"/>
              </a:rPr>
              <a:t>2</a:t>
            </a:r>
            <a:r>
              <a:rPr lang="en-US" sz="2800" dirty="0" smtClean="0">
                <a:latin typeface="+mj-lt"/>
              </a:rPr>
              <a:t>O+salts</a:t>
            </a:r>
          </a:p>
          <a:p>
            <a:pPr indent="465105"/>
            <a:r>
              <a:rPr lang="en-US" sz="2800" dirty="0" smtClean="0">
                <a:latin typeface="+mj-lt"/>
              </a:rPr>
              <a:t>Colloids</a:t>
            </a:r>
          </a:p>
          <a:p>
            <a:pPr indent="465105"/>
            <a:r>
              <a:rPr lang="en-US" sz="2800" dirty="0" smtClean="0">
                <a:latin typeface="+mj-lt"/>
              </a:rPr>
              <a:t>Inorganic particles</a:t>
            </a:r>
          </a:p>
          <a:p>
            <a:pPr indent="465105"/>
            <a:r>
              <a:rPr lang="en-US" sz="2800" dirty="0" smtClean="0">
                <a:latin typeface="+mj-lt"/>
              </a:rPr>
              <a:t>Organic particles (bacteria, phytoplankton)</a:t>
            </a:r>
          </a:p>
          <a:p>
            <a:pPr indent="465105"/>
            <a:r>
              <a:rPr lang="en-US" sz="2800" dirty="0" smtClean="0">
                <a:latin typeface="+mj-lt"/>
              </a:rPr>
              <a:t>bubbles</a:t>
            </a:r>
            <a:endParaRPr lang="en-US" sz="280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1"/>
            <a:ext cx="4191000" cy="293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0" y="228600"/>
            <a:ext cx="8839200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What scatters in the oceans:</a:t>
            </a:r>
          </a:p>
        </p:txBody>
      </p:sp>
    </p:spTree>
    <p:extLst>
      <p:ext uri="{BB962C8B-B14F-4D97-AF65-F5344CB8AC3E}">
        <p14:creationId xmlns:p14="http://schemas.microsoft.com/office/powerpoint/2010/main" val="110354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19100" y="152400"/>
            <a:ext cx="8305800" cy="14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What particles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scatter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in the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ocean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  <a:p>
            <a:endParaRPr lang="en-US" sz="2800" dirty="0">
              <a:solidFill>
                <a:srgbClr val="FF000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Phytoplankton: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5603" name="Picture 3" descr="Kart5-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2" y="1219203"/>
            <a:ext cx="4843463" cy="3451225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97485" y="5710538"/>
            <a:ext cx="7019856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>
                <a:latin typeface="+mj-lt"/>
              </a:rPr>
              <a:t>Variable in shape, size and pigment composition.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673687" y="6396338"/>
            <a:ext cx="7470301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>
                <a:latin typeface="+mj-lt"/>
                <a:sym typeface="Wingdings" pitchFamily="2" charset="2"/>
              </a:rPr>
              <a:t> Variable in scattering and absorption properties</a:t>
            </a:r>
            <a:endParaRPr lang="en-US" sz="2400" dirty="0">
              <a:latin typeface="+mj-lt"/>
            </a:endParaRPr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886200"/>
            <a:ext cx="23145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" y="5562601"/>
            <a:ext cx="1438275" cy="9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815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305800" cy="141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+mj-lt"/>
              </a:rPr>
              <a:t>What particles 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scatter in the ocean?</a:t>
            </a:r>
            <a:endParaRPr lang="en-US" sz="2800" dirty="0">
              <a:solidFill>
                <a:schemeClr val="accent2"/>
              </a:solidFill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Non-algal particles:  Organic and inorganic.</a:t>
            </a:r>
          </a:p>
        </p:txBody>
      </p:sp>
      <p:pic>
        <p:nvPicPr>
          <p:cNvPr id="4099" name="Picture 3" descr="sedi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2"/>
            <a:ext cx="1524000" cy="1054100"/>
          </a:xfrm>
          <a:prstGeom prst="rect">
            <a:avLst/>
          </a:prstGeom>
          <a:noFill/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3062289"/>
            <a:ext cx="720055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dirty="0">
                <a:latin typeface="+mj-lt"/>
              </a:rPr>
              <a:t>Sand</a:t>
            </a:r>
            <a:endParaRPr lang="en-US" sz="1200" dirty="0">
              <a:latin typeface="+mj-lt"/>
            </a:endParaRPr>
          </a:p>
        </p:txBody>
      </p:sp>
      <p:pic>
        <p:nvPicPr>
          <p:cNvPr id="4101" name="Picture 5" descr="CiliateFe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1676400"/>
            <a:ext cx="1905000" cy="1752600"/>
          </a:xfrm>
          <a:prstGeom prst="rect">
            <a:avLst/>
          </a:prstGeom>
          <a:noFill/>
        </p:spPr>
      </p:pic>
      <p:pic>
        <p:nvPicPr>
          <p:cNvPr id="4102" name="Picture 6" descr="ProtozoanwDiat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676400"/>
            <a:ext cx="1752600" cy="1752600"/>
          </a:xfrm>
          <a:prstGeom prst="rect">
            <a:avLst/>
          </a:prstGeom>
          <a:noFill/>
        </p:spPr>
      </p:pic>
      <p:pic>
        <p:nvPicPr>
          <p:cNvPr id="4103" name="Picture 7" descr="CiliateMov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429003"/>
            <a:ext cx="1752600" cy="1470025"/>
          </a:xfrm>
          <a:prstGeom prst="rect">
            <a:avLst/>
          </a:prstGeom>
          <a:noFill/>
        </p:spPr>
      </p:pic>
      <p:pic>
        <p:nvPicPr>
          <p:cNvPr id="4104" name="Picture 8" descr="Ciliat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429003"/>
            <a:ext cx="1828800" cy="1490663"/>
          </a:xfrm>
          <a:prstGeom prst="rect">
            <a:avLst/>
          </a:prstGeom>
          <a:noFill/>
        </p:spPr>
      </p:pic>
      <p:pic>
        <p:nvPicPr>
          <p:cNvPr id="4106" name="Picture 10" descr="Ameboi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4876800"/>
            <a:ext cx="1905000" cy="1504950"/>
          </a:xfrm>
          <a:prstGeom prst="rect">
            <a:avLst/>
          </a:prstGeom>
          <a:noFill/>
        </p:spPr>
      </p:pic>
      <p:pic>
        <p:nvPicPr>
          <p:cNvPr id="4107" name="Picture 11" descr="Euglenoi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4876800"/>
            <a:ext cx="1524000" cy="1524000"/>
          </a:xfrm>
          <a:prstGeom prst="rect">
            <a:avLst/>
          </a:prstGeom>
          <a:noFill/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867400" y="6400800"/>
            <a:ext cx="3070057" cy="3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1400" dirty="0">
                <a:latin typeface="+mj-lt"/>
              </a:rPr>
              <a:t>http://www.aad.gov.au/default.asp</a:t>
            </a:r>
          </a:p>
        </p:txBody>
      </p:sp>
      <p:pic>
        <p:nvPicPr>
          <p:cNvPr id="4111" name="Picture 15" descr="aggregat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9151" y="4419600"/>
            <a:ext cx="1317625" cy="1676400"/>
          </a:xfrm>
          <a:prstGeom prst="rect">
            <a:avLst/>
          </a:prstGeom>
          <a:noFill/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41326" y="3856040"/>
            <a:ext cx="1925513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>
                <a:latin typeface="+mj-lt"/>
              </a:rPr>
              <a:t>Aggregates:</a:t>
            </a:r>
          </a:p>
        </p:txBody>
      </p:sp>
      <p:pic>
        <p:nvPicPr>
          <p:cNvPr id="4113" name="Picture 17" descr="sam_2loc1high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7400" y="1981200"/>
            <a:ext cx="1371600" cy="1028700"/>
          </a:xfrm>
          <a:prstGeom prst="rect">
            <a:avLst/>
          </a:prstGeom>
          <a:noFill/>
        </p:spPr>
      </p:pic>
      <p:pic>
        <p:nvPicPr>
          <p:cNvPr id="4114" name="Picture 18" descr="bacteria_e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419600"/>
            <a:ext cx="1676400" cy="1676400"/>
          </a:xfrm>
          <a:prstGeom prst="rect">
            <a:avLst/>
          </a:prstGeom>
          <a:noFill/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2209802" y="3062289"/>
            <a:ext cx="58059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dirty="0">
                <a:latin typeface="+mj-lt"/>
              </a:rPr>
              <a:t>Silt</a:t>
            </a:r>
            <a:endParaRPr lang="en-US" sz="1200" dirty="0">
              <a:latin typeface="+mj-lt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" y="6491291"/>
            <a:ext cx="7077564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 sz="2400" dirty="0" smtClean="0">
                <a:latin typeface="+mj-lt"/>
                <a:sym typeface="Wingdings" pitchFamily="2" charset="2"/>
              </a:rPr>
              <a:t>Variable </a:t>
            </a:r>
            <a:r>
              <a:rPr lang="en-US" sz="2400" dirty="0">
                <a:latin typeface="+mj-lt"/>
                <a:sym typeface="Wingdings" pitchFamily="2" charset="2"/>
              </a:rPr>
              <a:t>in scattering and absorption properties</a:t>
            </a:r>
            <a:endParaRPr lang="en-US" sz="2400" dirty="0">
              <a:latin typeface="+mj-lt"/>
            </a:endParaRPr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0" y="1981202"/>
            <a:ext cx="152400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971925" y="3062289"/>
            <a:ext cx="60463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r>
              <a:rPr lang="en-US">
                <a:latin typeface="+mj-lt"/>
              </a:rPr>
              <a:t>clay</a:t>
            </a:r>
          </a:p>
        </p:txBody>
      </p:sp>
    </p:spTree>
    <p:extLst>
      <p:ext uri="{BB962C8B-B14F-4D97-AF65-F5344CB8AC3E}">
        <p14:creationId xmlns:p14="http://schemas.microsoft.com/office/powerpoint/2010/main" val="10010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305800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Scattering in the oceans (~60,000 1km</a:t>
            </a:r>
            <a:r>
              <a:rPr lang="en-US" sz="2800" baseline="30000" dirty="0" smtClean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 data):</a:t>
            </a:r>
            <a:endParaRPr lang="en-US" sz="28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33800"/>
            <a:ext cx="2540000" cy="283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784600"/>
            <a:ext cx="2616200" cy="307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854507"/>
            <a:ext cx="3429000" cy="302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762000"/>
            <a:ext cx="2616200" cy="2730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838200"/>
            <a:ext cx="5803928" cy="289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3581400"/>
            <a:ext cx="2286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7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8686801" cy="95410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he b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enigma:</a:t>
            </a:r>
          </a:p>
          <a:p>
            <a:endParaRPr lang="en-US" sz="2800" dirty="0" smtClean="0">
              <a:latin typeface="+mj-lt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578" y="792874"/>
            <a:ext cx="3924423" cy="522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" y="1143000"/>
            <a:ext cx="5410199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Morel and </a:t>
            </a:r>
            <a:r>
              <a:rPr lang="en-US" sz="2400" dirty="0" err="1" smtClean="0">
                <a:latin typeface="+mj-lt"/>
              </a:rPr>
              <a:t>Ahn</a:t>
            </a:r>
            <a:r>
              <a:rPr lang="en-US" sz="2400" dirty="0" smtClean="0">
                <a:latin typeface="+mj-lt"/>
              </a:rPr>
              <a:t>, 1991: ‘Algal cells in open ocean, and to lesser extent small </a:t>
            </a:r>
            <a:r>
              <a:rPr lang="en-US" sz="2400" dirty="0" err="1" smtClean="0">
                <a:latin typeface="+mj-lt"/>
              </a:rPr>
              <a:t>heterotrophs</a:t>
            </a:r>
            <a:r>
              <a:rPr lang="en-US" sz="2400" dirty="0" smtClean="0">
                <a:latin typeface="+mj-lt"/>
              </a:rPr>
              <a:t>, dominate the scattering coefficients; …On the contrary, these organisms are definitely insignificant contributors to the backscattering coefficient.’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6019800"/>
            <a:ext cx="2682949" cy="411375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000" dirty="0" smtClean="0">
                <a:latin typeface="+mj-lt"/>
              </a:rPr>
              <a:t>Stramski et al., 2001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67203"/>
            <a:ext cx="5257800" cy="233909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2400" dirty="0" smtClean="0">
                <a:latin typeface="+mj-lt"/>
              </a:rPr>
              <a:t>Stramski et al., 2001: simulating open-ocean (</a:t>
            </a:r>
            <a:r>
              <a:rPr lang="en-US" sz="2400" dirty="0" err="1" smtClean="0">
                <a:latin typeface="+mj-lt"/>
              </a:rPr>
              <a:t>oligotrophic</a:t>
            </a:r>
            <a:r>
              <a:rPr lang="en-US" sz="2400" dirty="0" smtClean="0">
                <a:latin typeface="+mj-lt"/>
              </a:rPr>
              <a:t>, 0.18mg </a:t>
            </a:r>
            <a:r>
              <a:rPr lang="en-US" sz="2400" dirty="0" err="1" smtClean="0">
                <a:latin typeface="+mj-lt"/>
              </a:rPr>
              <a:t>Chl</a:t>
            </a:r>
            <a:r>
              <a:rPr lang="en-US" sz="2400" dirty="0" smtClean="0">
                <a:latin typeface="+mj-lt"/>
              </a:rPr>
              <a:t>/m</a:t>
            </a:r>
            <a:r>
              <a:rPr lang="en-US" sz="2400" baseline="30000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) 2-3% of the backscattering coefficient is due to plankton. 50% from particles &lt;0.2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>
                <a:latin typeface="+mj-lt"/>
              </a:rPr>
              <a:t>m.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07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12292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1" y="914401"/>
            <a:ext cx="3281890" cy="5989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3200" dirty="0" smtClean="0">
                <a:latin typeface="+mj-lt"/>
              </a:rPr>
              <a:t>Phase functions:</a:t>
            </a:r>
            <a:endParaRPr lang="en-US" sz="3200" dirty="0">
              <a:latin typeface="+mj-lt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494" y="1524000"/>
            <a:ext cx="397350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324602" y="4724400"/>
            <a:ext cx="2436871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latin typeface="+mj-lt"/>
              </a:rPr>
              <a:t>Stramski et al., 2001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57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>
                <a:latin typeface="Comic Sans MS" pitchFamily="66" charset="0"/>
              </a:rPr>
              <a:t>Scattering Measurement Theory</a:t>
            </a: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2286000" y="3886200"/>
            <a:ext cx="1371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7" name="Freeform 7"/>
          <p:cNvSpPr>
            <a:spLocks/>
          </p:cNvSpPr>
          <p:nvPr/>
        </p:nvSpPr>
        <p:spPr bwMode="auto">
          <a:xfrm>
            <a:off x="2743200" y="1676400"/>
            <a:ext cx="1600200" cy="46482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0" y="2928"/>
              </a:cxn>
              <a:cxn ang="0">
                <a:pos x="1008" y="1440"/>
              </a:cxn>
              <a:cxn ang="0">
                <a:pos x="1008" y="0"/>
              </a:cxn>
              <a:cxn ang="0">
                <a:pos x="0" y="1296"/>
              </a:cxn>
            </a:cxnLst>
            <a:rect l="0" t="0" r="r" b="b"/>
            <a:pathLst>
              <a:path w="1008" h="2928">
                <a:moveTo>
                  <a:pt x="0" y="1296"/>
                </a:moveTo>
                <a:lnTo>
                  <a:pt x="0" y="2928"/>
                </a:lnTo>
                <a:lnTo>
                  <a:pt x="1008" y="1440"/>
                </a:lnTo>
                <a:lnTo>
                  <a:pt x="1008" y="0"/>
                </a:lnTo>
                <a:lnTo>
                  <a:pt x="0" y="1296"/>
                </a:lnTo>
                <a:close/>
              </a:path>
            </a:pathLst>
          </a:cu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>
            <a:off x="2895600" y="1695450"/>
            <a:ext cx="1600200" cy="46482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0" y="2928"/>
              </a:cxn>
              <a:cxn ang="0">
                <a:pos x="1008" y="1440"/>
              </a:cxn>
              <a:cxn ang="0">
                <a:pos x="1008" y="0"/>
              </a:cxn>
              <a:cxn ang="0">
                <a:pos x="0" y="1296"/>
              </a:cxn>
            </a:cxnLst>
            <a:rect l="0" t="0" r="r" b="b"/>
            <a:pathLst>
              <a:path w="1008" h="2928">
                <a:moveTo>
                  <a:pt x="0" y="1296"/>
                </a:moveTo>
                <a:lnTo>
                  <a:pt x="0" y="2928"/>
                </a:lnTo>
                <a:lnTo>
                  <a:pt x="1008" y="1440"/>
                </a:lnTo>
                <a:lnTo>
                  <a:pt x="1008" y="0"/>
                </a:lnTo>
                <a:lnTo>
                  <a:pt x="0" y="1296"/>
                </a:lnTo>
                <a:close/>
              </a:path>
            </a:pathLst>
          </a:cu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27432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4343400" y="1676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2743200" y="6324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2" name="Freeform 12"/>
          <p:cNvSpPr>
            <a:spLocks/>
          </p:cNvSpPr>
          <p:nvPr/>
        </p:nvSpPr>
        <p:spPr bwMode="auto">
          <a:xfrm>
            <a:off x="3429000" y="4572000"/>
            <a:ext cx="152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6" y="144"/>
              </a:cxn>
              <a:cxn ang="0">
                <a:pos x="96" y="0"/>
              </a:cxn>
              <a:cxn ang="0">
                <a:pos x="0" y="144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96" y="144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 rot="-10787173">
            <a:off x="3886200" y="2971800"/>
            <a:ext cx="152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6" y="144"/>
              </a:cxn>
              <a:cxn ang="0">
                <a:pos x="96" y="0"/>
              </a:cxn>
              <a:cxn ang="0">
                <a:pos x="0" y="144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96" y="144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4" name="Freeform 14"/>
          <p:cNvSpPr>
            <a:spLocks/>
          </p:cNvSpPr>
          <p:nvPr/>
        </p:nvSpPr>
        <p:spPr bwMode="auto">
          <a:xfrm>
            <a:off x="2743200" y="6096000"/>
            <a:ext cx="152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6" y="144"/>
              </a:cxn>
              <a:cxn ang="0">
                <a:pos x="96" y="0"/>
              </a:cxn>
              <a:cxn ang="0">
                <a:pos x="0" y="144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96" y="144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5" name="Freeform 15"/>
          <p:cNvSpPr>
            <a:spLocks/>
          </p:cNvSpPr>
          <p:nvPr/>
        </p:nvSpPr>
        <p:spPr bwMode="auto">
          <a:xfrm>
            <a:off x="3581400" y="2971800"/>
            <a:ext cx="457200" cy="1828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480"/>
              </a:cxn>
              <a:cxn ang="0">
                <a:pos x="0" y="1152"/>
              </a:cxn>
              <a:cxn ang="0">
                <a:pos x="288" y="672"/>
              </a:cxn>
              <a:cxn ang="0">
                <a:pos x="288" y="0"/>
              </a:cxn>
            </a:cxnLst>
            <a:rect l="0" t="0" r="r" b="b"/>
            <a:pathLst>
              <a:path w="288" h="1152">
                <a:moveTo>
                  <a:pt x="288" y="0"/>
                </a:moveTo>
                <a:lnTo>
                  <a:pt x="0" y="480"/>
                </a:lnTo>
                <a:lnTo>
                  <a:pt x="0" y="1152"/>
                </a:lnTo>
                <a:lnTo>
                  <a:pt x="288" y="67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 flipH="1" flipV="1">
            <a:off x="3429000" y="37338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3810000" y="3886200"/>
            <a:ext cx="9144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 flipV="1">
            <a:off x="3733800" y="3657600"/>
            <a:ext cx="533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39" name="Freeform 19"/>
          <p:cNvSpPr>
            <a:spLocks/>
          </p:cNvSpPr>
          <p:nvPr/>
        </p:nvSpPr>
        <p:spPr bwMode="auto">
          <a:xfrm>
            <a:off x="3429000" y="2971800"/>
            <a:ext cx="457200" cy="18288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480"/>
              </a:cxn>
              <a:cxn ang="0">
                <a:pos x="0" y="1152"/>
              </a:cxn>
              <a:cxn ang="0">
                <a:pos x="288" y="672"/>
              </a:cxn>
              <a:cxn ang="0">
                <a:pos x="288" y="0"/>
              </a:cxn>
            </a:cxnLst>
            <a:rect l="0" t="0" r="r" b="b"/>
            <a:pathLst>
              <a:path w="288" h="1152">
                <a:moveTo>
                  <a:pt x="288" y="0"/>
                </a:moveTo>
                <a:lnTo>
                  <a:pt x="0" y="480"/>
                </a:lnTo>
                <a:lnTo>
                  <a:pt x="0" y="1152"/>
                </a:lnTo>
                <a:lnTo>
                  <a:pt x="288" y="672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5181600" y="3657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t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51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baseline="-25000">
                <a:solidFill>
                  <a:schemeClr val="accent2"/>
                </a:solidFill>
              </a:rPr>
              <a:t>a</a:t>
            </a:r>
            <a:endParaRPr lang="en-US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4724400" y="2209800"/>
            <a:ext cx="393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baseline="-25000">
                <a:solidFill>
                  <a:srgbClr val="FF0000"/>
                </a:solidFill>
              </a:rPr>
              <a:t>b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rgbClr val="FF0000"/>
                </a:solidFill>
                <a:latin typeface="Comic Sans MS" pitchFamily="66" charset="0"/>
              </a:rPr>
              <a:t>Scattered Radiant Flux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1371600" y="3657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o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0" y="1447800"/>
            <a:ext cx="396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latin typeface="Comic Sans MS" pitchFamily="66" charset="0"/>
              </a:rPr>
              <a:t>b = fractional scatterance </a:t>
            </a:r>
          </a:p>
          <a:p>
            <a:r>
              <a:rPr lang="en-US" b="0">
                <a:latin typeface="Comic Sans MS" pitchFamily="66" charset="0"/>
              </a:rPr>
              <a:t>     per unit distance 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4724400" y="4419600"/>
            <a:ext cx="41148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 "/>
            </a:pPr>
            <a:r>
              <a:rPr lang="en-US" sz="2800" b="0">
                <a:latin typeface="Comic Sans MS" pitchFamily="66" charset="0"/>
              </a:rPr>
              <a:t>b = (-1/x)</a:t>
            </a:r>
            <a:r>
              <a:rPr lang="en-US" sz="2800" b="0">
                <a:latin typeface="Symbol" pitchFamily="18" charset="2"/>
              </a:rPr>
              <a:t> </a:t>
            </a:r>
            <a:r>
              <a:rPr lang="en-US" sz="2800" b="0">
                <a:latin typeface="Comic Sans MS" pitchFamily="66" charset="0"/>
              </a:rPr>
              <a:t>ln [</a:t>
            </a:r>
            <a:r>
              <a:rPr lang="en-US" sz="2800" b="0">
                <a:latin typeface="Symbol" pitchFamily="18" charset="2"/>
              </a:rPr>
              <a:t>F</a:t>
            </a:r>
            <a:r>
              <a:rPr lang="en-US" sz="2800" b="0" baseline="-25000">
                <a:latin typeface="Comic Sans MS" pitchFamily="66" charset="0"/>
              </a:rPr>
              <a:t>t</a:t>
            </a:r>
            <a:r>
              <a:rPr lang="en-US" sz="2800" b="0">
                <a:latin typeface="Comic Sans MS" pitchFamily="66" charset="0"/>
              </a:rPr>
              <a:t> /</a:t>
            </a:r>
            <a:r>
              <a:rPr lang="en-US" sz="2800" b="0">
                <a:latin typeface="Symbol" pitchFamily="18" charset="2"/>
              </a:rPr>
              <a:t>F</a:t>
            </a:r>
            <a:r>
              <a:rPr lang="en-US" sz="2800" b="0" baseline="-25000">
                <a:latin typeface="Comic Sans MS" pitchFamily="66" charset="0"/>
              </a:rPr>
              <a:t>o</a:t>
            </a:r>
            <a:r>
              <a:rPr lang="en-US" sz="2800" b="0">
                <a:latin typeface="Comic Sans MS" pitchFamily="66" charset="0"/>
              </a:rPr>
              <a:t>] – </a:t>
            </a:r>
          </a:p>
          <a:p>
            <a:pPr>
              <a:spcBef>
                <a:spcPct val="50000"/>
              </a:spcBef>
              <a:buFont typeface="Symbol" pitchFamily="18" charset="2"/>
              <a:buChar char=" "/>
            </a:pPr>
            <a:r>
              <a:rPr lang="en-US" sz="2800" b="0">
                <a:latin typeface="Comic Sans MS" pitchFamily="66" charset="0"/>
              </a:rPr>
              <a:t>     (-1/x)</a:t>
            </a:r>
            <a:r>
              <a:rPr lang="en-US" sz="2800" b="0">
                <a:latin typeface="Symbol" pitchFamily="18" charset="2"/>
              </a:rPr>
              <a:t> </a:t>
            </a:r>
            <a:r>
              <a:rPr lang="en-US" sz="2800" b="0">
                <a:latin typeface="Comic Sans MS" pitchFamily="66" charset="0"/>
              </a:rPr>
              <a:t>ln [</a:t>
            </a:r>
            <a:r>
              <a:rPr lang="en-US" sz="2800" b="0">
                <a:latin typeface="Symbol" pitchFamily="18" charset="2"/>
              </a:rPr>
              <a:t>F</a:t>
            </a:r>
            <a:r>
              <a:rPr lang="en-US" sz="2800" b="0" baseline="-25000">
                <a:latin typeface="Comic Sans MS" pitchFamily="66" charset="0"/>
              </a:rPr>
              <a:t>a</a:t>
            </a:r>
            <a:r>
              <a:rPr lang="en-US" sz="2800" b="0">
                <a:latin typeface="Comic Sans MS" pitchFamily="66" charset="0"/>
              </a:rPr>
              <a:t> /</a:t>
            </a:r>
            <a:r>
              <a:rPr lang="en-US" sz="2800" b="0">
                <a:latin typeface="Symbol" pitchFamily="18" charset="2"/>
              </a:rPr>
              <a:t>F</a:t>
            </a:r>
            <a:r>
              <a:rPr lang="en-US" sz="2800" b="0" baseline="-25000">
                <a:latin typeface="Comic Sans MS" pitchFamily="66" charset="0"/>
              </a:rPr>
              <a:t>o</a:t>
            </a:r>
            <a:r>
              <a:rPr lang="en-US" sz="2800" b="0">
                <a:latin typeface="Comic Sans MS" pitchFamily="66" charset="0"/>
              </a:rPr>
              <a:t>]</a:t>
            </a:r>
          </a:p>
        </p:txBody>
      </p:sp>
      <p:sp>
        <p:nvSpPr>
          <p:cNvPr id="81949" name="Text Box 29"/>
          <p:cNvSpPr txBox="1">
            <a:spLocks noChangeArrowheads="1"/>
          </p:cNvSpPr>
          <p:nvPr/>
        </p:nvSpPr>
        <p:spPr bwMode="auto">
          <a:xfrm>
            <a:off x="4953000" y="5940425"/>
            <a:ext cx="2209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 "/>
            </a:pPr>
            <a:r>
              <a:rPr lang="en-US" sz="2800" b="0" dirty="0">
                <a:latin typeface="Comic Sans MS" pitchFamily="66" charset="0"/>
              </a:rPr>
              <a:t> =  c - 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8" grpId="0" autoUpdateAnimBg="0"/>
      <p:bldP spid="8194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686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" y="151182"/>
            <a:ext cx="8915400" cy="313931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The b</a:t>
            </a:r>
            <a:r>
              <a:rPr lang="en-US" sz="2800" baseline="-25000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 enigma (or paradox):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Based on Mie theory, backscattering should be dominated by inorganic particles and sub-micron particles (the least known of the bunch). 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Yet </a:t>
            </a:r>
            <a:r>
              <a:rPr lang="en-US" sz="2800" dirty="0" err="1" smtClean="0">
                <a:latin typeface="+mj-lt"/>
              </a:rPr>
              <a:t>b</a:t>
            </a:r>
            <a:r>
              <a:rPr lang="en-US" sz="2800" baseline="-25000" dirty="0" err="1" smtClean="0">
                <a:latin typeface="+mj-lt"/>
              </a:rPr>
              <a:t>bp</a:t>
            </a:r>
            <a:r>
              <a:rPr lang="en-US" sz="2800" dirty="0" smtClean="0">
                <a:latin typeface="+mj-lt"/>
              </a:rPr>
              <a:t> correlates well with [</a:t>
            </a:r>
            <a:r>
              <a:rPr lang="en-US" sz="2800" dirty="0" err="1" smtClean="0">
                <a:latin typeface="+mj-lt"/>
              </a:rPr>
              <a:t>chl</a:t>
            </a:r>
            <a:r>
              <a:rPr lang="en-US" sz="2800" dirty="0" smtClean="0">
                <a:latin typeface="+mj-lt"/>
              </a:rPr>
              <a:t>] and POC (&gt;0.7</a:t>
            </a:r>
            <a:r>
              <a:rPr lang="en-US" sz="2800" dirty="0" smtClean="0">
                <a:latin typeface="Symbol" pitchFamily="18" charset="2"/>
              </a:rPr>
              <a:t>m</a:t>
            </a:r>
            <a:r>
              <a:rPr lang="en-US" sz="2800" dirty="0" smtClean="0">
                <a:latin typeface="+mj-lt"/>
              </a:rPr>
              <a:t>m):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4563" y="6488668"/>
            <a:ext cx="2222450" cy="411375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000" dirty="0" smtClean="0">
                <a:latin typeface="+mj-lt"/>
              </a:rPr>
              <a:t>Huot et al., 2008</a:t>
            </a:r>
            <a:endParaRPr lang="en-US" sz="2000" dirty="0">
              <a:latin typeface="+mj-lt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429003"/>
            <a:ext cx="4038600" cy="311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48400" y="6457890"/>
            <a:ext cx="2723753" cy="411375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000" dirty="0" smtClean="0">
                <a:latin typeface="+mj-lt"/>
              </a:rPr>
              <a:t>Stramski et al., 2008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24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3" y="3657603"/>
            <a:ext cx="7313686" cy="29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661" y="990600"/>
            <a:ext cx="76162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657600"/>
            <a:ext cx="748664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1" y="5943600"/>
            <a:ext cx="601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304800"/>
            <a:ext cx="857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 important aside about modeling (using homogeneous O):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9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4953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28600"/>
            <a:ext cx="35718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895600"/>
            <a:ext cx="778769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943600" y="62484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Clavano</a:t>
            </a:r>
            <a:r>
              <a:rPr lang="en-US" dirty="0"/>
              <a:t> </a:t>
            </a:r>
            <a:r>
              <a:rPr lang="en-US" dirty="0" smtClean="0"/>
              <a:t>et al., 2007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04800"/>
            <a:ext cx="2776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Shape matters: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6248400"/>
            <a:ext cx="428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VSF of large particles depends on &lt;G&gt;.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63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Line 2"/>
          <p:cNvSpPr>
            <a:spLocks noChangeShapeType="1"/>
          </p:cNvSpPr>
          <p:nvPr/>
        </p:nvSpPr>
        <p:spPr bwMode="auto">
          <a:xfrm>
            <a:off x="1089026" y="4724400"/>
            <a:ext cx="141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auto">
          <a:xfrm>
            <a:off x="1089026" y="4267200"/>
            <a:ext cx="1412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5638800" cy="7620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Shape approximations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for light scattering calculations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684338" y="5943600"/>
            <a:ext cx="2177185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Particle radius (</a:t>
            </a:r>
            <a:r>
              <a:rPr lang="en-US" b="1">
                <a:latin typeface="Symbol" pitchFamily="18" charset="2"/>
              </a:rPr>
              <a:t>m</a:t>
            </a:r>
            <a:r>
              <a:rPr lang="en-US" b="1">
                <a:latin typeface="Times New Roman" pitchFamily="18" charset="0"/>
              </a:rPr>
              <a:t>m)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 rot="-5404758">
            <a:off x="-195434" y="4280181"/>
            <a:ext cx="1152867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Axis ratio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95339" y="4267200"/>
            <a:ext cx="30006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1089027" y="4495800"/>
            <a:ext cx="1206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6263" y="5029200"/>
            <a:ext cx="47319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0.1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649289" y="3429000"/>
            <a:ext cx="41548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4184650" y="5486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1089027" y="5257800"/>
            <a:ext cx="231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2917825" y="5486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1279526" y="5562600"/>
            <a:ext cx="47319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0.1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778127" y="5562600"/>
            <a:ext cx="309563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3973514" y="5638800"/>
            <a:ext cx="62706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10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2522539" y="5183188"/>
            <a:ext cx="1382712" cy="74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flipH="1">
            <a:off x="1089025" y="3657600"/>
            <a:ext cx="2111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1230314" y="3429000"/>
            <a:ext cx="3516312" cy="2057400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 rot="-5377802">
            <a:off x="1856582" y="2878932"/>
            <a:ext cx="1982788" cy="3235325"/>
          </a:xfrm>
          <a:prstGeom prst="flowChartMerg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1222376" y="4267200"/>
            <a:ext cx="2462213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38" name="Freeform 22"/>
          <p:cNvSpPr>
            <a:spLocks/>
          </p:cNvSpPr>
          <p:nvPr/>
        </p:nvSpPr>
        <p:spPr bwMode="auto">
          <a:xfrm flipV="1">
            <a:off x="3684589" y="4267200"/>
            <a:ext cx="773112" cy="457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24" y="432"/>
              </a:cxn>
              <a:cxn ang="0">
                <a:pos x="0" y="768"/>
              </a:cxn>
              <a:cxn ang="0">
                <a:pos x="0" y="0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1824" y="432"/>
                </a:lnTo>
                <a:lnTo>
                  <a:pt x="0" y="76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1222376" y="4495800"/>
            <a:ext cx="3524250" cy="0"/>
          </a:xfrm>
          <a:prstGeom prst="line">
            <a:avLst/>
          </a:prstGeom>
          <a:noFill/>
          <a:ln w="38100">
            <a:solidFill>
              <a:srgbClr val="6699FF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40" name="Text Box 24"/>
          <p:cNvSpPr txBox="1">
            <a:spLocks noChangeArrowheads="1"/>
          </p:cNvSpPr>
          <p:nvPr/>
        </p:nvSpPr>
        <p:spPr bwMode="auto">
          <a:xfrm>
            <a:off x="2813051" y="3429000"/>
            <a:ext cx="748910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oblate</a:t>
            </a:r>
          </a:p>
        </p:txBody>
      </p:sp>
      <p:sp>
        <p:nvSpPr>
          <p:cNvPr id="60441" name="Text Box 25"/>
          <p:cNvSpPr txBox="1">
            <a:spLocks noChangeArrowheads="1"/>
          </p:cNvSpPr>
          <p:nvPr/>
        </p:nvSpPr>
        <p:spPr bwMode="auto">
          <a:xfrm>
            <a:off x="2762250" y="4953000"/>
            <a:ext cx="825854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>
                <a:latin typeface="Times New Roman" pitchFamily="18" charset="0"/>
              </a:rPr>
              <a:t>prolate</a:t>
            </a:r>
          </a:p>
        </p:txBody>
      </p:sp>
      <p:sp>
        <p:nvSpPr>
          <p:cNvPr id="60442" name="Line 26"/>
          <p:cNvSpPr>
            <a:spLocks noChangeShapeType="1"/>
          </p:cNvSpPr>
          <p:nvPr/>
        </p:nvSpPr>
        <p:spPr bwMode="auto">
          <a:xfrm>
            <a:off x="1581150" y="54864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443" name="Freeform 27"/>
          <p:cNvSpPr>
            <a:spLocks/>
          </p:cNvSpPr>
          <p:nvPr/>
        </p:nvSpPr>
        <p:spPr bwMode="auto">
          <a:xfrm rot="14537714" flipH="1">
            <a:off x="3083719" y="2172495"/>
            <a:ext cx="152400" cy="211138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44" name="Oval 28"/>
          <p:cNvSpPr>
            <a:spLocks noChangeArrowheads="1"/>
          </p:cNvSpPr>
          <p:nvPr/>
        </p:nvSpPr>
        <p:spPr bwMode="auto">
          <a:xfrm rot="870707" flipV="1">
            <a:off x="8026401" y="5137150"/>
            <a:ext cx="133350" cy="352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5" name="Oval 29"/>
          <p:cNvSpPr>
            <a:spLocks noChangeArrowheads="1"/>
          </p:cNvSpPr>
          <p:nvPr/>
        </p:nvSpPr>
        <p:spPr bwMode="auto">
          <a:xfrm rot="16993874" flipV="1">
            <a:off x="7690644" y="3480596"/>
            <a:ext cx="228600" cy="2778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6" name="Oval 30"/>
          <p:cNvSpPr>
            <a:spLocks noChangeArrowheads="1"/>
          </p:cNvSpPr>
          <p:nvPr/>
        </p:nvSpPr>
        <p:spPr bwMode="auto">
          <a:xfrm flipH="1" flipV="1">
            <a:off x="7578725" y="457203"/>
            <a:ext cx="139700" cy="1555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7" name="Oval 31"/>
          <p:cNvSpPr>
            <a:spLocks noChangeArrowheads="1"/>
          </p:cNvSpPr>
          <p:nvPr/>
        </p:nvSpPr>
        <p:spPr bwMode="auto">
          <a:xfrm rot="21065634" flipH="1">
            <a:off x="7467600" y="5748338"/>
            <a:ext cx="1343025" cy="746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8" name="Oval 32"/>
          <p:cNvSpPr>
            <a:spLocks noChangeArrowheads="1"/>
          </p:cNvSpPr>
          <p:nvPr/>
        </p:nvSpPr>
        <p:spPr bwMode="auto">
          <a:xfrm rot="19943093" flipH="1">
            <a:off x="7620002" y="5240341"/>
            <a:ext cx="271463" cy="2778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49" name="Oval 33"/>
          <p:cNvSpPr>
            <a:spLocks noChangeArrowheads="1"/>
          </p:cNvSpPr>
          <p:nvPr/>
        </p:nvSpPr>
        <p:spPr bwMode="auto">
          <a:xfrm rot="-2750422">
            <a:off x="7967663" y="4510089"/>
            <a:ext cx="87313" cy="2111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0" name="Oval 34"/>
          <p:cNvSpPr>
            <a:spLocks noChangeArrowheads="1"/>
          </p:cNvSpPr>
          <p:nvPr/>
        </p:nvSpPr>
        <p:spPr bwMode="auto">
          <a:xfrm rot="19355947" flipH="1">
            <a:off x="7893051" y="3994150"/>
            <a:ext cx="6985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1" name="Oval 35"/>
          <p:cNvSpPr>
            <a:spLocks noChangeArrowheads="1"/>
          </p:cNvSpPr>
          <p:nvPr/>
        </p:nvSpPr>
        <p:spPr bwMode="auto">
          <a:xfrm rot="1556307" flipH="1" flipV="1">
            <a:off x="7315201" y="5137153"/>
            <a:ext cx="141288" cy="806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2" name="Oval 36"/>
          <p:cNvSpPr>
            <a:spLocks noChangeArrowheads="1"/>
          </p:cNvSpPr>
          <p:nvPr/>
        </p:nvSpPr>
        <p:spPr bwMode="auto">
          <a:xfrm rot="17551152" flipV="1">
            <a:off x="8215314" y="4473576"/>
            <a:ext cx="18415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3" name="Oval 37"/>
          <p:cNvSpPr>
            <a:spLocks noChangeArrowheads="1"/>
          </p:cNvSpPr>
          <p:nvPr/>
        </p:nvSpPr>
        <p:spPr bwMode="auto">
          <a:xfrm rot="2870869" flipH="1">
            <a:off x="8319294" y="4680746"/>
            <a:ext cx="76200" cy="4206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4" name="Oval 38"/>
          <p:cNvSpPr>
            <a:spLocks noChangeArrowheads="1"/>
          </p:cNvSpPr>
          <p:nvPr/>
        </p:nvSpPr>
        <p:spPr bwMode="auto">
          <a:xfrm rot="1837063" flipV="1">
            <a:off x="7893050" y="4908553"/>
            <a:ext cx="101600" cy="174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5" name="Oval 39"/>
          <p:cNvSpPr>
            <a:spLocks noChangeArrowheads="1"/>
          </p:cNvSpPr>
          <p:nvPr/>
        </p:nvSpPr>
        <p:spPr bwMode="auto">
          <a:xfrm rot="2302431" flipH="1" flipV="1">
            <a:off x="7596190" y="3048003"/>
            <a:ext cx="231775" cy="2143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6" name="Oval 40"/>
          <p:cNvSpPr>
            <a:spLocks noChangeArrowheads="1"/>
          </p:cNvSpPr>
          <p:nvPr/>
        </p:nvSpPr>
        <p:spPr bwMode="auto">
          <a:xfrm flipH="1" flipV="1">
            <a:off x="8369300" y="2819400"/>
            <a:ext cx="114300" cy="400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7" name="Oval 41"/>
          <p:cNvSpPr>
            <a:spLocks noChangeArrowheads="1"/>
          </p:cNvSpPr>
          <p:nvPr/>
        </p:nvSpPr>
        <p:spPr bwMode="auto">
          <a:xfrm rot="3485317" flipH="1">
            <a:off x="7938294" y="3126582"/>
            <a:ext cx="304800" cy="2111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8" name="Oval 42"/>
          <p:cNvSpPr>
            <a:spLocks noChangeArrowheads="1"/>
          </p:cNvSpPr>
          <p:nvPr/>
        </p:nvSpPr>
        <p:spPr bwMode="auto">
          <a:xfrm rot="3537886" flipH="1">
            <a:off x="7609681" y="2582069"/>
            <a:ext cx="144463" cy="3143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59" name="Oval 43"/>
          <p:cNvSpPr>
            <a:spLocks noChangeArrowheads="1"/>
          </p:cNvSpPr>
          <p:nvPr/>
        </p:nvSpPr>
        <p:spPr bwMode="auto">
          <a:xfrm flipH="1" flipV="1">
            <a:off x="7524750" y="3429000"/>
            <a:ext cx="762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0" name="Oval 44"/>
          <p:cNvSpPr>
            <a:spLocks noChangeArrowheads="1"/>
          </p:cNvSpPr>
          <p:nvPr/>
        </p:nvSpPr>
        <p:spPr bwMode="auto">
          <a:xfrm flipH="1" flipV="1">
            <a:off x="7367590" y="609603"/>
            <a:ext cx="130175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1" name="Oval 45"/>
          <p:cNvSpPr>
            <a:spLocks noChangeArrowheads="1"/>
          </p:cNvSpPr>
          <p:nvPr/>
        </p:nvSpPr>
        <p:spPr bwMode="auto">
          <a:xfrm flipH="1" flipV="1">
            <a:off x="7507290" y="685800"/>
            <a:ext cx="71437" cy="77788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2" name="Oval 46"/>
          <p:cNvSpPr>
            <a:spLocks noChangeArrowheads="1"/>
          </p:cNvSpPr>
          <p:nvPr/>
        </p:nvSpPr>
        <p:spPr bwMode="auto">
          <a:xfrm flipH="1" flipV="1">
            <a:off x="7507288" y="762003"/>
            <a:ext cx="141287" cy="1555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3" name="Oval 47"/>
          <p:cNvSpPr>
            <a:spLocks noChangeArrowheads="1"/>
          </p:cNvSpPr>
          <p:nvPr/>
        </p:nvSpPr>
        <p:spPr bwMode="auto">
          <a:xfrm flipH="1" flipV="1">
            <a:off x="7929564" y="457203"/>
            <a:ext cx="230187" cy="2333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4" name="Oval 48"/>
          <p:cNvSpPr>
            <a:spLocks noChangeArrowheads="1"/>
          </p:cNvSpPr>
          <p:nvPr/>
        </p:nvSpPr>
        <p:spPr bwMode="auto">
          <a:xfrm>
            <a:off x="7859714" y="742950"/>
            <a:ext cx="69850" cy="96838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5" name="Oval 49"/>
          <p:cNvSpPr>
            <a:spLocks noChangeArrowheads="1"/>
          </p:cNvSpPr>
          <p:nvPr/>
        </p:nvSpPr>
        <p:spPr bwMode="auto">
          <a:xfrm flipH="1" flipV="1">
            <a:off x="7367588" y="11430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6" name="Oval 50"/>
          <p:cNvSpPr>
            <a:spLocks noChangeArrowheads="1"/>
          </p:cNvSpPr>
          <p:nvPr/>
        </p:nvSpPr>
        <p:spPr bwMode="auto">
          <a:xfrm>
            <a:off x="7086601" y="1524000"/>
            <a:ext cx="87313" cy="77788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67" name="Freeform 51"/>
          <p:cNvSpPr>
            <a:spLocks/>
          </p:cNvSpPr>
          <p:nvPr/>
        </p:nvSpPr>
        <p:spPr bwMode="auto">
          <a:xfrm rot="3514450" flipH="1">
            <a:off x="4548983" y="1558134"/>
            <a:ext cx="92075" cy="328612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68" name="Freeform 52"/>
          <p:cNvSpPr>
            <a:spLocks/>
          </p:cNvSpPr>
          <p:nvPr/>
        </p:nvSpPr>
        <p:spPr bwMode="auto">
          <a:xfrm flipH="1" flipV="1">
            <a:off x="3265490" y="1897063"/>
            <a:ext cx="287337" cy="1143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69" name="Freeform 53"/>
          <p:cNvSpPr>
            <a:spLocks/>
          </p:cNvSpPr>
          <p:nvPr/>
        </p:nvSpPr>
        <p:spPr bwMode="auto">
          <a:xfrm flipH="1" flipV="1">
            <a:off x="4391025" y="1973263"/>
            <a:ext cx="533400" cy="1143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0" name="Freeform 54"/>
          <p:cNvSpPr>
            <a:spLocks/>
          </p:cNvSpPr>
          <p:nvPr/>
        </p:nvSpPr>
        <p:spPr bwMode="auto">
          <a:xfrm rot="1483534" flipH="1" flipV="1">
            <a:off x="3897314" y="2049466"/>
            <a:ext cx="69850" cy="220662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1" name="Freeform 55"/>
          <p:cNvSpPr>
            <a:spLocks/>
          </p:cNvSpPr>
          <p:nvPr/>
        </p:nvSpPr>
        <p:spPr bwMode="auto">
          <a:xfrm rot="10642286">
            <a:off x="3054351" y="1973263"/>
            <a:ext cx="139700" cy="762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2" name="Freeform 56"/>
          <p:cNvSpPr>
            <a:spLocks/>
          </p:cNvSpPr>
          <p:nvPr/>
        </p:nvSpPr>
        <p:spPr bwMode="auto">
          <a:xfrm rot="19155918" flipH="1">
            <a:off x="3335338" y="2278063"/>
            <a:ext cx="141287" cy="1524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3" name="Freeform 57"/>
          <p:cNvSpPr>
            <a:spLocks/>
          </p:cNvSpPr>
          <p:nvPr/>
        </p:nvSpPr>
        <p:spPr bwMode="auto">
          <a:xfrm flipH="1" flipV="1">
            <a:off x="3686176" y="1897063"/>
            <a:ext cx="141288" cy="2286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4" name="Freeform 58"/>
          <p:cNvSpPr>
            <a:spLocks/>
          </p:cNvSpPr>
          <p:nvPr/>
        </p:nvSpPr>
        <p:spPr bwMode="auto">
          <a:xfrm rot="3514450" flipH="1">
            <a:off x="3650457" y="2097883"/>
            <a:ext cx="74612" cy="282575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5" name="Freeform 59"/>
          <p:cNvSpPr>
            <a:spLocks/>
          </p:cNvSpPr>
          <p:nvPr/>
        </p:nvSpPr>
        <p:spPr bwMode="auto">
          <a:xfrm rot="3514450" flipV="1">
            <a:off x="4243388" y="1489077"/>
            <a:ext cx="304800" cy="6985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6" name="Freeform 60"/>
          <p:cNvSpPr>
            <a:spLocks/>
          </p:cNvSpPr>
          <p:nvPr/>
        </p:nvSpPr>
        <p:spPr bwMode="auto">
          <a:xfrm rot="3514450" flipH="1">
            <a:off x="3250407" y="2515396"/>
            <a:ext cx="381000" cy="211137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7" name="Freeform 61"/>
          <p:cNvSpPr>
            <a:spLocks/>
          </p:cNvSpPr>
          <p:nvPr/>
        </p:nvSpPr>
        <p:spPr bwMode="auto">
          <a:xfrm rot="3514450" flipH="1" flipV="1">
            <a:off x="3470275" y="2055814"/>
            <a:ext cx="152400" cy="1397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8" name="Freeform 62"/>
          <p:cNvSpPr>
            <a:spLocks/>
          </p:cNvSpPr>
          <p:nvPr/>
        </p:nvSpPr>
        <p:spPr bwMode="auto">
          <a:xfrm rot="5722989" flipH="1" flipV="1">
            <a:off x="4058444" y="2023269"/>
            <a:ext cx="379412" cy="279400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79" name="Freeform 63"/>
          <p:cNvSpPr>
            <a:spLocks/>
          </p:cNvSpPr>
          <p:nvPr/>
        </p:nvSpPr>
        <p:spPr bwMode="auto">
          <a:xfrm rot="3514450" flipH="1">
            <a:off x="3607594" y="1567659"/>
            <a:ext cx="381000" cy="141288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0" name="Freeform 64"/>
          <p:cNvSpPr>
            <a:spLocks/>
          </p:cNvSpPr>
          <p:nvPr/>
        </p:nvSpPr>
        <p:spPr bwMode="auto">
          <a:xfrm rot="3514450" flipH="1" flipV="1">
            <a:off x="3789363" y="2306638"/>
            <a:ext cx="228600" cy="492125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1" name="Freeform 65"/>
          <p:cNvSpPr>
            <a:spLocks/>
          </p:cNvSpPr>
          <p:nvPr/>
        </p:nvSpPr>
        <p:spPr bwMode="auto">
          <a:xfrm rot="1702841" flipV="1">
            <a:off x="4391027" y="2201863"/>
            <a:ext cx="68263" cy="541337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2" name="Freeform 66"/>
          <p:cNvSpPr>
            <a:spLocks/>
          </p:cNvSpPr>
          <p:nvPr/>
        </p:nvSpPr>
        <p:spPr bwMode="auto">
          <a:xfrm rot="3514450" flipH="1">
            <a:off x="4041775" y="1638300"/>
            <a:ext cx="287338" cy="211138"/>
          </a:xfrm>
          <a:custGeom>
            <a:avLst/>
            <a:gdLst/>
            <a:ahLst/>
            <a:cxnLst>
              <a:cxn ang="0">
                <a:pos x="840" y="120"/>
              </a:cxn>
              <a:cxn ang="0">
                <a:pos x="876" y="132"/>
              </a:cxn>
              <a:cxn ang="0">
                <a:pos x="888" y="168"/>
              </a:cxn>
              <a:cxn ang="0">
                <a:pos x="948" y="216"/>
              </a:cxn>
              <a:cxn ang="0">
                <a:pos x="1212" y="204"/>
              </a:cxn>
              <a:cxn ang="0">
                <a:pos x="1248" y="180"/>
              </a:cxn>
              <a:cxn ang="0">
                <a:pos x="1284" y="252"/>
              </a:cxn>
              <a:cxn ang="0">
                <a:pos x="1440" y="312"/>
              </a:cxn>
              <a:cxn ang="0">
                <a:pos x="1464" y="348"/>
              </a:cxn>
              <a:cxn ang="0">
                <a:pos x="1440" y="420"/>
              </a:cxn>
              <a:cxn ang="0">
                <a:pos x="1452" y="468"/>
              </a:cxn>
              <a:cxn ang="0">
                <a:pos x="1476" y="504"/>
              </a:cxn>
              <a:cxn ang="0">
                <a:pos x="1464" y="588"/>
              </a:cxn>
              <a:cxn ang="0">
                <a:pos x="1596" y="744"/>
              </a:cxn>
              <a:cxn ang="0">
                <a:pos x="1620" y="792"/>
              </a:cxn>
              <a:cxn ang="0">
                <a:pos x="1512" y="888"/>
              </a:cxn>
              <a:cxn ang="0">
                <a:pos x="1164" y="948"/>
              </a:cxn>
              <a:cxn ang="0">
                <a:pos x="1116" y="1080"/>
              </a:cxn>
              <a:cxn ang="0">
                <a:pos x="900" y="1008"/>
              </a:cxn>
              <a:cxn ang="0">
                <a:pos x="720" y="1044"/>
              </a:cxn>
              <a:cxn ang="0">
                <a:pos x="708" y="1080"/>
              </a:cxn>
              <a:cxn ang="0">
                <a:pos x="672" y="1092"/>
              </a:cxn>
              <a:cxn ang="0">
                <a:pos x="540" y="1044"/>
              </a:cxn>
              <a:cxn ang="0">
                <a:pos x="444" y="1032"/>
              </a:cxn>
              <a:cxn ang="0">
                <a:pos x="228" y="912"/>
              </a:cxn>
              <a:cxn ang="0">
                <a:pos x="108" y="864"/>
              </a:cxn>
              <a:cxn ang="0">
                <a:pos x="0" y="672"/>
              </a:cxn>
              <a:cxn ang="0">
                <a:pos x="12" y="612"/>
              </a:cxn>
              <a:cxn ang="0">
                <a:pos x="96" y="576"/>
              </a:cxn>
              <a:cxn ang="0">
                <a:pos x="240" y="516"/>
              </a:cxn>
              <a:cxn ang="0">
                <a:pos x="300" y="420"/>
              </a:cxn>
              <a:cxn ang="0">
                <a:pos x="348" y="168"/>
              </a:cxn>
              <a:cxn ang="0">
                <a:pos x="444" y="48"/>
              </a:cxn>
              <a:cxn ang="0">
                <a:pos x="576" y="36"/>
              </a:cxn>
              <a:cxn ang="0">
                <a:pos x="792" y="0"/>
              </a:cxn>
              <a:cxn ang="0">
                <a:pos x="840" y="120"/>
              </a:cxn>
            </a:cxnLst>
            <a:rect l="0" t="0" r="r" b="b"/>
            <a:pathLst>
              <a:path w="1628" h="1092">
                <a:moveTo>
                  <a:pt x="840" y="120"/>
                </a:moveTo>
                <a:cubicBezTo>
                  <a:pt x="852" y="124"/>
                  <a:pt x="867" y="123"/>
                  <a:pt x="876" y="132"/>
                </a:cubicBezTo>
                <a:cubicBezTo>
                  <a:pt x="885" y="141"/>
                  <a:pt x="882" y="157"/>
                  <a:pt x="888" y="168"/>
                </a:cubicBezTo>
                <a:cubicBezTo>
                  <a:pt x="910" y="211"/>
                  <a:pt x="906" y="202"/>
                  <a:pt x="948" y="216"/>
                </a:cubicBezTo>
                <a:cubicBezTo>
                  <a:pt x="1036" y="212"/>
                  <a:pt x="1125" y="214"/>
                  <a:pt x="1212" y="204"/>
                </a:cubicBezTo>
                <a:cubicBezTo>
                  <a:pt x="1226" y="202"/>
                  <a:pt x="1234" y="177"/>
                  <a:pt x="1248" y="180"/>
                </a:cubicBezTo>
                <a:cubicBezTo>
                  <a:pt x="1276" y="186"/>
                  <a:pt x="1270" y="238"/>
                  <a:pt x="1284" y="252"/>
                </a:cubicBezTo>
                <a:cubicBezTo>
                  <a:pt x="1295" y="263"/>
                  <a:pt x="1405" y="289"/>
                  <a:pt x="1440" y="312"/>
                </a:cubicBezTo>
                <a:cubicBezTo>
                  <a:pt x="1448" y="324"/>
                  <a:pt x="1464" y="334"/>
                  <a:pt x="1464" y="348"/>
                </a:cubicBezTo>
                <a:cubicBezTo>
                  <a:pt x="1464" y="373"/>
                  <a:pt x="1440" y="420"/>
                  <a:pt x="1440" y="420"/>
                </a:cubicBezTo>
                <a:cubicBezTo>
                  <a:pt x="1444" y="436"/>
                  <a:pt x="1446" y="453"/>
                  <a:pt x="1452" y="468"/>
                </a:cubicBezTo>
                <a:cubicBezTo>
                  <a:pt x="1458" y="481"/>
                  <a:pt x="1475" y="490"/>
                  <a:pt x="1476" y="504"/>
                </a:cubicBezTo>
                <a:cubicBezTo>
                  <a:pt x="1479" y="532"/>
                  <a:pt x="1468" y="560"/>
                  <a:pt x="1464" y="588"/>
                </a:cubicBezTo>
                <a:cubicBezTo>
                  <a:pt x="1483" y="684"/>
                  <a:pt x="1518" y="692"/>
                  <a:pt x="1596" y="744"/>
                </a:cubicBezTo>
                <a:cubicBezTo>
                  <a:pt x="1604" y="760"/>
                  <a:pt x="1618" y="774"/>
                  <a:pt x="1620" y="792"/>
                </a:cubicBezTo>
                <a:cubicBezTo>
                  <a:pt x="1628" y="858"/>
                  <a:pt x="1555" y="869"/>
                  <a:pt x="1512" y="888"/>
                </a:cubicBezTo>
                <a:cubicBezTo>
                  <a:pt x="1386" y="944"/>
                  <a:pt x="1320" y="939"/>
                  <a:pt x="1164" y="948"/>
                </a:cubicBezTo>
                <a:cubicBezTo>
                  <a:pt x="1134" y="994"/>
                  <a:pt x="1127" y="1025"/>
                  <a:pt x="1116" y="1080"/>
                </a:cubicBezTo>
                <a:cubicBezTo>
                  <a:pt x="1020" y="1069"/>
                  <a:pt x="977" y="1059"/>
                  <a:pt x="900" y="1008"/>
                </a:cubicBezTo>
                <a:cubicBezTo>
                  <a:pt x="794" y="1078"/>
                  <a:pt x="977" y="965"/>
                  <a:pt x="720" y="1044"/>
                </a:cubicBezTo>
                <a:cubicBezTo>
                  <a:pt x="708" y="1048"/>
                  <a:pt x="717" y="1071"/>
                  <a:pt x="708" y="1080"/>
                </a:cubicBezTo>
                <a:cubicBezTo>
                  <a:pt x="699" y="1089"/>
                  <a:pt x="684" y="1088"/>
                  <a:pt x="672" y="1092"/>
                </a:cubicBezTo>
                <a:cubicBezTo>
                  <a:pt x="626" y="1081"/>
                  <a:pt x="581" y="1054"/>
                  <a:pt x="540" y="1044"/>
                </a:cubicBezTo>
                <a:cubicBezTo>
                  <a:pt x="509" y="1036"/>
                  <a:pt x="476" y="1036"/>
                  <a:pt x="444" y="1032"/>
                </a:cubicBezTo>
                <a:cubicBezTo>
                  <a:pt x="367" y="1001"/>
                  <a:pt x="297" y="958"/>
                  <a:pt x="228" y="912"/>
                </a:cubicBezTo>
                <a:cubicBezTo>
                  <a:pt x="192" y="888"/>
                  <a:pt x="147" y="883"/>
                  <a:pt x="108" y="864"/>
                </a:cubicBezTo>
                <a:cubicBezTo>
                  <a:pt x="32" y="766"/>
                  <a:pt x="25" y="772"/>
                  <a:pt x="0" y="672"/>
                </a:cubicBezTo>
                <a:cubicBezTo>
                  <a:pt x="4" y="652"/>
                  <a:pt x="0" y="629"/>
                  <a:pt x="12" y="612"/>
                </a:cubicBezTo>
                <a:cubicBezTo>
                  <a:pt x="24" y="596"/>
                  <a:pt x="77" y="584"/>
                  <a:pt x="96" y="576"/>
                </a:cubicBezTo>
                <a:cubicBezTo>
                  <a:pt x="145" y="555"/>
                  <a:pt x="193" y="540"/>
                  <a:pt x="240" y="516"/>
                </a:cubicBezTo>
                <a:cubicBezTo>
                  <a:pt x="254" y="498"/>
                  <a:pt x="297" y="446"/>
                  <a:pt x="300" y="420"/>
                </a:cubicBezTo>
                <a:cubicBezTo>
                  <a:pt x="332" y="161"/>
                  <a:pt x="233" y="206"/>
                  <a:pt x="348" y="168"/>
                </a:cubicBezTo>
                <a:cubicBezTo>
                  <a:pt x="365" y="145"/>
                  <a:pt x="412" y="57"/>
                  <a:pt x="444" y="48"/>
                </a:cubicBezTo>
                <a:cubicBezTo>
                  <a:pt x="486" y="36"/>
                  <a:pt x="532" y="40"/>
                  <a:pt x="576" y="36"/>
                </a:cubicBezTo>
                <a:cubicBezTo>
                  <a:pt x="648" y="18"/>
                  <a:pt x="722" y="23"/>
                  <a:pt x="792" y="0"/>
                </a:cubicBezTo>
                <a:cubicBezTo>
                  <a:pt x="819" y="41"/>
                  <a:pt x="828" y="72"/>
                  <a:pt x="840" y="120"/>
                </a:cubicBezTo>
                <a:close/>
              </a:path>
            </a:pathLst>
          </a:custGeom>
          <a:solidFill>
            <a:srgbClr val="99FF33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60483" name="Oval 67"/>
          <p:cNvSpPr>
            <a:spLocks noChangeArrowheads="1"/>
          </p:cNvSpPr>
          <p:nvPr/>
        </p:nvSpPr>
        <p:spPr bwMode="auto">
          <a:xfrm rot="19332563" flipH="1">
            <a:off x="8243890" y="5441953"/>
            <a:ext cx="168275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4" name="Oval 68"/>
          <p:cNvSpPr>
            <a:spLocks noChangeArrowheads="1"/>
          </p:cNvSpPr>
          <p:nvPr/>
        </p:nvSpPr>
        <p:spPr bwMode="auto">
          <a:xfrm rot="19332563" flipH="1">
            <a:off x="8307388" y="5137153"/>
            <a:ext cx="166687" cy="2254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5" name="Oval 69"/>
          <p:cNvSpPr>
            <a:spLocks noChangeArrowheads="1"/>
          </p:cNvSpPr>
          <p:nvPr/>
        </p:nvSpPr>
        <p:spPr bwMode="auto">
          <a:xfrm rot="18580834" flipV="1">
            <a:off x="8124033" y="4202907"/>
            <a:ext cx="168275" cy="207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6" name="Oval 70"/>
          <p:cNvSpPr>
            <a:spLocks noChangeArrowheads="1"/>
          </p:cNvSpPr>
          <p:nvPr/>
        </p:nvSpPr>
        <p:spPr bwMode="auto">
          <a:xfrm rot="-534366" flipH="1" flipV="1">
            <a:off x="7391402" y="4676775"/>
            <a:ext cx="563563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7" name="Oval 71"/>
          <p:cNvSpPr>
            <a:spLocks noChangeArrowheads="1"/>
          </p:cNvSpPr>
          <p:nvPr/>
        </p:nvSpPr>
        <p:spPr bwMode="auto">
          <a:xfrm flipH="1" flipV="1">
            <a:off x="7648576" y="1371602"/>
            <a:ext cx="287338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8" name="Oval 72"/>
          <p:cNvSpPr>
            <a:spLocks noChangeArrowheads="1"/>
          </p:cNvSpPr>
          <p:nvPr/>
        </p:nvSpPr>
        <p:spPr bwMode="auto">
          <a:xfrm flipH="1" flipV="1">
            <a:off x="7507290" y="990602"/>
            <a:ext cx="282575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89" name="Oval 73"/>
          <p:cNvSpPr>
            <a:spLocks noChangeArrowheads="1"/>
          </p:cNvSpPr>
          <p:nvPr/>
        </p:nvSpPr>
        <p:spPr bwMode="auto">
          <a:xfrm flipH="1" flipV="1">
            <a:off x="8281988" y="6096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0" name="Oval 74"/>
          <p:cNvSpPr>
            <a:spLocks noChangeArrowheads="1"/>
          </p:cNvSpPr>
          <p:nvPr/>
        </p:nvSpPr>
        <p:spPr bwMode="auto">
          <a:xfrm flipH="1" flipV="1">
            <a:off x="7226300" y="12192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1" name="Oval 75"/>
          <p:cNvSpPr>
            <a:spLocks noChangeArrowheads="1"/>
          </p:cNvSpPr>
          <p:nvPr/>
        </p:nvSpPr>
        <p:spPr bwMode="auto">
          <a:xfrm flipH="1" flipV="1">
            <a:off x="8140700" y="13716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2" name="Oval 76"/>
          <p:cNvSpPr>
            <a:spLocks noChangeArrowheads="1"/>
          </p:cNvSpPr>
          <p:nvPr/>
        </p:nvSpPr>
        <p:spPr bwMode="auto">
          <a:xfrm flipH="1" flipV="1">
            <a:off x="7367588" y="1371603"/>
            <a:ext cx="114300" cy="117475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3" name="Oval 77"/>
          <p:cNvSpPr>
            <a:spLocks noChangeArrowheads="1"/>
          </p:cNvSpPr>
          <p:nvPr/>
        </p:nvSpPr>
        <p:spPr bwMode="auto">
          <a:xfrm flipH="1" flipV="1">
            <a:off x="7859715" y="1066803"/>
            <a:ext cx="230187" cy="2333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4" name="Oval 78"/>
          <p:cNvSpPr>
            <a:spLocks noChangeArrowheads="1"/>
          </p:cNvSpPr>
          <p:nvPr/>
        </p:nvSpPr>
        <p:spPr bwMode="auto">
          <a:xfrm flipH="1" flipV="1">
            <a:off x="8001000" y="838203"/>
            <a:ext cx="228600" cy="233363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5" name="Oval 79"/>
          <p:cNvSpPr>
            <a:spLocks noChangeArrowheads="1"/>
          </p:cNvSpPr>
          <p:nvPr/>
        </p:nvSpPr>
        <p:spPr bwMode="auto">
          <a:xfrm flipH="1" flipV="1">
            <a:off x="7086602" y="990600"/>
            <a:ext cx="68263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6" name="Oval 80"/>
          <p:cNvSpPr>
            <a:spLocks noChangeArrowheads="1"/>
          </p:cNvSpPr>
          <p:nvPr/>
        </p:nvSpPr>
        <p:spPr bwMode="auto">
          <a:xfrm flipH="1" flipV="1">
            <a:off x="8001002" y="1676400"/>
            <a:ext cx="68263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7" name="Oval 81"/>
          <p:cNvSpPr>
            <a:spLocks noChangeArrowheads="1"/>
          </p:cNvSpPr>
          <p:nvPr/>
        </p:nvSpPr>
        <p:spPr bwMode="auto">
          <a:xfrm flipH="1" flipV="1">
            <a:off x="8210551" y="1066800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8" name="Oval 82"/>
          <p:cNvSpPr>
            <a:spLocks noChangeArrowheads="1"/>
          </p:cNvSpPr>
          <p:nvPr/>
        </p:nvSpPr>
        <p:spPr bwMode="auto">
          <a:xfrm flipH="1" flipV="1">
            <a:off x="7718427" y="838200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499" name="Oval 83"/>
          <p:cNvSpPr>
            <a:spLocks noChangeArrowheads="1"/>
          </p:cNvSpPr>
          <p:nvPr/>
        </p:nvSpPr>
        <p:spPr bwMode="auto">
          <a:xfrm flipH="1" flipV="1">
            <a:off x="7367588" y="914400"/>
            <a:ext cx="68262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0" name="Oval 84"/>
          <p:cNvSpPr>
            <a:spLocks noChangeArrowheads="1"/>
          </p:cNvSpPr>
          <p:nvPr/>
        </p:nvSpPr>
        <p:spPr bwMode="auto">
          <a:xfrm flipH="1" flipV="1">
            <a:off x="7226300" y="1676400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1" name="Oval 85"/>
          <p:cNvSpPr>
            <a:spLocks noChangeArrowheads="1"/>
          </p:cNvSpPr>
          <p:nvPr/>
        </p:nvSpPr>
        <p:spPr bwMode="auto">
          <a:xfrm flipH="1" flipV="1">
            <a:off x="7927976" y="1601788"/>
            <a:ext cx="69850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2" name="Oval 86"/>
          <p:cNvSpPr>
            <a:spLocks noChangeArrowheads="1"/>
          </p:cNvSpPr>
          <p:nvPr/>
        </p:nvSpPr>
        <p:spPr bwMode="auto">
          <a:xfrm flipH="1" flipV="1">
            <a:off x="7578727" y="1676400"/>
            <a:ext cx="68263" cy="76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3" name="Oval 87"/>
          <p:cNvSpPr>
            <a:spLocks noChangeArrowheads="1"/>
          </p:cNvSpPr>
          <p:nvPr/>
        </p:nvSpPr>
        <p:spPr bwMode="auto">
          <a:xfrm flipH="1" flipV="1">
            <a:off x="8439150" y="2209800"/>
            <a:ext cx="211138" cy="400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4" name="Oval 88"/>
          <p:cNvSpPr>
            <a:spLocks noChangeArrowheads="1"/>
          </p:cNvSpPr>
          <p:nvPr/>
        </p:nvSpPr>
        <p:spPr bwMode="auto">
          <a:xfrm flipH="1" flipV="1">
            <a:off x="8510588" y="3276600"/>
            <a:ext cx="1143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5" name="Oval 89"/>
          <p:cNvSpPr>
            <a:spLocks noChangeArrowheads="1"/>
          </p:cNvSpPr>
          <p:nvPr/>
        </p:nvSpPr>
        <p:spPr bwMode="auto">
          <a:xfrm flipH="1" flipV="1">
            <a:off x="8088313" y="3581400"/>
            <a:ext cx="3810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6" name="Oval 90"/>
          <p:cNvSpPr>
            <a:spLocks noChangeArrowheads="1"/>
          </p:cNvSpPr>
          <p:nvPr/>
        </p:nvSpPr>
        <p:spPr bwMode="auto">
          <a:xfrm flipH="1" flipV="1">
            <a:off x="8158164" y="2590800"/>
            <a:ext cx="280987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7" name="Oval 91"/>
          <p:cNvSpPr>
            <a:spLocks noChangeArrowheads="1"/>
          </p:cNvSpPr>
          <p:nvPr/>
        </p:nvSpPr>
        <p:spPr bwMode="auto">
          <a:xfrm flipH="1" flipV="1">
            <a:off x="7947027" y="2895600"/>
            <a:ext cx="282575" cy="9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8" name="Oval 92"/>
          <p:cNvSpPr>
            <a:spLocks noChangeArrowheads="1"/>
          </p:cNvSpPr>
          <p:nvPr/>
        </p:nvSpPr>
        <p:spPr bwMode="auto">
          <a:xfrm flipH="1" flipV="1">
            <a:off x="7735889" y="2133600"/>
            <a:ext cx="230187" cy="4000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09" name="Oval 93"/>
          <p:cNvSpPr>
            <a:spLocks noChangeArrowheads="1"/>
          </p:cNvSpPr>
          <p:nvPr/>
        </p:nvSpPr>
        <p:spPr bwMode="auto">
          <a:xfrm flipH="1" flipV="1">
            <a:off x="8158165" y="3352800"/>
            <a:ext cx="282575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0" name="Oval 94"/>
          <p:cNvSpPr>
            <a:spLocks noChangeArrowheads="1"/>
          </p:cNvSpPr>
          <p:nvPr/>
        </p:nvSpPr>
        <p:spPr bwMode="auto">
          <a:xfrm flipH="1" flipV="1">
            <a:off x="7315202" y="2667000"/>
            <a:ext cx="119063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1" name="Oval 95"/>
          <p:cNvSpPr>
            <a:spLocks noChangeArrowheads="1"/>
          </p:cNvSpPr>
          <p:nvPr/>
        </p:nvSpPr>
        <p:spPr bwMode="auto">
          <a:xfrm flipH="1" flipV="1">
            <a:off x="7947025" y="2514600"/>
            <a:ext cx="71438" cy="952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2" name="Oval 96"/>
          <p:cNvSpPr>
            <a:spLocks noChangeArrowheads="1"/>
          </p:cNvSpPr>
          <p:nvPr/>
        </p:nvSpPr>
        <p:spPr bwMode="auto">
          <a:xfrm flipH="1" flipV="1">
            <a:off x="7877176" y="2743200"/>
            <a:ext cx="211138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3" name="Oval 97"/>
          <p:cNvSpPr>
            <a:spLocks noChangeArrowheads="1"/>
          </p:cNvSpPr>
          <p:nvPr/>
        </p:nvSpPr>
        <p:spPr bwMode="auto">
          <a:xfrm>
            <a:off x="7807327" y="3352800"/>
            <a:ext cx="6985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4" name="Oval 98"/>
          <p:cNvSpPr>
            <a:spLocks noChangeArrowheads="1"/>
          </p:cNvSpPr>
          <p:nvPr/>
        </p:nvSpPr>
        <p:spPr bwMode="auto">
          <a:xfrm flipH="1" flipV="1">
            <a:off x="7315200" y="35052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5" name="Oval 99"/>
          <p:cNvSpPr>
            <a:spLocks noChangeArrowheads="1"/>
          </p:cNvSpPr>
          <p:nvPr/>
        </p:nvSpPr>
        <p:spPr bwMode="auto">
          <a:xfrm flipH="1" flipV="1">
            <a:off x="8158163" y="24384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6" name="Oval 100"/>
          <p:cNvSpPr>
            <a:spLocks noChangeArrowheads="1"/>
          </p:cNvSpPr>
          <p:nvPr/>
        </p:nvSpPr>
        <p:spPr bwMode="auto">
          <a:xfrm flipH="1" flipV="1">
            <a:off x="7524751" y="2514600"/>
            <a:ext cx="1143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7" name="Oval 101"/>
          <p:cNvSpPr>
            <a:spLocks noChangeArrowheads="1"/>
          </p:cNvSpPr>
          <p:nvPr/>
        </p:nvSpPr>
        <p:spPr bwMode="auto">
          <a:xfrm rot="-534366" flipH="1" flipV="1">
            <a:off x="7751764" y="5594353"/>
            <a:ext cx="336550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8" name="Oval 102"/>
          <p:cNvSpPr>
            <a:spLocks noChangeArrowheads="1"/>
          </p:cNvSpPr>
          <p:nvPr/>
        </p:nvSpPr>
        <p:spPr bwMode="auto">
          <a:xfrm rot="-534366" flipH="1" flipV="1">
            <a:off x="8237538" y="4679953"/>
            <a:ext cx="334962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19" name="Oval 103"/>
          <p:cNvSpPr>
            <a:spLocks noChangeArrowheads="1"/>
          </p:cNvSpPr>
          <p:nvPr/>
        </p:nvSpPr>
        <p:spPr bwMode="auto">
          <a:xfrm rot="-534366" flipH="1" flipV="1">
            <a:off x="7532690" y="4892677"/>
            <a:ext cx="282575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0" name="Oval 104"/>
          <p:cNvSpPr>
            <a:spLocks noChangeArrowheads="1"/>
          </p:cNvSpPr>
          <p:nvPr/>
        </p:nvSpPr>
        <p:spPr bwMode="auto">
          <a:xfrm rot="-534366" flipH="1" flipV="1">
            <a:off x="8448675" y="4984753"/>
            <a:ext cx="147638" cy="746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1" name="Oval 105"/>
          <p:cNvSpPr>
            <a:spLocks noChangeArrowheads="1"/>
          </p:cNvSpPr>
          <p:nvPr/>
        </p:nvSpPr>
        <p:spPr bwMode="auto">
          <a:xfrm rot="18620251" flipV="1">
            <a:off x="7730334" y="5006183"/>
            <a:ext cx="127000" cy="2111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3" name="Oval 107"/>
          <p:cNvSpPr>
            <a:spLocks noChangeArrowheads="1"/>
          </p:cNvSpPr>
          <p:nvPr/>
        </p:nvSpPr>
        <p:spPr bwMode="auto">
          <a:xfrm flipH="1" flipV="1">
            <a:off x="8275639" y="762002"/>
            <a:ext cx="287337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4" name="Oval 108"/>
          <p:cNvSpPr>
            <a:spLocks noChangeArrowheads="1"/>
          </p:cNvSpPr>
          <p:nvPr/>
        </p:nvSpPr>
        <p:spPr bwMode="auto">
          <a:xfrm flipH="1" flipV="1">
            <a:off x="8275639" y="1143002"/>
            <a:ext cx="287337" cy="2921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lIns="91433" tIns="45717" rIns="91433" bIns="45717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Arial Black" pitchFamily="34" charset="0"/>
            </a:endParaRPr>
          </a:p>
        </p:txBody>
      </p:sp>
      <p:sp>
        <p:nvSpPr>
          <p:cNvPr id="60525" name="Line 109"/>
          <p:cNvSpPr>
            <a:spLocks noChangeShapeType="1"/>
          </p:cNvSpPr>
          <p:nvPr/>
        </p:nvSpPr>
        <p:spPr bwMode="auto">
          <a:xfrm>
            <a:off x="1230314" y="5486400"/>
            <a:ext cx="37988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26" name="Line 110"/>
          <p:cNvSpPr>
            <a:spLocks noChangeShapeType="1"/>
          </p:cNvSpPr>
          <p:nvPr/>
        </p:nvSpPr>
        <p:spPr bwMode="auto">
          <a:xfrm flipH="1" flipV="1">
            <a:off x="1230313" y="3048000"/>
            <a:ext cx="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795339" y="3962400"/>
            <a:ext cx="300069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60528" name="Text Box 112"/>
          <p:cNvSpPr txBox="1">
            <a:spLocks noChangeArrowheads="1"/>
          </p:cNvSpPr>
          <p:nvPr/>
        </p:nvSpPr>
        <p:spPr bwMode="auto">
          <a:xfrm>
            <a:off x="576263" y="4572000"/>
            <a:ext cx="473192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0.5</a:t>
            </a:r>
          </a:p>
        </p:txBody>
      </p:sp>
      <p:sp>
        <p:nvSpPr>
          <p:cNvPr id="60529" name="Text Box 113"/>
          <p:cNvSpPr txBox="1">
            <a:spLocks noChangeArrowheads="1"/>
          </p:cNvSpPr>
          <p:nvPr/>
        </p:nvSpPr>
        <p:spPr bwMode="auto">
          <a:xfrm>
            <a:off x="5715002" y="974725"/>
            <a:ext cx="1422406" cy="4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Mie-Theory</a:t>
            </a:r>
          </a:p>
        </p:txBody>
      </p:sp>
      <p:sp>
        <p:nvSpPr>
          <p:cNvPr id="60530" name="Text Box 114"/>
          <p:cNvSpPr txBox="1">
            <a:spLocks noChangeArrowheads="1"/>
          </p:cNvSpPr>
          <p:nvPr/>
        </p:nvSpPr>
        <p:spPr bwMode="auto">
          <a:xfrm>
            <a:off x="5105402" y="4572001"/>
            <a:ext cx="2532063" cy="101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T-matrix</a:t>
            </a:r>
          </a:p>
          <a:p>
            <a:pPr algn="ctr"/>
            <a:r>
              <a:rPr lang="en-US" sz="2000" dirty="0">
                <a:latin typeface="Times New Roman" pitchFamily="18" charset="0"/>
              </a:rPr>
              <a:t>Axis ratios up to convergence limit</a:t>
            </a:r>
          </a:p>
        </p:txBody>
      </p:sp>
      <p:sp>
        <p:nvSpPr>
          <p:cNvPr id="60531" name="Text Box 115"/>
          <p:cNvSpPr txBox="1">
            <a:spLocks noChangeArrowheads="1"/>
          </p:cNvSpPr>
          <p:nvPr/>
        </p:nvSpPr>
        <p:spPr bwMode="auto">
          <a:xfrm>
            <a:off x="5410200" y="2438401"/>
            <a:ext cx="2179638" cy="101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T-matrix</a:t>
            </a:r>
          </a:p>
          <a:p>
            <a:pPr algn="ctr"/>
            <a:r>
              <a:rPr lang="en-US" sz="2000" dirty="0">
                <a:latin typeface="Times New Roman" pitchFamily="18" charset="0"/>
              </a:rPr>
              <a:t>Moderate Axis ratios (0.5&lt;AR&lt;2)</a:t>
            </a:r>
          </a:p>
        </p:txBody>
      </p:sp>
      <p:sp>
        <p:nvSpPr>
          <p:cNvPr id="60532" name="Line 116"/>
          <p:cNvSpPr>
            <a:spLocks noChangeShapeType="1"/>
          </p:cNvSpPr>
          <p:nvPr/>
        </p:nvSpPr>
        <p:spPr bwMode="auto">
          <a:xfrm flipV="1">
            <a:off x="4852990" y="1447800"/>
            <a:ext cx="2039937" cy="304800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33" name="Line 117"/>
          <p:cNvSpPr>
            <a:spLocks noChangeShapeType="1"/>
          </p:cNvSpPr>
          <p:nvPr/>
        </p:nvSpPr>
        <p:spPr bwMode="auto">
          <a:xfrm>
            <a:off x="4648201" y="2133600"/>
            <a:ext cx="175895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34" name="Line 118"/>
          <p:cNvSpPr>
            <a:spLocks noChangeShapeType="1"/>
          </p:cNvSpPr>
          <p:nvPr/>
        </p:nvSpPr>
        <p:spPr bwMode="auto">
          <a:xfrm>
            <a:off x="4419600" y="2590800"/>
            <a:ext cx="220980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3" tIns="45717" rIns="91433" bIns="45717"/>
          <a:lstStyle/>
          <a:p>
            <a:endParaRPr lang="en-US"/>
          </a:p>
        </p:txBody>
      </p:sp>
      <p:sp>
        <p:nvSpPr>
          <p:cNvPr id="60535" name="Text Box 119"/>
          <p:cNvSpPr txBox="1">
            <a:spLocks noChangeArrowheads="1"/>
          </p:cNvSpPr>
          <p:nvPr/>
        </p:nvSpPr>
        <p:spPr bwMode="auto">
          <a:xfrm rot="781679">
            <a:off x="3570265" y="3955151"/>
            <a:ext cx="1173212" cy="4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3" tIns="45717" rIns="91433" bIns="45717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Size limit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400801" y="6248400"/>
            <a:ext cx="2005728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/>
              <a:t>Slide From </a:t>
            </a:r>
            <a:r>
              <a:rPr lang="en-US" dirty="0" err="1" smtClean="0"/>
              <a:t>Volten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3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48687"/>
            <a:ext cx="5715000" cy="596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315200" y="6324600"/>
            <a:ext cx="1677429" cy="411375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000" dirty="0" smtClean="0">
                <a:latin typeface="+mj-lt"/>
              </a:rPr>
              <a:t>Meyer, 1979</a:t>
            </a: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2061523" y="2546309"/>
            <a:ext cx="2342294" cy="461659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Relative intensity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2"/>
            <a:ext cx="2928993" cy="861768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An other approach,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Coated spheres: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84" y="6172202"/>
            <a:ext cx="5981110" cy="461659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400" dirty="0" smtClean="0">
                <a:latin typeface="+mj-lt"/>
              </a:rPr>
              <a:t>Backscattering dominated by membrane.</a:t>
            </a:r>
            <a:endParaRPr lang="en-US" sz="2400" dirty="0">
              <a:latin typeface="+mj-lt"/>
            </a:endParaRPr>
          </a:p>
        </p:txBody>
      </p:sp>
      <p:pic>
        <p:nvPicPr>
          <p:cNvPr id="8" name="Picture 7" descr="Ciliat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52601"/>
            <a:ext cx="1624510" cy="1323975"/>
          </a:xfrm>
          <a:prstGeom prst="rect">
            <a:avLst/>
          </a:prstGeom>
        </p:spPr>
      </p:pic>
      <p:pic>
        <p:nvPicPr>
          <p:cNvPr id="9" name="Picture 8" descr="ProtozoanwDiato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752600"/>
            <a:ext cx="1371600" cy="1371600"/>
          </a:xfrm>
          <a:prstGeom prst="rect">
            <a:avLst/>
          </a:prstGeom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2" y="152400"/>
            <a:ext cx="453813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343400" y="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pic>
        <p:nvPicPr>
          <p:cNvPr id="14" name="Picture 13" descr="Plan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48000"/>
            <a:ext cx="2971800" cy="22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0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745" y="0"/>
            <a:ext cx="407125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63406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28601"/>
            <a:ext cx="4953000" cy="120032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Measurements across the equatorial Pacific (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Dall’olmo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 et al., 2009):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343401"/>
            <a:ext cx="5105400" cy="19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648201"/>
            <a:ext cx="466725" cy="1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172201" y="4953000"/>
            <a:ext cx="1617736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err="1" smtClean="0">
                <a:latin typeface="+mj-lt"/>
              </a:rPr>
              <a:t>b</a:t>
            </a:r>
            <a:r>
              <a:rPr lang="en-US" baseline="-25000" dirty="0" err="1" smtClean="0">
                <a:latin typeface="+mj-lt"/>
              </a:rPr>
              <a:t>bp</a:t>
            </a:r>
            <a:r>
              <a:rPr lang="en-US" dirty="0" smtClean="0">
                <a:latin typeface="+mj-lt"/>
              </a:rPr>
              <a:t>(D&lt;0.2mm)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1" y="5410200"/>
            <a:ext cx="1617736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err="1" smtClean="0">
                <a:latin typeface="+mj-lt"/>
              </a:rPr>
              <a:t>b</a:t>
            </a:r>
            <a:r>
              <a:rPr lang="en-US" baseline="-25000" dirty="0" err="1" smtClean="0">
                <a:latin typeface="+mj-lt"/>
              </a:rPr>
              <a:t>bp</a:t>
            </a:r>
            <a:r>
              <a:rPr lang="en-US" dirty="0" smtClean="0">
                <a:latin typeface="+mj-lt"/>
              </a:rPr>
              <a:t>(D&gt;0.2mm)</a:t>
            </a:r>
            <a:endParaRPr lang="en-US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72200" y="5410200"/>
            <a:ext cx="1600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48601" y="5257800"/>
            <a:ext cx="575785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latin typeface="+mj-lt"/>
              </a:rPr>
              <a:t>&lt;0.1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1" y="5867400"/>
            <a:ext cx="2680528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smtClean="0">
                <a:latin typeface="+mj-lt"/>
              </a:rPr>
              <a:t>No filter effect visible</a:t>
            </a:r>
            <a:endParaRPr lang="en-US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2" y="6457890"/>
            <a:ext cx="6051643" cy="400103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sz="2000" dirty="0" smtClean="0">
                <a:latin typeface="+mj-lt"/>
              </a:rPr>
              <a:t>Uncertainty dominated by uncertainty in b</a:t>
            </a:r>
            <a:r>
              <a:rPr lang="en-US" sz="2000" baseline="-25000" dirty="0" smtClean="0">
                <a:latin typeface="+mj-lt"/>
              </a:rPr>
              <a:t>b</a:t>
            </a:r>
            <a:r>
              <a:rPr lang="en-US" sz="2000" dirty="0" smtClean="0">
                <a:latin typeface="+mj-lt"/>
              </a:rPr>
              <a:t>(H</a:t>
            </a:r>
            <a:r>
              <a:rPr lang="en-US" sz="2000" baseline="-25000" dirty="0" smtClean="0">
                <a:latin typeface="+mj-lt"/>
              </a:rPr>
              <a:t>2</a:t>
            </a:r>
            <a:r>
              <a:rPr lang="en-US" sz="2000" dirty="0" smtClean="0">
                <a:latin typeface="+mj-lt"/>
              </a:rPr>
              <a:t>O)</a:t>
            </a:r>
            <a:endParaRPr lang="en-US" sz="20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4038600"/>
            <a:ext cx="2986701" cy="369326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r>
              <a:rPr lang="en-US" dirty="0" err="1" smtClean="0">
                <a:latin typeface="+mj-lt"/>
              </a:rPr>
              <a:t>b</a:t>
            </a:r>
            <a:r>
              <a:rPr lang="en-US" baseline="-25000" dirty="0" err="1" smtClean="0">
                <a:latin typeface="+mj-lt"/>
              </a:rPr>
              <a:t>bp</a:t>
            </a:r>
            <a:r>
              <a:rPr lang="en-US" dirty="0" smtClean="0">
                <a:latin typeface="+mj-lt"/>
              </a:rPr>
              <a:t> well correlated with c</a:t>
            </a:r>
            <a:r>
              <a:rPr lang="en-US" baseline="-25000" dirty="0" smtClean="0">
                <a:latin typeface="+mj-lt"/>
              </a:rPr>
              <a:t>p</a:t>
            </a: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73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601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Angular scattering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209800" y="31051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810000" y="10477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209800" y="569595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752600" y="3257550"/>
            <a:ext cx="13716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2209800" y="1047750"/>
            <a:ext cx="1600200" cy="46482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0" y="2928"/>
              </a:cxn>
              <a:cxn ang="0">
                <a:pos x="1008" y="1440"/>
              </a:cxn>
              <a:cxn ang="0">
                <a:pos x="1008" y="0"/>
              </a:cxn>
              <a:cxn ang="0">
                <a:pos x="0" y="1296"/>
              </a:cxn>
            </a:cxnLst>
            <a:rect l="0" t="0" r="r" b="b"/>
            <a:pathLst>
              <a:path w="1008" h="2928">
                <a:moveTo>
                  <a:pt x="0" y="1296"/>
                </a:moveTo>
                <a:lnTo>
                  <a:pt x="0" y="2928"/>
                </a:lnTo>
                <a:lnTo>
                  <a:pt x="1008" y="1440"/>
                </a:lnTo>
                <a:lnTo>
                  <a:pt x="1008" y="0"/>
                </a:lnTo>
                <a:lnTo>
                  <a:pt x="0" y="1296"/>
                </a:lnTo>
                <a:close/>
              </a:path>
            </a:pathLst>
          </a:cu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2362200" y="1066800"/>
            <a:ext cx="1600200" cy="4648200"/>
          </a:xfrm>
          <a:custGeom>
            <a:avLst/>
            <a:gdLst/>
            <a:ahLst/>
            <a:cxnLst>
              <a:cxn ang="0">
                <a:pos x="0" y="1296"/>
              </a:cxn>
              <a:cxn ang="0">
                <a:pos x="0" y="2928"/>
              </a:cxn>
              <a:cxn ang="0">
                <a:pos x="1008" y="1440"/>
              </a:cxn>
              <a:cxn ang="0">
                <a:pos x="1008" y="0"/>
              </a:cxn>
              <a:cxn ang="0">
                <a:pos x="0" y="1296"/>
              </a:cxn>
            </a:cxnLst>
            <a:rect l="0" t="0" r="r" b="b"/>
            <a:pathLst>
              <a:path w="1008" h="2928">
                <a:moveTo>
                  <a:pt x="0" y="1296"/>
                </a:moveTo>
                <a:lnTo>
                  <a:pt x="0" y="2928"/>
                </a:lnTo>
                <a:lnTo>
                  <a:pt x="1008" y="1440"/>
                </a:lnTo>
                <a:lnTo>
                  <a:pt x="1008" y="0"/>
                </a:lnTo>
                <a:lnTo>
                  <a:pt x="0" y="1296"/>
                </a:lnTo>
                <a:close/>
              </a:path>
            </a:pathLst>
          </a:cu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2209800" y="5467350"/>
            <a:ext cx="152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6" y="144"/>
              </a:cxn>
              <a:cxn ang="0">
                <a:pos x="96" y="0"/>
              </a:cxn>
              <a:cxn ang="0">
                <a:pos x="0" y="144"/>
              </a:cxn>
            </a:cxnLst>
            <a:rect l="0" t="0" r="r" b="b"/>
            <a:pathLst>
              <a:path w="96" h="144">
                <a:moveTo>
                  <a:pt x="0" y="144"/>
                </a:moveTo>
                <a:lnTo>
                  <a:pt x="96" y="144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838200" y="302895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3790950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dirty="0"/>
              <a:t>Incident</a:t>
            </a:r>
          </a:p>
          <a:p>
            <a:pPr eaLnBrk="1" hangingPunct="1"/>
            <a:r>
              <a:rPr lang="en-US" dirty="0" smtClean="0"/>
              <a:t>Radiance</a:t>
            </a:r>
            <a:endParaRPr lang="en-US" dirty="0"/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3276600" y="3028950"/>
            <a:ext cx="3352800" cy="1685925"/>
            <a:chOff x="2400" y="2304"/>
            <a:chExt cx="2112" cy="1062"/>
          </a:xfrm>
        </p:grpSpPr>
        <p:sp>
          <p:nvSpPr>
            <p:cNvPr id="13" name="Line 19"/>
            <p:cNvSpPr>
              <a:spLocks noChangeShapeType="1"/>
            </p:cNvSpPr>
            <p:nvPr/>
          </p:nvSpPr>
          <p:spPr bwMode="auto">
            <a:xfrm>
              <a:off x="2400" y="2448"/>
              <a:ext cx="576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264" y="2304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3264" y="2784"/>
              <a:ext cx="124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dirty="0">
                  <a:latin typeface="+mj-lt"/>
                  <a:cs typeface="Times New Roman" pitchFamily="18" charset="0"/>
                </a:rPr>
                <a:t>Transmitted</a:t>
              </a:r>
            </a:p>
            <a:p>
              <a:pPr eaLnBrk="1" hangingPunct="1"/>
              <a:r>
                <a:rPr lang="en-US" dirty="0" smtClean="0">
                  <a:latin typeface="+mj-lt"/>
                  <a:cs typeface="Times New Roman" pitchFamily="18" charset="0"/>
                </a:rPr>
                <a:t>Radiance </a:t>
              </a:r>
              <a:endParaRPr lang="en-US" dirty="0">
                <a:latin typeface="+mj-lt"/>
                <a:cs typeface="Times New Roman" pitchFamily="18" charset="0"/>
              </a:endParaRPr>
            </a:p>
            <a:p>
              <a:pPr eaLnBrk="1" hangingPunct="1"/>
              <a:endParaRPr lang="en-US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6" name="Line 23"/>
          <p:cNvSpPr>
            <a:spLocks noChangeShapeType="1"/>
          </p:cNvSpPr>
          <p:nvPr/>
        </p:nvSpPr>
        <p:spPr bwMode="auto">
          <a:xfrm flipV="1">
            <a:off x="3276600" y="1504950"/>
            <a:ext cx="1828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4"/>
          <p:cNvSpPr>
            <a:spLocks noChangeShapeType="1"/>
          </p:cNvSpPr>
          <p:nvPr/>
        </p:nvSpPr>
        <p:spPr bwMode="auto">
          <a:xfrm flipV="1">
            <a:off x="3276600" y="1276350"/>
            <a:ext cx="15240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Oval 25"/>
          <p:cNvSpPr>
            <a:spLocks noChangeArrowheads="1"/>
          </p:cNvSpPr>
          <p:nvPr/>
        </p:nvSpPr>
        <p:spPr bwMode="auto">
          <a:xfrm>
            <a:off x="4800600" y="120015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565525" y="275907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q</a:t>
            </a:r>
          </a:p>
        </p:txBody>
      </p:sp>
      <p:sp>
        <p:nvSpPr>
          <p:cNvPr id="20" name="Line 27"/>
          <p:cNvSpPr>
            <a:spLocks noChangeShapeType="1"/>
          </p:cNvSpPr>
          <p:nvPr/>
        </p:nvSpPr>
        <p:spPr bwMode="auto">
          <a:xfrm>
            <a:off x="4343400" y="127635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4267200" y="830263"/>
            <a:ext cx="59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  <a:r>
              <a:rPr lang="en-US">
                <a:latin typeface="Symbol" pitchFamily="18" charset="2"/>
              </a:rPr>
              <a:t>W</a:t>
            </a: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 flipV="1">
            <a:off x="3276600" y="2266950"/>
            <a:ext cx="838200" cy="914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1524000" y="56959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H="1">
            <a:off x="2438400" y="569595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981200" y="561975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Symbol" pitchFamily="18" charset="2"/>
              </a:rPr>
              <a:t>D</a:t>
            </a:r>
            <a:r>
              <a:rPr lang="en-US"/>
              <a:t>x</a:t>
            </a:r>
          </a:p>
        </p:txBody>
      </p:sp>
      <p:sp>
        <p:nvSpPr>
          <p:cNvPr id="26" name="Text Box 37"/>
          <p:cNvSpPr txBox="1">
            <a:spLocks noChangeArrowheads="1"/>
          </p:cNvSpPr>
          <p:nvPr/>
        </p:nvSpPr>
        <p:spPr bwMode="auto">
          <a:xfrm>
            <a:off x="4191000" y="2114550"/>
            <a:ext cx="76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39"/>
          <p:cNvGraphicFramePr>
            <a:graphicFrameLocks noChangeAspect="1"/>
          </p:cNvGraphicFramePr>
          <p:nvPr/>
        </p:nvGraphicFramePr>
        <p:xfrm>
          <a:off x="2233613" y="5789613"/>
          <a:ext cx="6910387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2793960" imgH="431640" progId="Equation.3">
                  <p:embed/>
                </p:oleObj>
              </mc:Choice>
              <mc:Fallback>
                <p:oleObj name="Equation" r:id="rId4" imgW="2793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5789613"/>
                        <a:ext cx="6910387" cy="106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2574925" y="5181600"/>
            <a:ext cx="6569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Volume scattering function [m</a:t>
            </a:r>
            <a:r>
              <a:rPr lang="en-US" sz="2800" b="1" baseline="30000" dirty="0">
                <a:solidFill>
                  <a:srgbClr val="FF3300"/>
                </a:solidFill>
              </a:rPr>
              <a:t>-1</a:t>
            </a:r>
            <a:r>
              <a:rPr lang="en-US" sz="2800" b="1" dirty="0">
                <a:solidFill>
                  <a:srgbClr val="FF3300"/>
                </a:solidFill>
              </a:rPr>
              <a:t>sr</a:t>
            </a:r>
            <a:r>
              <a:rPr lang="en-US" sz="2800" b="1" baseline="30000" dirty="0">
                <a:solidFill>
                  <a:srgbClr val="FF3300"/>
                </a:solidFill>
              </a:rPr>
              <a:t>-1</a:t>
            </a:r>
            <a:r>
              <a:rPr lang="en-US" sz="2800" b="1" dirty="0">
                <a:solidFill>
                  <a:srgbClr val="FF3300"/>
                </a:solidFill>
              </a:rPr>
              <a:t>]: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228600" y="8158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0" y="6488668"/>
            <a:ext cx="672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Most often assume </a:t>
            </a:r>
            <a:r>
              <a:rPr lang="en-US" dirty="0" err="1" smtClean="0"/>
              <a:t>azymuthal</a:t>
            </a:r>
            <a:r>
              <a:rPr lang="en-US" dirty="0" smtClean="0"/>
              <a:t> isotropy (only </a:t>
            </a:r>
            <a:r>
              <a:rPr lang="en-US" dirty="0" smtClean="0">
                <a:latin typeface="Symbol" pitchFamily="18" charset="2"/>
              </a:rPr>
              <a:t>q</a:t>
            </a:r>
            <a:r>
              <a:rPr lang="en-US" dirty="0" smtClean="0"/>
              <a:t> dependence).</a:t>
            </a:r>
            <a:endParaRPr lang="en-US" dirty="0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724400" y="1828800"/>
            <a:ext cx="129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latin typeface="+mj-lt"/>
                <a:cs typeface="Times New Roman" pitchFamily="18" charset="0"/>
              </a:rPr>
              <a:t>Scattered</a:t>
            </a:r>
            <a:endParaRPr lang="en-US" dirty="0">
              <a:latin typeface="+mj-lt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+mj-lt"/>
                <a:cs typeface="Times New Roman" pitchFamily="18" charset="0"/>
              </a:rPr>
              <a:t>Radiance </a:t>
            </a:r>
            <a:endParaRPr lang="en-US" dirty="0">
              <a:latin typeface="+mj-lt"/>
              <a:cs typeface="Times New Roman" pitchFamily="18" charset="0"/>
            </a:endParaRPr>
          </a:p>
          <a:p>
            <a:pPr eaLnBrk="1" hangingPunct="1"/>
            <a:endParaRPr lang="en-US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8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24" name="Picture 12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2438400"/>
            <a:ext cx="6248400" cy="3944938"/>
          </a:xfrm>
          <a:noFill/>
          <a:ln/>
        </p:spPr>
      </p:pic>
      <p:sp>
        <p:nvSpPr>
          <p:cNvPr id="166929" name="Rectangle 17"/>
          <p:cNvSpPr>
            <a:spLocks noChangeArrowheads="1"/>
          </p:cNvSpPr>
          <p:nvPr/>
        </p:nvSpPr>
        <p:spPr bwMode="auto">
          <a:xfrm>
            <a:off x="0" y="1524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0" dirty="0">
                <a:solidFill>
                  <a:schemeClr val="tx2"/>
                </a:solidFill>
                <a:latin typeface="Comic Sans MS" pitchFamily="66" charset="0"/>
              </a:rPr>
              <a:t>Volume Scattering Function (</a:t>
            </a:r>
            <a:r>
              <a:rPr lang="en-US" sz="4400" b="0" dirty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z="4400" b="0" dirty="0">
                <a:solidFill>
                  <a:schemeClr val="tx2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66931" name="Litebulb"/>
          <p:cNvSpPr>
            <a:spLocks noEditPoints="1" noChangeArrowheads="1"/>
          </p:cNvSpPr>
          <p:nvPr/>
        </p:nvSpPr>
        <p:spPr bwMode="auto">
          <a:xfrm>
            <a:off x="2805113" y="4419600"/>
            <a:ext cx="471487" cy="6334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1447800" y="3429000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Comic Sans MS" pitchFamily="66" charset="0"/>
              </a:rPr>
              <a:t>source</a:t>
            </a: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7239000" y="2438400"/>
            <a:ext cx="144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>
                <a:latin typeface="Comic Sans MS" pitchFamily="66" charset="0"/>
              </a:rPr>
              <a:t>detector</a:t>
            </a:r>
          </a:p>
        </p:txBody>
      </p:sp>
      <p:sp>
        <p:nvSpPr>
          <p:cNvPr id="166937" name="Text Box 25"/>
          <p:cNvSpPr txBox="1">
            <a:spLocks noChangeArrowheads="1"/>
          </p:cNvSpPr>
          <p:nvPr/>
        </p:nvSpPr>
        <p:spPr bwMode="auto">
          <a:xfrm>
            <a:off x="3505200" y="4572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F</a:t>
            </a:r>
            <a:r>
              <a:rPr lang="en-US" baseline="-25000"/>
              <a:t>o</a:t>
            </a:r>
          </a:p>
        </p:txBody>
      </p:sp>
      <p:sp>
        <p:nvSpPr>
          <p:cNvPr id="166938" name="Text Box 26"/>
          <p:cNvSpPr txBox="1">
            <a:spLocks noChangeArrowheads="1"/>
          </p:cNvSpPr>
          <p:nvPr/>
        </p:nvSpPr>
        <p:spPr bwMode="auto">
          <a:xfrm>
            <a:off x="7086600" y="2884488"/>
            <a:ext cx="103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Symbol" pitchFamily="18" charset="2"/>
              </a:rPr>
              <a:t>F</a:t>
            </a:r>
            <a:r>
              <a:rPr lang="en-US" baseline="-25000">
                <a:solidFill>
                  <a:srgbClr val="FF0000"/>
                </a:solidFill>
              </a:rPr>
              <a:t>b</a:t>
            </a:r>
            <a:r>
              <a:rPr lang="en-US">
                <a:solidFill>
                  <a:srgbClr val="FF0000"/>
                </a:solidFill>
              </a:rPr>
              <a:t>/</a:t>
            </a:r>
            <a:r>
              <a:rPr lang="en-US">
                <a:solidFill>
                  <a:srgbClr val="FF0000"/>
                </a:solidFill>
                <a:latin typeface="Symbol" pitchFamily="18" charset="2"/>
              </a:rPr>
              <a:t>DW</a:t>
            </a:r>
            <a:endParaRPr lang="en-US" b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66939" name="AutoShape 27"/>
          <p:cNvSpPr>
            <a:spLocks noChangeAspect="1" noChangeArrowheads="1"/>
          </p:cNvSpPr>
          <p:nvPr/>
        </p:nvSpPr>
        <p:spPr bwMode="auto">
          <a:xfrm rot="-2633954">
            <a:off x="3505200" y="3886200"/>
            <a:ext cx="566738" cy="279400"/>
          </a:xfrm>
          <a:prstGeom prst="rightArrow">
            <a:avLst>
              <a:gd name="adj1" fmla="val 50000"/>
              <a:gd name="adj2" fmla="val 507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1" name="AutoShape 29"/>
          <p:cNvSpPr>
            <a:spLocks noChangeAspect="1" noChangeArrowheads="1"/>
          </p:cNvSpPr>
          <p:nvPr/>
        </p:nvSpPr>
        <p:spPr bwMode="auto">
          <a:xfrm>
            <a:off x="5715000" y="3505200"/>
            <a:ext cx="374650" cy="185738"/>
          </a:xfrm>
          <a:prstGeom prst="rightArrow">
            <a:avLst>
              <a:gd name="adj1" fmla="val 50000"/>
              <a:gd name="adj2" fmla="val 5042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2" name="AutoShape 30"/>
          <p:cNvSpPr>
            <a:spLocks noChangeAspect="1" noChangeArrowheads="1"/>
          </p:cNvSpPr>
          <p:nvPr/>
        </p:nvSpPr>
        <p:spPr bwMode="auto">
          <a:xfrm>
            <a:off x="4724400" y="3429000"/>
            <a:ext cx="466725" cy="230188"/>
          </a:xfrm>
          <a:prstGeom prst="rightArrow">
            <a:avLst>
              <a:gd name="adj1" fmla="val 50000"/>
              <a:gd name="adj2" fmla="val 5069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943" name="Text Box 31"/>
          <p:cNvSpPr txBox="1">
            <a:spLocks noChangeArrowheads="1"/>
          </p:cNvSpPr>
          <p:nvPr/>
        </p:nvSpPr>
        <p:spPr bwMode="auto">
          <a:xfrm>
            <a:off x="5181600" y="3505200"/>
            <a:ext cx="51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Symbol" pitchFamily="18" charset="2"/>
              </a:rPr>
              <a:t>F</a:t>
            </a:r>
            <a:r>
              <a:rPr lang="en-US" baseline="-25000">
                <a:solidFill>
                  <a:schemeClr val="accent2"/>
                </a:solidFill>
              </a:rPr>
              <a:t>a</a:t>
            </a:r>
            <a:endParaRPr lang="en-US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6944" name="Rectangle 32"/>
          <p:cNvSpPr>
            <a:spLocks noChangeArrowheads="1"/>
          </p:cNvSpPr>
          <p:nvPr/>
        </p:nvSpPr>
        <p:spPr bwMode="auto">
          <a:xfrm>
            <a:off x="304800" y="12192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 "/>
            </a:pPr>
            <a:r>
              <a:rPr lang="en-US" sz="2800" b="0">
                <a:latin typeface="Symbol" pitchFamily="18" charset="2"/>
              </a:rPr>
              <a:t>b(q)</a:t>
            </a:r>
            <a:r>
              <a:rPr lang="en-US" sz="2800" b="0">
                <a:latin typeface="Comic Sans MS" pitchFamily="66" charset="0"/>
              </a:rPr>
              <a:t> = (-1/x d</a:t>
            </a:r>
            <a:r>
              <a:rPr lang="en-US" sz="2800" b="0">
                <a:latin typeface="Symbol" pitchFamily="18" charset="2"/>
              </a:rPr>
              <a:t>W</a:t>
            </a:r>
            <a:r>
              <a:rPr lang="en-US" sz="2800" b="0">
                <a:latin typeface="Comic Sans MS" pitchFamily="66" charset="0"/>
              </a:rPr>
              <a:t>)</a:t>
            </a:r>
            <a:r>
              <a:rPr lang="en-US" sz="2800" b="0">
                <a:latin typeface="Symbol" pitchFamily="18" charset="2"/>
              </a:rPr>
              <a:t> </a:t>
            </a:r>
            <a:r>
              <a:rPr lang="en-US" sz="2800" b="0">
                <a:latin typeface="Comic Sans MS" pitchFamily="66" charset="0"/>
              </a:rPr>
              <a:t>ln[</a:t>
            </a:r>
            <a:r>
              <a:rPr lang="en-US" sz="2800" b="0">
                <a:latin typeface="Symbol" pitchFamily="18" charset="2"/>
              </a:rPr>
              <a:t>F</a:t>
            </a:r>
            <a:r>
              <a:rPr lang="en-US" sz="2800" b="0" baseline="-25000">
                <a:latin typeface="Comic Sans MS" pitchFamily="66" charset="0"/>
              </a:rPr>
              <a:t>b</a:t>
            </a:r>
            <a:r>
              <a:rPr lang="en-US" sz="2800" b="0">
                <a:latin typeface="Comic Sans MS" pitchFamily="66" charset="0"/>
              </a:rPr>
              <a:t>(</a:t>
            </a:r>
            <a:r>
              <a:rPr lang="en-US" sz="2800" b="0">
                <a:latin typeface="Symbol" pitchFamily="18" charset="2"/>
              </a:rPr>
              <a:t>q</a:t>
            </a:r>
            <a:r>
              <a:rPr lang="en-US" sz="2800" b="0">
                <a:latin typeface="Comic Sans MS" pitchFamily="66" charset="0"/>
              </a:rPr>
              <a:t>)/</a:t>
            </a:r>
            <a:r>
              <a:rPr lang="en-US" sz="2800" b="0">
                <a:latin typeface="Symbol" pitchFamily="18" charset="2"/>
              </a:rPr>
              <a:t>F</a:t>
            </a:r>
            <a:r>
              <a:rPr lang="en-US" sz="2800" b="0" baseline="-25000">
                <a:latin typeface="Comic Sans MS" pitchFamily="66" charset="0"/>
              </a:rPr>
              <a:t>o</a:t>
            </a:r>
            <a:r>
              <a:rPr lang="en-US" sz="2800" b="0">
                <a:latin typeface="Comic Sans MS" pitchFamily="66" charset="0"/>
              </a:rPr>
              <a:t>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4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05000" y="3352800"/>
            <a:ext cx="3124200" cy="1524000"/>
            <a:chOff x="1200" y="2112"/>
            <a:chExt cx="1968" cy="960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200" y="2112"/>
              <a:ext cx="1104" cy="960"/>
              <a:chOff x="1200" y="2112"/>
              <a:chExt cx="1104" cy="960"/>
            </a:xfrm>
          </p:grpSpPr>
          <p:sp>
            <p:nvSpPr>
              <p:cNvPr id="102422" name="Oval 22"/>
              <p:cNvSpPr>
                <a:spLocks noChangeArrowheads="1"/>
              </p:cNvSpPr>
              <p:nvPr/>
            </p:nvSpPr>
            <p:spPr bwMode="auto">
              <a:xfrm rot="19408341" flipH="1">
                <a:off x="1200" y="2112"/>
                <a:ext cx="480" cy="33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3" name="Line 23"/>
              <p:cNvSpPr>
                <a:spLocks noChangeShapeType="1"/>
              </p:cNvSpPr>
              <p:nvPr/>
            </p:nvSpPr>
            <p:spPr bwMode="auto">
              <a:xfrm flipH="1" flipV="1">
                <a:off x="1620" y="2112"/>
                <a:ext cx="684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4" name="Line 24"/>
              <p:cNvSpPr>
                <a:spLocks noChangeShapeType="1"/>
              </p:cNvSpPr>
              <p:nvPr/>
            </p:nvSpPr>
            <p:spPr bwMode="auto">
              <a:xfrm flipH="1" flipV="1">
                <a:off x="1260" y="2448"/>
                <a:ext cx="96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25" name="Line 25"/>
              <p:cNvSpPr>
                <a:spLocks noChangeShapeType="1"/>
              </p:cNvSpPr>
              <p:nvPr/>
            </p:nvSpPr>
            <p:spPr bwMode="auto">
              <a:xfrm flipH="1" flipV="1">
                <a:off x="1440" y="2256"/>
                <a:ext cx="816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426" name="Text Box 26"/>
            <p:cNvSpPr txBox="1">
              <a:spLocks noChangeArrowheads="1"/>
            </p:cNvSpPr>
            <p:nvPr/>
          </p:nvSpPr>
          <p:spPr bwMode="auto">
            <a:xfrm>
              <a:off x="2304" y="2688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Symbol" pitchFamily="18" charset="2"/>
                </a:rPr>
                <a:t>F</a:t>
              </a:r>
              <a:r>
                <a:rPr lang="en-US" baseline="-25000"/>
                <a:t>b</a:t>
              </a:r>
              <a:r>
                <a:rPr lang="en-US"/>
                <a:t> (</a:t>
              </a:r>
              <a:r>
                <a:rPr lang="en-US">
                  <a:latin typeface="Symbol" pitchFamily="18" charset="2"/>
                </a:rPr>
                <a:t>q</a:t>
              </a:r>
              <a:r>
                <a:rPr lang="en-US"/>
                <a:t>)</a:t>
              </a:r>
              <a:endParaRPr lang="en-US" baseline="-25000"/>
            </a:p>
          </p:txBody>
        </p:sp>
      </p:grpSp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 smtClean="0"/>
              <a:t>Back-Scattering </a:t>
            </a:r>
            <a:r>
              <a:rPr lang="en-US" dirty="0"/>
              <a:t>Measurements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181600" y="2362200"/>
            <a:ext cx="3962400" cy="37338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Comic Sans MS" pitchFamily="66" charset="0"/>
              </a:rPr>
              <a:t>Detected flux measurement must  correct for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attenuated 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flux along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</a:rPr>
              <a:t>pathlength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inner-filter effect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Comic Sans MS" pitchFamily="66" charset="0"/>
              </a:rPr>
              <a:t>x</a:t>
            </a:r>
          </a:p>
          <a:p>
            <a:r>
              <a:rPr lang="en-US" sz="2400" dirty="0">
                <a:latin typeface="Comic Sans MS" pitchFamily="66" charset="0"/>
              </a:rPr>
              <a:t> Define shape of detection area 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Calibration </a:t>
            </a:r>
            <a:r>
              <a:rPr lang="en-US" sz="2000" dirty="0" smtClean="0">
                <a:latin typeface="Comic Sans MS" pitchFamily="66" charset="0"/>
              </a:rPr>
              <a:t>with known </a:t>
            </a:r>
            <a:r>
              <a:rPr lang="en-US" sz="2000" dirty="0">
                <a:latin typeface="Comic Sans MS" pitchFamily="66" charset="0"/>
              </a:rPr>
              <a:t>substance</a:t>
            </a:r>
          </a:p>
          <a:p>
            <a:pPr lvl="1"/>
            <a:r>
              <a:rPr lang="en-US" sz="2000" dirty="0">
                <a:latin typeface="Comic Sans MS" pitchFamily="66" charset="0"/>
              </a:rPr>
              <a:t>mathematically</a:t>
            </a:r>
            <a:endParaRPr lang="en-US" sz="20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457200" y="1676400"/>
            <a:ext cx="533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pitchFamily="18" charset="2"/>
              <a:buChar char=" "/>
            </a:pPr>
            <a:r>
              <a:rPr lang="en-US" sz="2800" b="0">
                <a:latin typeface="Symbol" pitchFamily="18" charset="2"/>
              </a:rPr>
              <a:t>b(q)</a:t>
            </a:r>
            <a:r>
              <a:rPr lang="en-US" sz="2800" b="0">
                <a:latin typeface="Comic Sans MS" pitchFamily="66" charset="0"/>
              </a:rPr>
              <a:t> = (-1/x d</a:t>
            </a:r>
            <a:r>
              <a:rPr lang="en-US" sz="2800" b="0">
                <a:latin typeface="Symbol" pitchFamily="18" charset="2"/>
              </a:rPr>
              <a:t>W</a:t>
            </a:r>
            <a:r>
              <a:rPr lang="en-US" sz="2800" b="0">
                <a:latin typeface="Comic Sans MS" pitchFamily="66" charset="0"/>
              </a:rPr>
              <a:t>)</a:t>
            </a:r>
            <a:r>
              <a:rPr lang="en-US" sz="2800" b="0">
                <a:latin typeface="Symbol" pitchFamily="18" charset="2"/>
              </a:rPr>
              <a:t> </a:t>
            </a:r>
            <a:r>
              <a:rPr lang="en-US" sz="2800" b="0">
                <a:latin typeface="Comic Sans MS" pitchFamily="66" charset="0"/>
              </a:rPr>
              <a:t>ln[</a:t>
            </a:r>
            <a:r>
              <a:rPr lang="en-US" sz="2800" b="0">
                <a:latin typeface="Symbol" pitchFamily="18" charset="2"/>
              </a:rPr>
              <a:t>F</a:t>
            </a:r>
            <a:r>
              <a:rPr lang="en-US" sz="2800" b="0" baseline="-25000">
                <a:latin typeface="Comic Sans MS" pitchFamily="66" charset="0"/>
              </a:rPr>
              <a:t>b</a:t>
            </a:r>
            <a:r>
              <a:rPr lang="en-US" sz="2800" b="0">
                <a:latin typeface="Comic Sans MS" pitchFamily="66" charset="0"/>
              </a:rPr>
              <a:t>(</a:t>
            </a:r>
            <a:r>
              <a:rPr lang="en-US" sz="2800" b="0">
                <a:latin typeface="Symbol" pitchFamily="18" charset="2"/>
              </a:rPr>
              <a:t>q</a:t>
            </a:r>
            <a:r>
              <a:rPr lang="en-US" sz="2800" b="0">
                <a:latin typeface="Comic Sans MS" pitchFamily="66" charset="0"/>
              </a:rPr>
              <a:t>)/</a:t>
            </a:r>
            <a:r>
              <a:rPr lang="en-US" sz="2800" b="0">
                <a:latin typeface="Symbol" pitchFamily="18" charset="2"/>
              </a:rPr>
              <a:t>F</a:t>
            </a:r>
            <a:r>
              <a:rPr lang="en-US" sz="2800" b="0" baseline="-25000">
                <a:latin typeface="Comic Sans MS" pitchFamily="66" charset="0"/>
              </a:rPr>
              <a:t>o</a:t>
            </a:r>
            <a:r>
              <a:rPr lang="en-US" sz="2800" b="0">
                <a:latin typeface="Comic Sans MS" pitchFamily="66" charset="0"/>
              </a:rPr>
              <a:t>]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04800" y="4267200"/>
            <a:ext cx="1462088" cy="2286000"/>
            <a:chOff x="192" y="2688"/>
            <a:chExt cx="921" cy="1440"/>
          </a:xfrm>
        </p:grpSpPr>
        <p:sp>
          <p:nvSpPr>
            <p:cNvPr id="102409" name="Text Box 9"/>
            <p:cNvSpPr txBox="1">
              <a:spLocks noChangeArrowheads="1"/>
            </p:cNvSpPr>
            <p:nvPr/>
          </p:nvSpPr>
          <p:spPr bwMode="auto">
            <a:xfrm>
              <a:off x="672" y="268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Symbol" pitchFamily="18" charset="2"/>
                </a:rPr>
                <a:t>F</a:t>
              </a:r>
              <a:r>
                <a:rPr lang="en-US" baseline="-25000"/>
                <a:t>o</a:t>
              </a:r>
            </a:p>
          </p:txBody>
        </p:sp>
        <p:sp>
          <p:nvSpPr>
            <p:cNvPr id="102410" name="Litebulb"/>
            <p:cNvSpPr>
              <a:spLocks noEditPoints="1" noChangeArrowheads="1"/>
            </p:cNvSpPr>
            <p:nvPr/>
          </p:nvSpPr>
          <p:spPr bwMode="auto">
            <a:xfrm>
              <a:off x="816" y="3120"/>
              <a:ext cx="297" cy="399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Line 11"/>
            <p:cNvSpPr>
              <a:spLocks noChangeShapeType="1"/>
            </p:cNvSpPr>
            <p:nvPr/>
          </p:nvSpPr>
          <p:spPr bwMode="auto">
            <a:xfrm rot="14548487">
              <a:off x="528" y="3408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Text Box 12"/>
            <p:cNvSpPr txBox="1">
              <a:spLocks noChangeArrowheads="1"/>
            </p:cNvSpPr>
            <p:nvPr/>
          </p:nvSpPr>
          <p:spPr bwMode="auto">
            <a:xfrm>
              <a:off x="192" y="3840"/>
              <a:ext cx="7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source</a:t>
              </a:r>
            </a:p>
          </p:txBody>
        </p:sp>
      </p:grp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1219200" y="48768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752600" y="3352800"/>
            <a:ext cx="1752600" cy="1524000"/>
            <a:chOff x="1104" y="2112"/>
            <a:chExt cx="1104" cy="960"/>
          </a:xfrm>
        </p:grpSpPr>
        <p:sp>
          <p:nvSpPr>
            <p:cNvPr id="102415" name="Line 15"/>
            <p:cNvSpPr>
              <a:spLocks noChangeShapeType="1"/>
            </p:cNvSpPr>
            <p:nvPr/>
          </p:nvSpPr>
          <p:spPr bwMode="auto">
            <a:xfrm flipV="1">
              <a:off x="1152" y="2256"/>
              <a:ext cx="816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Oval 16"/>
            <p:cNvSpPr>
              <a:spLocks noChangeArrowheads="1"/>
            </p:cNvSpPr>
            <p:nvPr/>
          </p:nvSpPr>
          <p:spPr bwMode="auto">
            <a:xfrm rot="2191659">
              <a:off x="1728" y="2112"/>
              <a:ext cx="48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7" name="Line 17"/>
            <p:cNvSpPr>
              <a:spLocks noChangeShapeType="1"/>
            </p:cNvSpPr>
            <p:nvPr/>
          </p:nvSpPr>
          <p:spPr bwMode="auto">
            <a:xfrm flipV="1">
              <a:off x="1104" y="2112"/>
              <a:ext cx="68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18" name="Line 18"/>
            <p:cNvSpPr>
              <a:spLocks noChangeShapeType="1"/>
            </p:cNvSpPr>
            <p:nvPr/>
          </p:nvSpPr>
          <p:spPr bwMode="auto">
            <a:xfrm flipV="1">
              <a:off x="1188" y="2448"/>
              <a:ext cx="96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733800" y="4876800"/>
            <a:ext cx="1751013" cy="1752600"/>
            <a:chOff x="2352" y="3072"/>
            <a:chExt cx="1103" cy="1104"/>
          </a:xfrm>
        </p:grpSpPr>
        <p:sp>
          <p:nvSpPr>
            <p:cNvPr id="102428" name="Text Box 28"/>
            <p:cNvSpPr txBox="1">
              <a:spLocks noChangeArrowheads="1"/>
            </p:cNvSpPr>
            <p:nvPr/>
          </p:nvSpPr>
          <p:spPr bwMode="auto">
            <a:xfrm>
              <a:off x="2544" y="3888"/>
              <a:ext cx="9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detector</a:t>
              </a:r>
            </a:p>
          </p:txBody>
        </p:sp>
        <p:sp>
          <p:nvSpPr>
            <p:cNvPr id="102429" name="AutoShape 29"/>
            <p:cNvSpPr>
              <a:spLocks noChangeArrowheads="1"/>
            </p:cNvSpPr>
            <p:nvPr/>
          </p:nvSpPr>
          <p:spPr bwMode="auto">
            <a:xfrm rot="8213897">
              <a:off x="2352" y="3072"/>
              <a:ext cx="86" cy="28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0" name="Line 30"/>
            <p:cNvSpPr>
              <a:spLocks noChangeShapeType="1"/>
            </p:cNvSpPr>
            <p:nvPr/>
          </p:nvSpPr>
          <p:spPr bwMode="auto">
            <a:xfrm flipH="1" flipV="1">
              <a:off x="2496" y="3408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828800" y="3962400"/>
            <a:ext cx="1676400" cy="1676400"/>
            <a:chOff x="1152" y="2496"/>
            <a:chExt cx="1056" cy="1056"/>
          </a:xfrm>
        </p:grpSpPr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1296" y="2784"/>
              <a:ext cx="768" cy="768"/>
              <a:chOff x="1296" y="2784"/>
              <a:chExt cx="768" cy="768"/>
            </a:xfrm>
          </p:grpSpPr>
          <p:sp>
            <p:nvSpPr>
              <p:cNvPr id="102433" name="Arc 33"/>
              <p:cNvSpPr>
                <a:spLocks/>
              </p:cNvSpPr>
              <p:nvPr/>
            </p:nvSpPr>
            <p:spPr bwMode="auto">
              <a:xfrm rot="8087338">
                <a:off x="1296" y="2784"/>
                <a:ext cx="768" cy="7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0800">
                <a:solidFill>
                  <a:srgbClr val="FF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4" name="Rectangle 34"/>
              <p:cNvSpPr>
                <a:spLocks noChangeArrowheads="1"/>
              </p:cNvSpPr>
              <p:nvPr/>
            </p:nvSpPr>
            <p:spPr bwMode="auto">
              <a:xfrm>
                <a:off x="1560" y="3144"/>
                <a:ext cx="2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q</a:t>
                </a:r>
              </a:p>
            </p:txBody>
          </p:sp>
        </p:grp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1152" y="2496"/>
              <a:ext cx="1056" cy="576"/>
              <a:chOff x="1152" y="2496"/>
              <a:chExt cx="1056" cy="576"/>
            </a:xfrm>
          </p:grpSpPr>
          <p:sp>
            <p:nvSpPr>
              <p:cNvPr id="102436" name="Line 36"/>
              <p:cNvSpPr>
                <a:spLocks noChangeShapeType="1"/>
              </p:cNvSpPr>
              <p:nvPr/>
            </p:nvSpPr>
            <p:spPr bwMode="auto">
              <a:xfrm flipV="1">
                <a:off x="1152" y="2496"/>
                <a:ext cx="576" cy="576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7" name="Line 37"/>
              <p:cNvSpPr>
                <a:spLocks noChangeShapeType="1"/>
              </p:cNvSpPr>
              <p:nvPr/>
            </p:nvSpPr>
            <p:spPr bwMode="auto">
              <a:xfrm>
                <a:off x="1680" y="2496"/>
                <a:ext cx="528" cy="528"/>
              </a:xfrm>
              <a:prstGeom prst="line">
                <a:avLst/>
              </a:prstGeom>
              <a:noFill/>
              <a:ln w="38100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19" name="Freeform 19"/>
          <p:cNvSpPr>
            <a:spLocks/>
          </p:cNvSpPr>
          <p:nvPr/>
        </p:nvSpPr>
        <p:spPr bwMode="auto">
          <a:xfrm>
            <a:off x="2286000" y="3505200"/>
            <a:ext cx="838200" cy="8382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0"/>
              </a:cxn>
              <a:cxn ang="0">
                <a:pos x="528" y="384"/>
              </a:cxn>
              <a:cxn ang="0">
                <a:pos x="240" y="528"/>
              </a:cxn>
              <a:cxn ang="0">
                <a:pos x="0" y="384"/>
              </a:cxn>
            </a:cxnLst>
            <a:rect l="0" t="0" r="r" b="b"/>
            <a:pathLst>
              <a:path w="528" h="528">
                <a:moveTo>
                  <a:pt x="0" y="384"/>
                </a:moveTo>
                <a:lnTo>
                  <a:pt x="288" y="0"/>
                </a:lnTo>
                <a:lnTo>
                  <a:pt x="528" y="384"/>
                </a:lnTo>
                <a:lnTo>
                  <a:pt x="240" y="528"/>
                </a:lnTo>
                <a:lnTo>
                  <a:pt x="0" y="384"/>
                </a:lnTo>
                <a:close/>
              </a:path>
            </a:pathLst>
          </a:custGeom>
          <a:solidFill>
            <a:srgbClr val="00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4530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0000"/>
                </a:solidFill>
              </a:rPr>
              <a:t>Scattering</a:t>
            </a:r>
            <a:r>
              <a:rPr lang="en-US" b="0"/>
              <a:t> by phytoplankton</a:t>
            </a:r>
          </a:p>
        </p:txBody>
      </p:sp>
      <p:pic>
        <p:nvPicPr>
          <p:cNvPr id="52226" name="Picture 2" descr="b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529138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5181600" y="5410200"/>
            <a:ext cx="3246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Whitmire et al., 2010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381000" y="685800"/>
            <a:ext cx="4779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In cultures (watch out for NAP)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9718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9718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0" y="6396038"/>
            <a:ext cx="767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Comparison with Mie theory of Stramski et al., 2001</a:t>
            </a: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7010400" y="1447800"/>
            <a:ext cx="381000" cy="3505200"/>
          </a:xfrm>
          <a:prstGeom prst="rect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2233" name="Straight Arrow Connector 11"/>
          <p:cNvCxnSpPr>
            <a:cxnSpLocks noChangeShapeType="1"/>
          </p:cNvCxnSpPr>
          <p:nvPr/>
        </p:nvCxnSpPr>
        <p:spPr bwMode="auto">
          <a:xfrm rot="16200000" flipH="1">
            <a:off x="6705600" y="914400"/>
            <a:ext cx="457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4" name="TextBox 12"/>
          <p:cNvSpPr txBox="1">
            <a:spLocks noChangeArrowheads="1"/>
          </p:cNvSpPr>
          <p:nvPr/>
        </p:nvSpPr>
        <p:spPr bwMode="auto">
          <a:xfrm>
            <a:off x="6248400" y="533400"/>
            <a:ext cx="1144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/>
              <a:t>b</a:t>
            </a:r>
            <a:r>
              <a:rPr lang="en-US" i="1" baseline="-25000"/>
              <a:t>b</a:t>
            </a:r>
            <a:r>
              <a:rPr lang="en-US" i="1"/>
              <a:t>+</a:t>
            </a:r>
            <a:r>
              <a:rPr lang="en-US" i="1">
                <a:solidFill>
                  <a:schemeClr val="accent2"/>
                </a:solidFill>
              </a:rPr>
              <a:t>F</a:t>
            </a:r>
            <a:r>
              <a:rPr lang="en-US" i="1" baseline="-25000">
                <a:solidFill>
                  <a:schemeClr val="accent2"/>
                </a:solidFill>
              </a:rPr>
              <a:t>chl</a:t>
            </a:r>
          </a:p>
        </p:txBody>
      </p:sp>
    </p:spTree>
    <p:extLst>
      <p:ext uri="{BB962C8B-B14F-4D97-AF65-F5344CB8AC3E}">
        <p14:creationId xmlns:p14="http://schemas.microsoft.com/office/powerpoint/2010/main" val="53398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8980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Dimensionally, what should scattering dependent 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43000"/>
            <a:ext cx="918678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</a:t>
            </a:r>
            <a:r>
              <a:rPr lang="en-US" sz="2000" dirty="0" smtClean="0"/>
              <a:t>hen dealing with a single particles, presented as:</a:t>
            </a:r>
          </a:p>
          <a:p>
            <a:endParaRPr lang="en-US" sz="2000" dirty="0"/>
          </a:p>
          <a:p>
            <a:r>
              <a:rPr lang="en-US" sz="2000" dirty="0" smtClean="0"/>
              <a:t>Ratio of optical cross section / Geometrical cross section (non-dimensional)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Size (cross-section, volume)</a:t>
            </a:r>
          </a:p>
          <a:p>
            <a:endParaRPr lang="en-US" sz="2000" dirty="0"/>
          </a:p>
          <a:p>
            <a:r>
              <a:rPr lang="en-US" sz="2000" dirty="0" smtClean="0"/>
              <a:t>Index of refraction (difference with medium)</a:t>
            </a:r>
          </a:p>
          <a:p>
            <a:endParaRPr lang="en-US" sz="2000" dirty="0"/>
          </a:p>
          <a:p>
            <a:r>
              <a:rPr lang="en-US" sz="2000" dirty="0" smtClean="0"/>
              <a:t>Wavelength (in medium)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To get back to scattering units [m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]:</a:t>
            </a:r>
          </a:p>
          <a:p>
            <a:endParaRPr lang="en-US" sz="2000" dirty="0"/>
          </a:p>
          <a:p>
            <a:r>
              <a:rPr lang="en-US" sz="2000" dirty="0" smtClean="0"/>
              <a:t>Optical cross section x concentration of particles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953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9621" y="1447800"/>
            <a:ext cx="480946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8" y="6396335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Sullivan and </a:t>
            </a:r>
            <a:r>
              <a:rPr lang="en-US" sz="2400" dirty="0" err="1" smtClean="0"/>
              <a:t>Twardowski</a:t>
            </a:r>
            <a:r>
              <a:rPr lang="en-US" sz="2400" dirty="0" smtClean="0"/>
              <a:t> (2009):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943600"/>
            <a:ext cx="654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Consistency from 90-&gt;150degrees (except for one study…).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152400"/>
            <a:ext cx="6881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Using one angle to infer backscattering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455101"/>
              </p:ext>
            </p:extLst>
          </p:nvPr>
        </p:nvGraphicFramePr>
        <p:xfrm>
          <a:off x="2895600" y="685800"/>
          <a:ext cx="33861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Equation" r:id="rId5" imgW="1269720" imgH="241200" progId="Equation.3">
                  <p:embed/>
                </p:oleObj>
              </mc:Choice>
              <mc:Fallback>
                <p:oleObj name="Equation" r:id="rId5" imgW="1269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85800"/>
                        <a:ext cx="338613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24000"/>
            <a:ext cx="4584700" cy="318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900" y="685800"/>
            <a:ext cx="4864100" cy="5575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228600"/>
            <a:ext cx="549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Another commercial design: Eco-VSF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6324600"/>
            <a:ext cx="411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Nominal angles: 104, 131, 151degrees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1" y="16002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 a 3</a:t>
            </a:r>
            <a:r>
              <a:rPr lang="en-US" baseline="30000" dirty="0" smtClean="0"/>
              <a:t>rd</a:t>
            </a:r>
            <a:r>
              <a:rPr lang="en-US" dirty="0" smtClean="0"/>
              <a:t> order polynomial of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err="1" smtClean="0">
                <a:latin typeface="Times New Roman"/>
                <a:cs typeface="Times New Roman"/>
              </a:rPr>
              <a:t>sin</a:t>
            </a:r>
            <a:r>
              <a:rPr lang="en-US" dirty="0" smtClean="0"/>
              <a:t>(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 including at 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 smtClean="0">
                <a:latin typeface="Symbol" charset="2"/>
                <a:cs typeface="Symbol" charset="2"/>
              </a:rPr>
              <a:t>=p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Integrate from </a:t>
            </a:r>
            <a:r>
              <a:rPr lang="en-US" dirty="0" smtClean="0">
                <a:latin typeface="Symbol" charset="2"/>
                <a:cs typeface="Symbol" charset="2"/>
              </a:rPr>
              <a:t>p/2 </a:t>
            </a:r>
            <a:r>
              <a:rPr lang="en-US" dirty="0" smtClean="0"/>
              <a:t>to 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635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28600"/>
            <a:ext cx="5974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New designs to measure backscattering: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1752600"/>
            <a:ext cx="2616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of VSF !!!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9144000" cy="28263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0" y="6019800"/>
            <a:ext cx="381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1519" y="6488668"/>
            <a:ext cx="348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Gainusa-Bogdan</a:t>
            </a:r>
            <a:r>
              <a:rPr lang="en-US" dirty="0" smtClean="0"/>
              <a:t> and Boss, 2011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2" y="685800"/>
            <a:ext cx="546014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2362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Haubrich</a:t>
            </a:r>
            <a:r>
              <a:rPr lang="en-US" dirty="0" smtClean="0"/>
              <a:t> et al., 2011, Applied Optics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9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3477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Whitmire</a:t>
            </a:r>
            <a:r>
              <a:rPr lang="en-US" sz="2400" dirty="0" smtClean="0"/>
              <a:t> et al. (2010):</a:t>
            </a:r>
            <a:endParaRPr lang="en-US" sz="24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1" y="457199"/>
            <a:ext cx="4714794" cy="596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1371600"/>
            <a:ext cx="3282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Phytoplankton </a:t>
            </a:r>
            <a:r>
              <a:rPr lang="en-US" smtClean="0"/>
              <a:t>cultures (5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):</a:t>
            </a: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118596"/>
              </p:ext>
            </p:extLst>
          </p:nvPr>
        </p:nvGraphicFramePr>
        <p:xfrm>
          <a:off x="304800" y="5867400"/>
          <a:ext cx="33861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2" name="Equation" r:id="rId5" imgW="1269720" imgH="241200" progId="Equation.3">
                  <p:embed/>
                </p:oleObj>
              </mc:Choice>
              <mc:Fallback>
                <p:oleObj name="Equation" r:id="rId5" imgW="1269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67400"/>
                        <a:ext cx="3386138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XZ_bubbles_fig5_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5343525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3" descr="XZ_bubbles_fig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762000"/>
            <a:ext cx="192563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4"/>
          <p:cNvSpPr txBox="1">
            <a:spLocks noChangeArrowheads="1"/>
          </p:cNvSpPr>
          <p:nvPr/>
        </p:nvSpPr>
        <p:spPr bwMode="auto">
          <a:xfrm>
            <a:off x="5791200" y="3048000"/>
            <a:ext cx="2543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Clean</a:t>
            </a:r>
          </a:p>
          <a:p>
            <a:pPr eaLnBrk="1" hangingPunct="1"/>
            <a:r>
              <a:rPr lang="en-US" b="0"/>
              <a:t>With surfactant</a:t>
            </a:r>
          </a:p>
          <a:p>
            <a:pPr eaLnBrk="1" hangingPunct="1"/>
            <a:r>
              <a:rPr lang="en-US" b="0"/>
              <a:t>Theory (clean)</a:t>
            </a:r>
          </a:p>
        </p:txBody>
      </p:sp>
      <p:cxnSp>
        <p:nvCxnSpPr>
          <p:cNvPr id="60420" name="Straight Arrow Connector 6"/>
          <p:cNvCxnSpPr>
            <a:cxnSpLocks noChangeShapeType="1"/>
          </p:cNvCxnSpPr>
          <p:nvPr/>
        </p:nvCxnSpPr>
        <p:spPr bwMode="auto">
          <a:xfrm rot="10800000" flipV="1">
            <a:off x="4800600" y="3276600"/>
            <a:ext cx="1066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1" name="Straight Arrow Connector 8"/>
          <p:cNvCxnSpPr>
            <a:cxnSpLocks noChangeShapeType="1"/>
          </p:cNvCxnSpPr>
          <p:nvPr/>
        </p:nvCxnSpPr>
        <p:spPr bwMode="auto">
          <a:xfrm rot="10800000">
            <a:off x="4800600" y="3276600"/>
            <a:ext cx="1066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2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5105400" y="3962400"/>
            <a:ext cx="6858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228600" y="6396038"/>
            <a:ext cx="3592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Zhang et al., 2002, L&amp;O</a:t>
            </a:r>
          </a:p>
        </p:txBody>
      </p:sp>
      <p:sp>
        <p:nvSpPr>
          <p:cNvPr id="60424" name="TextBox 12"/>
          <p:cNvSpPr txBox="1">
            <a:spLocks noChangeArrowheads="1"/>
          </p:cNvSpPr>
          <p:nvPr/>
        </p:nvSpPr>
        <p:spPr bwMode="auto">
          <a:xfrm>
            <a:off x="0" y="1905000"/>
            <a:ext cx="618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Phase function of a population of bubbles:</a:t>
            </a:r>
          </a:p>
        </p:txBody>
      </p:sp>
      <p:sp>
        <p:nvSpPr>
          <p:cNvPr id="60425" name="TextBox 13"/>
          <p:cNvSpPr txBox="1">
            <a:spLocks noChangeArrowheads="1"/>
          </p:cNvSpPr>
          <p:nvPr/>
        </p:nvSpPr>
        <p:spPr bwMode="auto">
          <a:xfrm>
            <a:off x="0" y="152400"/>
            <a:ext cx="3460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S</a:t>
            </a:r>
            <a:r>
              <a:rPr lang="en-US" b="0" dirty="0" smtClean="0">
                <a:solidFill>
                  <a:srgbClr val="FF0000"/>
                </a:solidFill>
              </a:rPr>
              <a:t>cattering</a:t>
            </a:r>
            <a:r>
              <a:rPr lang="en-US" b="0" dirty="0" smtClean="0"/>
              <a:t> </a:t>
            </a:r>
            <a:r>
              <a:rPr lang="en-US" b="0" dirty="0"/>
              <a:t>by bubbles:</a:t>
            </a:r>
          </a:p>
        </p:txBody>
      </p:sp>
    </p:spTree>
    <p:extLst>
      <p:ext uri="{BB962C8B-B14F-4D97-AF65-F5344CB8AC3E}">
        <p14:creationId xmlns:p14="http://schemas.microsoft.com/office/powerpoint/2010/main" val="275431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2"/>
          <p:cNvSpPr txBox="1">
            <a:spLocks noChangeArrowheads="1"/>
          </p:cNvSpPr>
          <p:nvPr/>
        </p:nvSpPr>
        <p:spPr bwMode="auto">
          <a:xfrm>
            <a:off x="228600" y="71735"/>
            <a:ext cx="86727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>
                <a:solidFill>
                  <a:srgbClr val="FF0000"/>
                </a:solidFill>
              </a:rPr>
              <a:t>Scattering</a:t>
            </a:r>
            <a:r>
              <a:rPr lang="en-US" b="0" dirty="0"/>
              <a:t> by </a:t>
            </a:r>
            <a:r>
              <a:rPr lang="en-US" b="0" dirty="0" smtClean="0"/>
              <a:t>aggregates (and what happen with handling) </a:t>
            </a:r>
            <a:endParaRPr lang="en-US" b="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51006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0" y="4953000"/>
            <a:ext cx="87645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For particles with </a:t>
            </a:r>
            <a:r>
              <a:rPr lang="en-US" b="0" i="1"/>
              <a:t>D&gt;&gt;</a:t>
            </a:r>
            <a:r>
              <a:rPr lang="en-US" b="0" i="1">
                <a:latin typeface="Symbol" charset="0"/>
              </a:rPr>
              <a:t>l</a:t>
            </a:r>
            <a:r>
              <a:rPr lang="en-US" b="0"/>
              <a:t>:</a:t>
            </a:r>
          </a:p>
          <a:p>
            <a:pPr eaLnBrk="1" hangingPunct="1"/>
            <a:r>
              <a:rPr lang="en-US" b="0"/>
              <a:t>When scattering centers are far enough, IOPs are additive.</a:t>
            </a:r>
          </a:p>
          <a:p>
            <a:pPr eaLnBrk="1" hangingPunct="1"/>
            <a:r>
              <a:rPr lang="en-US" b="0"/>
              <a:t>Optical properties </a:t>
            </a:r>
            <a:r>
              <a:rPr lang="en-US" b="0">
                <a:sym typeface="Symbol" charset="0"/>
              </a:rPr>
              <a:t> cross-sectional area, additive</a:t>
            </a:r>
          </a:p>
          <a:p>
            <a:pPr eaLnBrk="1" hangingPunct="1"/>
            <a:r>
              <a:rPr lang="en-US" b="0">
                <a:sym typeface="Symbol" charset="0"/>
              </a:rPr>
              <a:t>Depends on aggregate packaging (</a:t>
            </a:r>
            <a:r>
              <a:rPr lang="ja-JP" altLang="en-US" b="0">
                <a:sym typeface="Symbol" charset="0"/>
              </a:rPr>
              <a:t>‘</a:t>
            </a:r>
            <a:r>
              <a:rPr lang="en-US" altLang="ja-JP" b="0">
                <a:sym typeface="Symbol" charset="0"/>
              </a:rPr>
              <a:t>fractal</a:t>
            </a:r>
            <a:r>
              <a:rPr lang="ja-JP" altLang="en-US" b="0">
                <a:sym typeface="Symbol" charset="0"/>
              </a:rPr>
              <a:t>’</a:t>
            </a:r>
            <a:r>
              <a:rPr lang="en-US" altLang="ja-JP" b="0">
                <a:sym typeface="Symbol" charset="0"/>
              </a:rPr>
              <a:t> dimension).</a:t>
            </a:r>
          </a:p>
          <a:p>
            <a:pPr eaLnBrk="1" hangingPunct="1"/>
            <a:r>
              <a:rPr lang="en-US" b="0"/>
              <a:t>Spectral dependence of scattering </a:t>
            </a:r>
            <a:r>
              <a:rPr lang="en-US" b="0">
                <a:sym typeface="Symbol" charset="0"/>
              </a:rPr>
              <a:t> </a:t>
            </a:r>
            <a:r>
              <a:rPr lang="en-US" b="0" i="1">
                <a:latin typeface="Symbol" charset="0"/>
              </a:rPr>
              <a:t>l</a:t>
            </a:r>
            <a:r>
              <a:rPr lang="en-US" b="0" i="1" baseline="30000">
                <a:latin typeface="Symbol" charset="0"/>
              </a:rPr>
              <a:t>0</a:t>
            </a:r>
            <a:endParaRPr lang="en-US" b="0" baseline="30000"/>
          </a:p>
        </p:txBody>
      </p:sp>
      <p:pic>
        <p:nvPicPr>
          <p:cNvPr id="62468" name="Picture 15" descr="aggreg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16795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16"/>
          <p:cNvSpPr txBox="1">
            <a:spLocks noChangeArrowheads="1"/>
          </p:cNvSpPr>
          <p:nvPr/>
        </p:nvSpPr>
        <p:spPr bwMode="auto">
          <a:xfrm>
            <a:off x="5394325" y="1874838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Aggregates:</a:t>
            </a:r>
          </a:p>
        </p:txBody>
      </p:sp>
      <p:pic>
        <p:nvPicPr>
          <p:cNvPr id="62470" name="Picture 18" descr="bacteria_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14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3200400" y="4724400"/>
            <a:ext cx="198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Boss et al., 2009</a:t>
            </a:r>
          </a:p>
        </p:txBody>
      </p:sp>
    </p:spTree>
    <p:extLst>
      <p:ext uri="{BB962C8B-B14F-4D97-AF65-F5344CB8AC3E}">
        <p14:creationId xmlns:p14="http://schemas.microsoft.com/office/powerpoint/2010/main" val="305741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4582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Summary:</a:t>
            </a:r>
          </a:p>
          <a:p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Scattering measurements are useful but are not trivial.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Beware of models…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There still is no consensus about what dominates backscattering -&gt; ocean color.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594" y="2438400"/>
            <a:ext cx="747481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04803"/>
            <a:ext cx="9144000" cy="196976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What physical properties determine the optical properties of particles?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Size, composition (refractive index), shape, internal structure.</a:t>
            </a:r>
          </a:p>
          <a:p>
            <a:r>
              <a:rPr lang="en-US" sz="2400" dirty="0" smtClean="0">
                <a:latin typeface="+mj-lt"/>
              </a:rPr>
              <a:t>These properties interact…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558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latin typeface="Comic Sans MS" charset="0"/>
                <a:cs typeface="+mj-cs"/>
              </a:rPr>
              <a:t>Small Particle Scattering</a:t>
            </a:r>
            <a:br>
              <a:rPr lang="en-US" sz="4000" smtClean="0">
                <a:latin typeface="Comic Sans MS" charset="0"/>
                <a:cs typeface="+mj-cs"/>
              </a:rPr>
            </a:br>
            <a:r>
              <a:rPr lang="en-US" sz="4000" smtClean="0">
                <a:latin typeface="Comic Sans MS" charset="0"/>
                <a:cs typeface="+mj-cs"/>
              </a:rPr>
              <a:t>follows Rayleigh Theory</a:t>
            </a:r>
          </a:p>
        </p:txBody>
      </p:sp>
      <p:sp>
        <p:nvSpPr>
          <p:cNvPr id="53282" name="Freeform 34"/>
          <p:cNvSpPr>
            <a:spLocks/>
          </p:cNvSpPr>
          <p:nvPr/>
        </p:nvSpPr>
        <p:spPr bwMode="auto">
          <a:xfrm>
            <a:off x="1219200" y="2819400"/>
            <a:ext cx="2362200" cy="1130300"/>
          </a:xfrm>
          <a:custGeom>
            <a:avLst/>
            <a:gdLst>
              <a:gd name="T0" fmla="*/ 0 w 1440"/>
              <a:gd name="T1" fmla="*/ 40 h 712"/>
              <a:gd name="T2" fmla="*/ 96 w 1440"/>
              <a:gd name="T3" fmla="*/ 40 h 712"/>
              <a:gd name="T4" fmla="*/ 288 w 1440"/>
              <a:gd name="T5" fmla="*/ 280 h 712"/>
              <a:gd name="T6" fmla="*/ 528 w 1440"/>
              <a:gd name="T7" fmla="*/ 568 h 712"/>
              <a:gd name="T8" fmla="*/ 672 w 1440"/>
              <a:gd name="T9" fmla="*/ 664 h 712"/>
              <a:gd name="T10" fmla="*/ 864 w 1440"/>
              <a:gd name="T11" fmla="*/ 664 h 712"/>
              <a:gd name="T12" fmla="*/ 1104 w 1440"/>
              <a:gd name="T13" fmla="*/ 376 h 712"/>
              <a:gd name="T14" fmla="*/ 1296 w 1440"/>
              <a:gd name="T15" fmla="*/ 136 h 712"/>
              <a:gd name="T16" fmla="*/ 1440 w 1440"/>
              <a:gd name="T17" fmla="*/ 40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40" h="712">
                <a:moveTo>
                  <a:pt x="0" y="40"/>
                </a:moveTo>
                <a:cubicBezTo>
                  <a:pt x="24" y="20"/>
                  <a:pt x="48" y="0"/>
                  <a:pt x="96" y="40"/>
                </a:cubicBezTo>
                <a:cubicBezTo>
                  <a:pt x="144" y="80"/>
                  <a:pt x="216" y="192"/>
                  <a:pt x="288" y="280"/>
                </a:cubicBezTo>
                <a:cubicBezTo>
                  <a:pt x="360" y="368"/>
                  <a:pt x="464" y="504"/>
                  <a:pt x="528" y="568"/>
                </a:cubicBezTo>
                <a:cubicBezTo>
                  <a:pt x="592" y="632"/>
                  <a:pt x="616" y="648"/>
                  <a:pt x="672" y="664"/>
                </a:cubicBezTo>
                <a:cubicBezTo>
                  <a:pt x="728" y="680"/>
                  <a:pt x="792" y="712"/>
                  <a:pt x="864" y="664"/>
                </a:cubicBezTo>
                <a:cubicBezTo>
                  <a:pt x="936" y="616"/>
                  <a:pt x="1032" y="464"/>
                  <a:pt x="1104" y="376"/>
                </a:cubicBezTo>
                <a:cubicBezTo>
                  <a:pt x="1176" y="288"/>
                  <a:pt x="1240" y="192"/>
                  <a:pt x="1296" y="136"/>
                </a:cubicBezTo>
                <a:cubicBezTo>
                  <a:pt x="1352" y="80"/>
                  <a:pt x="1408" y="64"/>
                  <a:pt x="1440" y="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>
            <a:off x="1219200" y="2743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 flipH="1">
            <a:off x="1219200" y="5395913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974725" y="5348288"/>
            <a:ext cx="310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latin typeface="Arial" charset="0"/>
                <a:cs typeface="+mn-cs"/>
              </a:rPr>
              <a:t>  0   30  60  90  120  150 180</a:t>
            </a:r>
          </a:p>
          <a:p>
            <a:pPr algn="ctr">
              <a:defRPr/>
            </a:pPr>
            <a:r>
              <a:rPr lang="en-US">
                <a:latin typeface="Symbol" charset="0"/>
                <a:cs typeface="+mn-cs"/>
              </a:rPr>
              <a:t>q</a:t>
            </a:r>
          </a:p>
        </p:txBody>
      </p:sp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288925" y="3614738"/>
            <a:ext cx="581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Symbol" charset="0"/>
                <a:cs typeface="+mn-cs"/>
              </a:rPr>
              <a:t>b(q)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2133600" y="45720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VSF</a:t>
            </a:r>
          </a:p>
        </p:txBody>
      </p:sp>
      <p:sp>
        <p:nvSpPr>
          <p:cNvPr id="53291" name="Line 43"/>
          <p:cNvSpPr>
            <a:spLocks noChangeShapeType="1"/>
          </p:cNvSpPr>
          <p:nvPr/>
        </p:nvSpPr>
        <p:spPr bwMode="auto">
          <a:xfrm>
            <a:off x="5257800" y="3124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92" name="Line 44"/>
          <p:cNvSpPr>
            <a:spLocks noChangeShapeType="1"/>
          </p:cNvSpPr>
          <p:nvPr/>
        </p:nvSpPr>
        <p:spPr bwMode="auto">
          <a:xfrm>
            <a:off x="5257800" y="5410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93" name="Text Box 45"/>
          <p:cNvSpPr txBox="1">
            <a:spLocks noChangeArrowheads="1"/>
          </p:cNvSpPr>
          <p:nvPr/>
        </p:nvSpPr>
        <p:spPr bwMode="auto">
          <a:xfrm>
            <a:off x="5067300" y="5446713"/>
            <a:ext cx="342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FontTx/>
              <a:buAutoNum type="arabicPlain" startAt="400"/>
              <a:defRPr/>
            </a:pPr>
            <a:r>
              <a:rPr lang="en-US" smtClean="0">
                <a:cs typeface="+mn-cs"/>
              </a:rPr>
              <a:t>         500         600         700</a:t>
            </a:r>
          </a:p>
          <a:p>
            <a:pPr algn="ctr">
              <a:defRPr/>
            </a:pPr>
            <a:r>
              <a:rPr lang="en-US" smtClean="0">
                <a:cs typeface="+mn-cs"/>
              </a:rPr>
              <a:t>Wavelength (nm)</a:t>
            </a:r>
          </a:p>
        </p:txBody>
      </p:sp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4495800" y="3886200"/>
            <a:ext cx="61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b(</a:t>
            </a:r>
            <a:r>
              <a:rPr lang="en-US">
                <a:latin typeface="Symbol" charset="0"/>
                <a:cs typeface="+mn-cs"/>
              </a:rPr>
              <a:t>l</a:t>
            </a:r>
            <a:r>
              <a:rPr lang="en-US">
                <a:cs typeface="+mn-cs"/>
              </a:rPr>
              <a:t>)</a:t>
            </a:r>
          </a:p>
        </p:txBody>
      </p:sp>
      <p:sp>
        <p:nvSpPr>
          <p:cNvPr id="53295" name="Arc 47"/>
          <p:cNvSpPr>
            <a:spLocks/>
          </p:cNvSpPr>
          <p:nvPr/>
        </p:nvSpPr>
        <p:spPr bwMode="auto">
          <a:xfrm flipH="1" flipV="1">
            <a:off x="5257800" y="3476625"/>
            <a:ext cx="3086100" cy="1905000"/>
          </a:xfrm>
          <a:custGeom>
            <a:avLst/>
            <a:gdLst>
              <a:gd name="G0" fmla="+- 2700 0 0"/>
              <a:gd name="G1" fmla="+- 21600 0 0"/>
              <a:gd name="G2" fmla="+- 21600 0 0"/>
              <a:gd name="T0" fmla="*/ 0 w 24300"/>
              <a:gd name="T1" fmla="*/ 169 h 21600"/>
              <a:gd name="T2" fmla="*/ 24300 w 24300"/>
              <a:gd name="T3" fmla="*/ 21600 h 21600"/>
              <a:gd name="T4" fmla="*/ 2700 w 243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300" h="21600" fill="none" extrusionOk="0">
                <a:moveTo>
                  <a:pt x="0" y="169"/>
                </a:moveTo>
                <a:cubicBezTo>
                  <a:pt x="895" y="56"/>
                  <a:pt x="1797" y="-1"/>
                  <a:pt x="2700" y="-1"/>
                </a:cubicBezTo>
                <a:cubicBezTo>
                  <a:pt x="14629" y="-1"/>
                  <a:pt x="24300" y="9670"/>
                  <a:pt x="24300" y="21600"/>
                </a:cubicBezTo>
              </a:path>
              <a:path w="24300" h="21600" stroke="0" extrusionOk="0">
                <a:moveTo>
                  <a:pt x="0" y="169"/>
                </a:moveTo>
                <a:cubicBezTo>
                  <a:pt x="895" y="56"/>
                  <a:pt x="1797" y="-1"/>
                  <a:pt x="2700" y="-1"/>
                </a:cubicBezTo>
                <a:cubicBezTo>
                  <a:pt x="14629" y="-1"/>
                  <a:pt x="24300" y="9670"/>
                  <a:pt x="24300" y="21600"/>
                </a:cubicBezTo>
                <a:lnTo>
                  <a:pt x="27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96" name="Text Box 48"/>
          <p:cNvSpPr txBox="1">
            <a:spLocks noChangeArrowheads="1"/>
          </p:cNvSpPr>
          <p:nvPr/>
        </p:nvSpPr>
        <p:spPr bwMode="auto">
          <a:xfrm>
            <a:off x="6384925" y="3236913"/>
            <a:ext cx="202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latin typeface="Arial" charset="0"/>
                <a:cs typeface="+mn-cs"/>
              </a:rPr>
              <a:t>Example for water</a:t>
            </a:r>
          </a:p>
          <a:p>
            <a:pPr algn="ctr">
              <a:defRPr/>
            </a:pPr>
            <a:r>
              <a:rPr lang="en-US">
                <a:latin typeface="Arial" charset="0"/>
                <a:cs typeface="+mn-cs"/>
              </a:rPr>
              <a:t>~ </a:t>
            </a:r>
            <a:r>
              <a:rPr lang="en-US">
                <a:latin typeface="Symbol" charset="0"/>
                <a:cs typeface="+mn-cs"/>
              </a:rPr>
              <a:t>l</a:t>
            </a:r>
            <a:r>
              <a:rPr lang="en-US" baseline="30000">
                <a:latin typeface="Arial" charset="0"/>
                <a:cs typeface="+mn-cs"/>
              </a:rPr>
              <a:t>-4</a:t>
            </a:r>
          </a:p>
        </p:txBody>
      </p:sp>
      <p:sp>
        <p:nvSpPr>
          <p:cNvPr id="53298" name="Text Box 50"/>
          <p:cNvSpPr txBox="1">
            <a:spLocks noChangeArrowheads="1"/>
          </p:cNvSpPr>
          <p:nvPr/>
        </p:nvSpPr>
        <p:spPr bwMode="auto">
          <a:xfrm>
            <a:off x="2514600" y="6248400"/>
            <a:ext cx="465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cs typeface="+mn-cs"/>
              </a:rPr>
              <a:t>Similar results for viruses (Balch et al. 2000)</a:t>
            </a:r>
          </a:p>
        </p:txBody>
      </p:sp>
    </p:spTree>
    <p:extLst>
      <p:ext uri="{BB962C8B-B14F-4D97-AF65-F5344CB8AC3E}">
        <p14:creationId xmlns:p14="http://schemas.microsoft.com/office/powerpoint/2010/main" val="357914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3200" b="0" kern="0" dirty="0">
                <a:solidFill>
                  <a:srgbClr val="FF0000"/>
                </a:solidFill>
                <a:latin typeface="Comic Sans MS" pitchFamily="-80" charset="0"/>
                <a:ea typeface="+mj-ea"/>
                <a:cs typeface="+mj-cs"/>
              </a:rPr>
              <a:t>Scattering</a:t>
            </a:r>
            <a:r>
              <a:rPr lang="en-US" sz="3200" b="0" kern="0" dirty="0">
                <a:solidFill>
                  <a:schemeClr val="tx2"/>
                </a:solidFill>
                <a:latin typeface="Comic Sans MS" pitchFamily="-80" charset="0"/>
                <a:ea typeface="+mj-ea"/>
                <a:cs typeface="+mj-cs"/>
              </a:rPr>
              <a:t> by water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715963"/>
            <a:ext cx="4343400" cy="4525962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b="0" kern="0" dirty="0">
                <a:latin typeface="Comic Sans MS" pitchFamily="-80" charset="0"/>
                <a:ea typeface="+mn-ea"/>
                <a:cs typeface="+mn-cs"/>
              </a:rPr>
              <a:t>Density </a:t>
            </a:r>
            <a:r>
              <a:rPr lang="en-US" sz="2800" b="0" kern="0" dirty="0" err="1">
                <a:latin typeface="Comic Sans MS" pitchFamily="-80" charset="0"/>
                <a:ea typeface="+mn-ea"/>
                <a:cs typeface="+mn-cs"/>
              </a:rPr>
              <a:t>inhomogeneities</a:t>
            </a:r>
            <a:r>
              <a:rPr lang="en-US" sz="2800" b="0" kern="0" dirty="0">
                <a:latin typeface="Comic Sans MS" pitchFamily="-80" charset="0"/>
                <a:ea typeface="+mn-ea"/>
                <a:cs typeface="+mn-cs"/>
              </a:rPr>
              <a:t>:</a:t>
            </a:r>
          </a:p>
        </p:txBody>
      </p:sp>
      <p:grpSp>
        <p:nvGrpSpPr>
          <p:cNvPr id="48131" name="Group 8"/>
          <p:cNvGrpSpPr>
            <a:grpSpLocks/>
          </p:cNvGrpSpPr>
          <p:nvPr/>
        </p:nvGrpSpPr>
        <p:grpSpPr bwMode="auto">
          <a:xfrm>
            <a:off x="381000" y="1295400"/>
            <a:ext cx="3886200" cy="3013075"/>
            <a:chOff x="336" y="1943"/>
            <a:chExt cx="2448" cy="1898"/>
          </a:xfrm>
        </p:grpSpPr>
        <p:pic>
          <p:nvPicPr>
            <p:cNvPr id="48138" name="Picture 4" descr="F7_watermol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08"/>
              <a:ext cx="2448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9" name="Text Box 6"/>
            <p:cNvSpPr txBox="1">
              <a:spLocks noChangeArrowheads="1"/>
            </p:cNvSpPr>
            <p:nvPr/>
          </p:nvSpPr>
          <p:spPr bwMode="auto">
            <a:xfrm>
              <a:off x="566" y="1943"/>
              <a:ext cx="10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</a:rPr>
                <a:t>Water clusters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800600" y="152400"/>
            <a:ext cx="3981450" cy="4465638"/>
            <a:chOff x="2880" y="1031"/>
            <a:chExt cx="2604" cy="3049"/>
          </a:xfrm>
        </p:grpSpPr>
        <p:pic>
          <p:nvPicPr>
            <p:cNvPr id="48136" name="Picture 5" descr="F8_w&amp;saltmol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48"/>
              <a:ext cx="2604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7" name="Text Box 7"/>
            <p:cNvSpPr txBox="1">
              <a:spLocks noChangeArrowheads="1"/>
            </p:cNvSpPr>
            <p:nvPr/>
          </p:nvSpPr>
          <p:spPr bwMode="auto">
            <a:xfrm>
              <a:off x="2928" y="1031"/>
              <a:ext cx="1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</a:rPr>
                <a:t>Water clusters with salt</a:t>
              </a:r>
            </a:p>
          </p:txBody>
        </p:sp>
      </p:grp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0" y="53641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Spectral dependence: Unlike </a:t>
            </a:r>
            <a:r>
              <a:rPr lang="en-US" b="0">
                <a:solidFill>
                  <a:schemeClr val="tx2"/>
                </a:solidFill>
              </a:rPr>
              <a:t>Rayleigh </a:t>
            </a:r>
            <a:r>
              <a:rPr lang="en-US" b="0">
                <a:latin typeface="Arial" charset="0"/>
              </a:rPr>
              <a:t>~ </a:t>
            </a:r>
            <a:r>
              <a:rPr lang="en-US" b="0" i="1">
                <a:latin typeface="Symbol" charset="0"/>
              </a:rPr>
              <a:t>l</a:t>
            </a:r>
            <a:r>
              <a:rPr lang="en-US" b="0" baseline="30000">
                <a:latin typeface="Times New Roman" charset="0"/>
                <a:cs typeface="Times New Roman" charset="0"/>
              </a:rPr>
              <a:t>-4.32</a:t>
            </a:r>
            <a:r>
              <a:rPr lang="en-US" b="0" baseline="30000">
                <a:latin typeface="Arial" charset="0"/>
              </a:rPr>
              <a:t> </a:t>
            </a:r>
            <a:r>
              <a:rPr lang="en-US" b="0"/>
              <a:t>(e.g. Morel, 1974)</a:t>
            </a:r>
          </a:p>
          <a:p>
            <a:pPr eaLnBrk="1" hangingPunct="1"/>
            <a:r>
              <a:rPr lang="en-US" b="0"/>
              <a:t>Salts: increase scattering (~30% for 37psu).</a:t>
            </a:r>
          </a:p>
          <a:p>
            <a:pPr eaLnBrk="1" hangingPunct="1"/>
            <a:r>
              <a:rPr lang="en-US" b="0"/>
              <a:t>Weaker dependence on Temperature and Pressure.</a:t>
            </a:r>
          </a:p>
          <a:p>
            <a:pPr eaLnBrk="1" hangingPunct="1"/>
            <a:r>
              <a:rPr lang="en-US" b="0"/>
              <a:t>Latest works X. Zhang and co., Optics Express 2009.</a:t>
            </a:r>
          </a:p>
        </p:txBody>
      </p:sp>
      <p:sp>
        <p:nvSpPr>
          <p:cNvPr id="48134" name="TextBox 15"/>
          <p:cNvSpPr txBox="1">
            <a:spLocks noChangeArrowheads="1"/>
          </p:cNvSpPr>
          <p:nvPr/>
        </p:nvSpPr>
        <p:spPr bwMode="auto">
          <a:xfrm>
            <a:off x="0" y="46482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Phase function: symmetric and similar </a:t>
            </a:r>
          </a:p>
          <a:p>
            <a:pPr eaLnBrk="1" hangingPunct="1"/>
            <a:r>
              <a:rPr lang="en-US" b="0"/>
              <a:t>to Rayleigh (</a:t>
            </a:r>
            <a:r>
              <a:rPr lang="en-US" b="0" i="1">
                <a:latin typeface="Times New Roman" charset="0"/>
                <a:cs typeface="Times New Roman" charset="0"/>
              </a:rPr>
              <a:t>D&lt;&lt;</a:t>
            </a:r>
            <a:r>
              <a:rPr lang="en-US" b="0" i="1">
                <a:latin typeface="Symbol" charset="0"/>
                <a:cs typeface="Times New Roman" charset="0"/>
              </a:rPr>
              <a:t>l</a:t>
            </a:r>
            <a:r>
              <a:rPr lang="en-US" b="0"/>
              <a:t>): </a:t>
            </a: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5486400" y="4648200"/>
          <a:ext cx="34671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3" name="Equation" r:id="rId6" imgW="1600200" imgH="431800" progId="Equation.3">
                  <p:embed/>
                </p:oleObj>
              </mc:Choice>
              <mc:Fallback>
                <p:oleObj name="Equation" r:id="rId6" imgW="1600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48200"/>
                        <a:ext cx="34671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09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379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0">
                <a:solidFill>
                  <a:srgbClr val="FF0000"/>
                </a:solidFill>
              </a:rPr>
              <a:t>Scattering</a:t>
            </a:r>
            <a:r>
              <a:rPr lang="en-US" sz="2800" b="0"/>
              <a:t> by CDOM:</a:t>
            </a:r>
          </a:p>
        </p:txBody>
      </p:sp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304800" y="762000"/>
            <a:ext cx="8534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/>
              <a:t>Scattering by molecules whose </a:t>
            </a:r>
            <a:r>
              <a:rPr lang="en-US" b="0" i="1"/>
              <a:t>D&lt;&lt;</a:t>
            </a:r>
            <a:r>
              <a:rPr lang="en-US" b="0" i="1">
                <a:latin typeface="Symbol" charset="0"/>
              </a:rPr>
              <a:t>l</a:t>
            </a:r>
            <a:r>
              <a:rPr lang="en-US" b="0">
                <a:latin typeface="Symbol" charset="0"/>
              </a:rPr>
              <a:t>. </a:t>
            </a:r>
            <a:r>
              <a:rPr lang="en-US" b="0">
                <a:latin typeface="Times New Roman" charset="0"/>
                <a:cs typeface="Times New Roman" charset="0"/>
              </a:rPr>
              <a:t>Rayleigh scattering:</a:t>
            </a:r>
          </a:p>
          <a:p>
            <a:pPr eaLnBrk="1" hangingPunct="1"/>
            <a:endParaRPr lang="en-US" b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b="0">
              <a:latin typeface="Symbol" charset="0"/>
            </a:endParaRPr>
          </a:p>
          <a:p>
            <a:pPr eaLnBrk="1" hangingPunct="1"/>
            <a:endParaRPr lang="en-US" b="0">
              <a:latin typeface="Symbol" charset="0"/>
            </a:endParaRPr>
          </a:p>
          <a:p>
            <a:pPr eaLnBrk="1" hangingPunct="1"/>
            <a:endParaRPr lang="en-US" b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b="0">
              <a:latin typeface="Times New Roman" charset="0"/>
              <a:cs typeface="Times New Roman" charset="0"/>
            </a:endParaRPr>
          </a:p>
          <a:p>
            <a:pPr eaLnBrk="1" hangingPunct="1"/>
            <a:endParaRPr lang="en-US" b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b="0">
                <a:latin typeface="Times New Roman" charset="0"/>
                <a:cs typeface="Times New Roman" charset="0"/>
              </a:rPr>
              <a:t>No evidence in the literature that scattering is significant (the only place </a:t>
            </a:r>
            <a:r>
              <a:rPr lang="en-US" b="0" i="1">
                <a:latin typeface="Times New Roman" charset="0"/>
                <a:cs typeface="Times New Roman" charset="0"/>
              </a:rPr>
              <a:t>I</a:t>
            </a:r>
            <a:r>
              <a:rPr lang="en-US" b="0">
                <a:latin typeface="Times New Roman" charset="0"/>
                <a:cs typeface="Times New Roman" charset="0"/>
              </a:rPr>
              <a:t> have ever found significant dissolved scattering (</a:t>
            </a:r>
            <a:r>
              <a:rPr lang="en-US" b="0" i="1">
                <a:latin typeface="Times New Roman" charset="0"/>
                <a:cs typeface="Times New Roman" charset="0"/>
              </a:rPr>
              <a:t>c</a:t>
            </a:r>
            <a:r>
              <a:rPr lang="en-US" b="0" i="1" baseline="-25000">
                <a:latin typeface="Times New Roman" charset="0"/>
                <a:cs typeface="Times New Roman" charset="0"/>
              </a:rPr>
              <a:t>g</a:t>
            </a:r>
            <a:r>
              <a:rPr lang="en-US" b="0" i="1">
                <a:latin typeface="Times New Roman" charset="0"/>
                <a:cs typeface="Times New Roman" charset="0"/>
              </a:rPr>
              <a:t>&gt;a</a:t>
            </a:r>
            <a:r>
              <a:rPr lang="en-US" b="0" i="1" baseline="-25000">
                <a:latin typeface="Times New Roman" charset="0"/>
                <a:cs typeface="Times New Roman" charset="0"/>
              </a:rPr>
              <a:t>g</a:t>
            </a:r>
            <a:r>
              <a:rPr lang="en-US" b="0">
                <a:latin typeface="Times New Roman" charset="0"/>
                <a:cs typeface="Times New Roman" charset="0"/>
              </a:rPr>
              <a:t>) was in pore water).</a:t>
            </a:r>
          </a:p>
        </p:txBody>
      </p:sp>
      <p:pic>
        <p:nvPicPr>
          <p:cNvPr id="50179" name="Picture 3" descr="12bn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6477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514600" y="1371600"/>
            <a:ext cx="4419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0181" name="Object 2"/>
          <p:cNvGraphicFramePr>
            <a:graphicFrameLocks noChangeAspect="1"/>
          </p:cNvGraphicFramePr>
          <p:nvPr/>
        </p:nvGraphicFramePr>
        <p:xfrm>
          <a:off x="2422525" y="1793875"/>
          <a:ext cx="17811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9" name="Equation" r:id="rId5" imgW="647700" imgH="228600" progId="Equation.3">
                  <p:embed/>
                </p:oleObj>
              </mc:Choice>
              <mc:Fallback>
                <p:oleObj name="Equation" r:id="rId5" imgW="64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1793875"/>
                        <a:ext cx="17811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3"/>
          <p:cNvGraphicFramePr>
            <a:graphicFrameLocks noChangeAspect="1"/>
          </p:cNvGraphicFramePr>
          <p:nvPr/>
        </p:nvGraphicFramePr>
        <p:xfrm>
          <a:off x="4267200" y="1905000"/>
          <a:ext cx="26146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0" name="Equation" r:id="rId7" imgW="1206500" imgH="228600" progId="Equation.3">
                  <p:embed/>
                </p:oleObj>
              </mc:Choice>
              <mc:Fallback>
                <p:oleObj name="Equation" r:id="rId7" imgW="1206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26146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3" name="Picture 7" descr="boss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8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charset="0"/>
                <a:cs typeface="+mj-cs"/>
              </a:rPr>
              <a:t>Large Particle Scattering</a:t>
            </a:r>
          </a:p>
        </p:txBody>
      </p:sp>
      <p:sp>
        <p:nvSpPr>
          <p:cNvPr id="54329" name="Text Box 57"/>
          <p:cNvSpPr txBox="1">
            <a:spLocks noChangeArrowheads="1"/>
          </p:cNvSpPr>
          <p:nvPr/>
        </p:nvSpPr>
        <p:spPr bwMode="auto">
          <a:xfrm>
            <a:off x="1066800" y="1371600"/>
            <a:ext cx="7391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cs typeface="+mn-cs"/>
              </a:rPr>
              <a:t>Three effects: </a:t>
            </a:r>
            <a:r>
              <a:rPr lang="en-US" b="0" dirty="0">
                <a:solidFill>
                  <a:srgbClr val="FF0000"/>
                </a:solidFill>
                <a:cs typeface="+mn-cs"/>
              </a:rPr>
              <a:t>refraction</a:t>
            </a:r>
            <a:r>
              <a:rPr lang="en-US" b="0" dirty="0">
                <a:cs typeface="+mn-cs"/>
              </a:rPr>
              <a:t>, </a:t>
            </a:r>
            <a:r>
              <a:rPr lang="en-US" b="0" dirty="0">
                <a:solidFill>
                  <a:srgbClr val="33CC33"/>
                </a:solidFill>
                <a:cs typeface="+mn-cs"/>
              </a:rPr>
              <a:t>reflection</a:t>
            </a:r>
            <a:r>
              <a:rPr lang="en-US" b="0" dirty="0">
                <a:cs typeface="+mn-cs"/>
              </a:rPr>
              <a:t> and </a:t>
            </a:r>
            <a:r>
              <a:rPr lang="en-US" b="0" dirty="0">
                <a:solidFill>
                  <a:schemeClr val="accent2"/>
                </a:solidFill>
                <a:cs typeface="+mn-cs"/>
              </a:rPr>
              <a:t>diffraction</a:t>
            </a:r>
          </a:p>
        </p:txBody>
      </p:sp>
      <p:sp>
        <p:nvSpPr>
          <p:cNvPr id="54330" name="Freeform 58"/>
          <p:cNvSpPr>
            <a:spLocks/>
          </p:cNvSpPr>
          <p:nvPr/>
        </p:nvSpPr>
        <p:spPr bwMode="auto">
          <a:xfrm>
            <a:off x="2286000" y="3200400"/>
            <a:ext cx="3886200" cy="2667000"/>
          </a:xfrm>
          <a:custGeom>
            <a:avLst/>
            <a:gdLst>
              <a:gd name="T0" fmla="*/ 48 w 720"/>
              <a:gd name="T1" fmla="*/ 192 h 528"/>
              <a:gd name="T2" fmla="*/ 144 w 720"/>
              <a:gd name="T3" fmla="*/ 96 h 528"/>
              <a:gd name="T4" fmla="*/ 240 w 720"/>
              <a:gd name="T5" fmla="*/ 0 h 528"/>
              <a:gd name="T6" fmla="*/ 336 w 720"/>
              <a:gd name="T7" fmla="*/ 0 h 528"/>
              <a:gd name="T8" fmla="*/ 480 w 720"/>
              <a:gd name="T9" fmla="*/ 48 h 528"/>
              <a:gd name="T10" fmla="*/ 576 w 720"/>
              <a:gd name="T11" fmla="*/ 96 h 528"/>
              <a:gd name="T12" fmla="*/ 672 w 720"/>
              <a:gd name="T13" fmla="*/ 144 h 528"/>
              <a:gd name="T14" fmla="*/ 720 w 720"/>
              <a:gd name="T15" fmla="*/ 240 h 528"/>
              <a:gd name="T16" fmla="*/ 672 w 720"/>
              <a:gd name="T17" fmla="*/ 336 h 528"/>
              <a:gd name="T18" fmla="*/ 576 w 720"/>
              <a:gd name="T19" fmla="*/ 432 h 528"/>
              <a:gd name="T20" fmla="*/ 480 w 720"/>
              <a:gd name="T21" fmla="*/ 480 h 528"/>
              <a:gd name="T22" fmla="*/ 288 w 720"/>
              <a:gd name="T23" fmla="*/ 528 h 528"/>
              <a:gd name="T24" fmla="*/ 240 w 720"/>
              <a:gd name="T25" fmla="*/ 480 h 528"/>
              <a:gd name="T26" fmla="*/ 144 w 720"/>
              <a:gd name="T27" fmla="*/ 432 h 528"/>
              <a:gd name="T28" fmla="*/ 96 w 720"/>
              <a:gd name="T29" fmla="*/ 336 h 528"/>
              <a:gd name="T30" fmla="*/ 0 w 720"/>
              <a:gd name="T31" fmla="*/ 240 h 528"/>
              <a:gd name="T32" fmla="*/ 48 w 720"/>
              <a:gd name="T33" fmla="*/ 192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0" h="528">
                <a:moveTo>
                  <a:pt x="48" y="192"/>
                </a:moveTo>
                <a:lnTo>
                  <a:pt x="144" y="96"/>
                </a:lnTo>
                <a:lnTo>
                  <a:pt x="240" y="0"/>
                </a:lnTo>
                <a:lnTo>
                  <a:pt x="336" y="0"/>
                </a:lnTo>
                <a:lnTo>
                  <a:pt x="480" y="48"/>
                </a:lnTo>
                <a:lnTo>
                  <a:pt x="576" y="96"/>
                </a:lnTo>
                <a:lnTo>
                  <a:pt x="672" y="144"/>
                </a:lnTo>
                <a:lnTo>
                  <a:pt x="720" y="240"/>
                </a:lnTo>
                <a:lnTo>
                  <a:pt x="672" y="336"/>
                </a:lnTo>
                <a:lnTo>
                  <a:pt x="576" y="432"/>
                </a:lnTo>
                <a:lnTo>
                  <a:pt x="480" y="480"/>
                </a:lnTo>
                <a:lnTo>
                  <a:pt x="288" y="528"/>
                </a:lnTo>
                <a:lnTo>
                  <a:pt x="240" y="480"/>
                </a:lnTo>
                <a:lnTo>
                  <a:pt x="144" y="432"/>
                </a:lnTo>
                <a:lnTo>
                  <a:pt x="96" y="336"/>
                </a:lnTo>
                <a:lnTo>
                  <a:pt x="0" y="240"/>
                </a:lnTo>
                <a:lnTo>
                  <a:pt x="48" y="19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5844" name="Group 71"/>
          <p:cNvGrpSpPr>
            <a:grpSpLocks/>
          </p:cNvGrpSpPr>
          <p:nvPr/>
        </p:nvGrpSpPr>
        <p:grpSpPr bwMode="auto">
          <a:xfrm>
            <a:off x="381000" y="3048000"/>
            <a:ext cx="7086600" cy="304800"/>
            <a:chOff x="240" y="1920"/>
            <a:chExt cx="4464" cy="192"/>
          </a:xfrm>
        </p:grpSpPr>
        <p:sp>
          <p:nvSpPr>
            <p:cNvPr id="54338" name="Line 66"/>
            <p:cNvSpPr>
              <a:spLocks noChangeShapeType="1"/>
            </p:cNvSpPr>
            <p:nvPr/>
          </p:nvSpPr>
          <p:spPr bwMode="auto">
            <a:xfrm>
              <a:off x="2304" y="1920"/>
              <a:ext cx="2400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39" name="Line 67"/>
            <p:cNvSpPr>
              <a:spLocks noChangeShapeType="1"/>
            </p:cNvSpPr>
            <p:nvPr/>
          </p:nvSpPr>
          <p:spPr bwMode="auto">
            <a:xfrm flipH="1">
              <a:off x="240" y="1920"/>
              <a:ext cx="2064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5845" name="Group 70"/>
          <p:cNvGrpSpPr>
            <a:grpSpLocks/>
          </p:cNvGrpSpPr>
          <p:nvPr/>
        </p:nvGrpSpPr>
        <p:grpSpPr bwMode="auto">
          <a:xfrm>
            <a:off x="533400" y="3657600"/>
            <a:ext cx="2057400" cy="457200"/>
            <a:chOff x="336" y="2304"/>
            <a:chExt cx="1296" cy="288"/>
          </a:xfrm>
        </p:grpSpPr>
        <p:sp>
          <p:nvSpPr>
            <p:cNvPr id="54340" name="Line 68"/>
            <p:cNvSpPr>
              <a:spLocks noChangeShapeType="1"/>
            </p:cNvSpPr>
            <p:nvPr/>
          </p:nvSpPr>
          <p:spPr bwMode="auto">
            <a:xfrm>
              <a:off x="336" y="2592"/>
              <a:ext cx="1296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41" name="Line 69"/>
            <p:cNvSpPr>
              <a:spLocks noChangeShapeType="1"/>
            </p:cNvSpPr>
            <p:nvPr/>
          </p:nvSpPr>
          <p:spPr bwMode="auto">
            <a:xfrm flipH="1" flipV="1">
              <a:off x="1296" y="2304"/>
              <a:ext cx="336" cy="28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5846" name="Group 75"/>
          <p:cNvGrpSpPr>
            <a:grpSpLocks/>
          </p:cNvGrpSpPr>
          <p:nvPr/>
        </p:nvGrpSpPr>
        <p:grpSpPr bwMode="auto">
          <a:xfrm>
            <a:off x="609600" y="4800600"/>
            <a:ext cx="7010400" cy="533400"/>
            <a:chOff x="384" y="3024"/>
            <a:chExt cx="4416" cy="336"/>
          </a:xfrm>
        </p:grpSpPr>
        <p:sp>
          <p:nvSpPr>
            <p:cNvPr id="54344" name="Line 72"/>
            <p:cNvSpPr>
              <a:spLocks noChangeShapeType="1"/>
            </p:cNvSpPr>
            <p:nvPr/>
          </p:nvSpPr>
          <p:spPr bwMode="auto">
            <a:xfrm>
              <a:off x="384" y="3024"/>
              <a:ext cx="129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45" name="Line 73"/>
            <p:cNvSpPr>
              <a:spLocks noChangeShapeType="1"/>
            </p:cNvSpPr>
            <p:nvPr/>
          </p:nvSpPr>
          <p:spPr bwMode="auto">
            <a:xfrm>
              <a:off x="1728" y="3024"/>
              <a:ext cx="1776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4346" name="Line 74"/>
            <p:cNvSpPr>
              <a:spLocks noChangeShapeType="1"/>
            </p:cNvSpPr>
            <p:nvPr/>
          </p:nvSpPr>
          <p:spPr bwMode="auto">
            <a:xfrm>
              <a:off x="3504" y="3312"/>
              <a:ext cx="1296" cy="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54352" name="Group 80"/>
          <p:cNvGrpSpPr>
            <a:grpSpLocks/>
          </p:cNvGrpSpPr>
          <p:nvPr/>
        </p:nvGrpSpPr>
        <p:grpSpPr bwMode="auto">
          <a:xfrm>
            <a:off x="5410200" y="5791200"/>
            <a:ext cx="2876550" cy="749300"/>
            <a:chOff x="3408" y="3648"/>
            <a:chExt cx="1812" cy="472"/>
          </a:xfrm>
        </p:grpSpPr>
        <p:pic>
          <p:nvPicPr>
            <p:cNvPr id="54349" name="Picture 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648"/>
              <a:ext cx="1236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4351" name="Line 79"/>
            <p:cNvSpPr>
              <a:spLocks noChangeShapeType="1"/>
            </p:cNvSpPr>
            <p:nvPr/>
          </p:nvSpPr>
          <p:spPr bwMode="auto">
            <a:xfrm>
              <a:off x="3408" y="3879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839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omic Sans MS" charset="0"/>
                <a:cs typeface="+mj-cs"/>
              </a:rPr>
              <a:t>refraction</a:t>
            </a:r>
          </a:p>
        </p:txBody>
      </p:sp>
      <p:pic>
        <p:nvPicPr>
          <p:cNvPr id="604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19400"/>
            <a:ext cx="4419600" cy="3814763"/>
          </a:xfrm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219200" y="990600"/>
            <a:ext cx="7391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cs typeface="+mn-cs"/>
              </a:rPr>
              <a:t>Changes the speed of propagation leading to directional changes and phase changes</a:t>
            </a:r>
            <a:endParaRPr lang="en-US" b="0" dirty="0">
              <a:solidFill>
                <a:schemeClr val="accent2"/>
              </a:solidFill>
              <a:cs typeface="+mn-cs"/>
            </a:endParaRPr>
          </a:p>
        </p:txBody>
      </p:sp>
      <p:grpSp>
        <p:nvGrpSpPr>
          <p:cNvPr id="37892" name="Group 5"/>
          <p:cNvGrpSpPr>
            <a:grpSpLocks/>
          </p:cNvGrpSpPr>
          <p:nvPr/>
        </p:nvGrpSpPr>
        <p:grpSpPr bwMode="auto">
          <a:xfrm>
            <a:off x="533400" y="2057400"/>
            <a:ext cx="4343400" cy="715963"/>
            <a:chOff x="768" y="1613"/>
            <a:chExt cx="3744" cy="979"/>
          </a:xfrm>
        </p:grpSpPr>
        <p:sp>
          <p:nvSpPr>
            <p:cNvPr id="60422" name="Freeform 6"/>
            <p:cNvSpPr>
              <a:spLocks/>
            </p:cNvSpPr>
            <p:nvPr/>
          </p:nvSpPr>
          <p:spPr bwMode="auto">
            <a:xfrm>
              <a:off x="768" y="1613"/>
              <a:ext cx="1248" cy="953"/>
            </a:xfrm>
            <a:custGeom>
              <a:avLst/>
              <a:gdLst>
                <a:gd name="T0" fmla="*/ 0 w 1248"/>
                <a:gd name="T1" fmla="*/ 504 h 952"/>
                <a:gd name="T2" fmla="*/ 144 w 1248"/>
                <a:gd name="T3" fmla="*/ 216 h 952"/>
                <a:gd name="T4" fmla="*/ 288 w 1248"/>
                <a:gd name="T5" fmla="*/ 24 h 952"/>
                <a:gd name="T6" fmla="*/ 384 w 1248"/>
                <a:gd name="T7" fmla="*/ 72 h 952"/>
                <a:gd name="T8" fmla="*/ 528 w 1248"/>
                <a:gd name="T9" fmla="*/ 312 h 952"/>
                <a:gd name="T10" fmla="*/ 624 w 1248"/>
                <a:gd name="T11" fmla="*/ 504 h 952"/>
                <a:gd name="T12" fmla="*/ 768 w 1248"/>
                <a:gd name="T13" fmla="*/ 792 h 952"/>
                <a:gd name="T14" fmla="*/ 960 w 1248"/>
                <a:gd name="T15" fmla="*/ 936 h 952"/>
                <a:gd name="T16" fmla="*/ 1152 w 1248"/>
                <a:gd name="T17" fmla="*/ 696 h 952"/>
                <a:gd name="T18" fmla="*/ 1248 w 1248"/>
                <a:gd name="T19" fmla="*/ 5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8" h="952">
                  <a:moveTo>
                    <a:pt x="0" y="504"/>
                  </a:moveTo>
                  <a:cubicBezTo>
                    <a:pt x="48" y="400"/>
                    <a:pt x="96" y="296"/>
                    <a:pt x="144" y="216"/>
                  </a:cubicBezTo>
                  <a:cubicBezTo>
                    <a:pt x="192" y="136"/>
                    <a:pt x="248" y="48"/>
                    <a:pt x="288" y="24"/>
                  </a:cubicBezTo>
                  <a:cubicBezTo>
                    <a:pt x="328" y="0"/>
                    <a:pt x="344" y="24"/>
                    <a:pt x="384" y="72"/>
                  </a:cubicBezTo>
                  <a:cubicBezTo>
                    <a:pt x="424" y="120"/>
                    <a:pt x="488" y="240"/>
                    <a:pt x="528" y="312"/>
                  </a:cubicBezTo>
                  <a:cubicBezTo>
                    <a:pt x="568" y="384"/>
                    <a:pt x="584" y="424"/>
                    <a:pt x="624" y="504"/>
                  </a:cubicBezTo>
                  <a:cubicBezTo>
                    <a:pt x="664" y="584"/>
                    <a:pt x="712" y="720"/>
                    <a:pt x="768" y="792"/>
                  </a:cubicBezTo>
                  <a:cubicBezTo>
                    <a:pt x="824" y="864"/>
                    <a:pt x="896" y="952"/>
                    <a:pt x="960" y="936"/>
                  </a:cubicBezTo>
                  <a:cubicBezTo>
                    <a:pt x="1024" y="920"/>
                    <a:pt x="1104" y="768"/>
                    <a:pt x="1152" y="696"/>
                  </a:cubicBezTo>
                  <a:cubicBezTo>
                    <a:pt x="1200" y="624"/>
                    <a:pt x="1224" y="564"/>
                    <a:pt x="1248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423" name="Freeform 7"/>
            <p:cNvSpPr>
              <a:spLocks/>
            </p:cNvSpPr>
            <p:nvPr/>
          </p:nvSpPr>
          <p:spPr bwMode="auto">
            <a:xfrm>
              <a:off x="2019" y="1617"/>
              <a:ext cx="1248" cy="951"/>
            </a:xfrm>
            <a:custGeom>
              <a:avLst/>
              <a:gdLst>
                <a:gd name="T0" fmla="*/ 0 w 1248"/>
                <a:gd name="T1" fmla="*/ 504 h 952"/>
                <a:gd name="T2" fmla="*/ 144 w 1248"/>
                <a:gd name="T3" fmla="*/ 216 h 952"/>
                <a:gd name="T4" fmla="*/ 288 w 1248"/>
                <a:gd name="T5" fmla="*/ 24 h 952"/>
                <a:gd name="T6" fmla="*/ 384 w 1248"/>
                <a:gd name="T7" fmla="*/ 72 h 952"/>
                <a:gd name="T8" fmla="*/ 528 w 1248"/>
                <a:gd name="T9" fmla="*/ 312 h 952"/>
                <a:gd name="T10" fmla="*/ 624 w 1248"/>
                <a:gd name="T11" fmla="*/ 504 h 952"/>
                <a:gd name="T12" fmla="*/ 768 w 1248"/>
                <a:gd name="T13" fmla="*/ 792 h 952"/>
                <a:gd name="T14" fmla="*/ 960 w 1248"/>
                <a:gd name="T15" fmla="*/ 936 h 952"/>
                <a:gd name="T16" fmla="*/ 1152 w 1248"/>
                <a:gd name="T17" fmla="*/ 696 h 952"/>
                <a:gd name="T18" fmla="*/ 1248 w 1248"/>
                <a:gd name="T19" fmla="*/ 5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8" h="952">
                  <a:moveTo>
                    <a:pt x="0" y="504"/>
                  </a:moveTo>
                  <a:cubicBezTo>
                    <a:pt x="48" y="400"/>
                    <a:pt x="96" y="296"/>
                    <a:pt x="144" y="216"/>
                  </a:cubicBezTo>
                  <a:cubicBezTo>
                    <a:pt x="192" y="136"/>
                    <a:pt x="248" y="48"/>
                    <a:pt x="288" y="24"/>
                  </a:cubicBezTo>
                  <a:cubicBezTo>
                    <a:pt x="328" y="0"/>
                    <a:pt x="344" y="24"/>
                    <a:pt x="384" y="72"/>
                  </a:cubicBezTo>
                  <a:cubicBezTo>
                    <a:pt x="424" y="120"/>
                    <a:pt x="488" y="240"/>
                    <a:pt x="528" y="312"/>
                  </a:cubicBezTo>
                  <a:cubicBezTo>
                    <a:pt x="568" y="384"/>
                    <a:pt x="584" y="424"/>
                    <a:pt x="624" y="504"/>
                  </a:cubicBezTo>
                  <a:cubicBezTo>
                    <a:pt x="664" y="584"/>
                    <a:pt x="712" y="720"/>
                    <a:pt x="768" y="792"/>
                  </a:cubicBezTo>
                  <a:cubicBezTo>
                    <a:pt x="824" y="864"/>
                    <a:pt x="896" y="952"/>
                    <a:pt x="960" y="936"/>
                  </a:cubicBezTo>
                  <a:cubicBezTo>
                    <a:pt x="1024" y="920"/>
                    <a:pt x="1104" y="768"/>
                    <a:pt x="1152" y="696"/>
                  </a:cubicBezTo>
                  <a:cubicBezTo>
                    <a:pt x="1200" y="624"/>
                    <a:pt x="1224" y="564"/>
                    <a:pt x="1248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424" name="Freeform 8"/>
            <p:cNvSpPr>
              <a:spLocks/>
            </p:cNvSpPr>
            <p:nvPr/>
          </p:nvSpPr>
          <p:spPr bwMode="auto">
            <a:xfrm>
              <a:off x="3264" y="1613"/>
              <a:ext cx="1248" cy="953"/>
            </a:xfrm>
            <a:custGeom>
              <a:avLst/>
              <a:gdLst>
                <a:gd name="T0" fmla="*/ 0 w 1248"/>
                <a:gd name="T1" fmla="*/ 504 h 952"/>
                <a:gd name="T2" fmla="*/ 144 w 1248"/>
                <a:gd name="T3" fmla="*/ 216 h 952"/>
                <a:gd name="T4" fmla="*/ 288 w 1248"/>
                <a:gd name="T5" fmla="*/ 24 h 952"/>
                <a:gd name="T6" fmla="*/ 384 w 1248"/>
                <a:gd name="T7" fmla="*/ 72 h 952"/>
                <a:gd name="T8" fmla="*/ 528 w 1248"/>
                <a:gd name="T9" fmla="*/ 312 h 952"/>
                <a:gd name="T10" fmla="*/ 624 w 1248"/>
                <a:gd name="T11" fmla="*/ 504 h 952"/>
                <a:gd name="T12" fmla="*/ 768 w 1248"/>
                <a:gd name="T13" fmla="*/ 792 h 952"/>
                <a:gd name="T14" fmla="*/ 960 w 1248"/>
                <a:gd name="T15" fmla="*/ 936 h 952"/>
                <a:gd name="T16" fmla="*/ 1152 w 1248"/>
                <a:gd name="T17" fmla="*/ 696 h 952"/>
                <a:gd name="T18" fmla="*/ 1248 w 1248"/>
                <a:gd name="T19" fmla="*/ 50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8" h="952">
                  <a:moveTo>
                    <a:pt x="0" y="504"/>
                  </a:moveTo>
                  <a:cubicBezTo>
                    <a:pt x="48" y="400"/>
                    <a:pt x="96" y="296"/>
                    <a:pt x="144" y="216"/>
                  </a:cubicBezTo>
                  <a:cubicBezTo>
                    <a:pt x="192" y="136"/>
                    <a:pt x="248" y="48"/>
                    <a:pt x="288" y="24"/>
                  </a:cubicBezTo>
                  <a:cubicBezTo>
                    <a:pt x="328" y="0"/>
                    <a:pt x="344" y="24"/>
                    <a:pt x="384" y="72"/>
                  </a:cubicBezTo>
                  <a:cubicBezTo>
                    <a:pt x="424" y="120"/>
                    <a:pt x="488" y="240"/>
                    <a:pt x="528" y="312"/>
                  </a:cubicBezTo>
                  <a:cubicBezTo>
                    <a:pt x="568" y="384"/>
                    <a:pt x="584" y="424"/>
                    <a:pt x="624" y="504"/>
                  </a:cubicBezTo>
                  <a:cubicBezTo>
                    <a:pt x="664" y="584"/>
                    <a:pt x="712" y="720"/>
                    <a:pt x="768" y="792"/>
                  </a:cubicBezTo>
                  <a:cubicBezTo>
                    <a:pt x="824" y="864"/>
                    <a:pt x="896" y="952"/>
                    <a:pt x="960" y="936"/>
                  </a:cubicBezTo>
                  <a:cubicBezTo>
                    <a:pt x="1024" y="920"/>
                    <a:pt x="1104" y="768"/>
                    <a:pt x="1152" y="696"/>
                  </a:cubicBezTo>
                  <a:cubicBezTo>
                    <a:pt x="1200" y="624"/>
                    <a:pt x="1224" y="564"/>
                    <a:pt x="1248" y="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7897" name="Group 9"/>
            <p:cNvGrpSpPr>
              <a:grpSpLocks/>
            </p:cNvGrpSpPr>
            <p:nvPr/>
          </p:nvGrpSpPr>
          <p:grpSpPr bwMode="auto">
            <a:xfrm>
              <a:off x="837" y="1632"/>
              <a:ext cx="489" cy="480"/>
              <a:chOff x="837" y="1632"/>
              <a:chExt cx="489" cy="480"/>
            </a:xfrm>
          </p:grpSpPr>
          <p:sp>
            <p:nvSpPr>
              <p:cNvPr id="60426" name="Line 10"/>
              <p:cNvSpPr>
                <a:spLocks noChangeShapeType="1"/>
              </p:cNvSpPr>
              <p:nvPr/>
            </p:nvSpPr>
            <p:spPr bwMode="auto">
              <a:xfrm flipV="1">
                <a:off x="1075" y="1633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27" name="Line 11"/>
              <p:cNvSpPr>
                <a:spLocks noChangeShapeType="1"/>
              </p:cNvSpPr>
              <p:nvPr/>
            </p:nvSpPr>
            <p:spPr bwMode="auto">
              <a:xfrm flipV="1">
                <a:off x="999" y="1719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28" name="Line 12"/>
              <p:cNvSpPr>
                <a:spLocks noChangeShapeType="1"/>
              </p:cNvSpPr>
              <p:nvPr/>
            </p:nvSpPr>
            <p:spPr bwMode="auto">
              <a:xfrm flipV="1">
                <a:off x="1153" y="172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29" name="Line 13"/>
              <p:cNvSpPr>
                <a:spLocks noChangeShapeType="1"/>
              </p:cNvSpPr>
              <p:nvPr/>
            </p:nvSpPr>
            <p:spPr bwMode="auto">
              <a:xfrm flipV="1">
                <a:off x="920" y="1824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30" name="Line 14"/>
              <p:cNvSpPr>
                <a:spLocks noChangeShapeType="1"/>
              </p:cNvSpPr>
              <p:nvPr/>
            </p:nvSpPr>
            <p:spPr bwMode="auto">
              <a:xfrm flipV="1">
                <a:off x="1248" y="1824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31" name="Line 15"/>
              <p:cNvSpPr>
                <a:spLocks noChangeShapeType="1"/>
              </p:cNvSpPr>
              <p:nvPr/>
            </p:nvSpPr>
            <p:spPr bwMode="auto">
              <a:xfrm flipV="1">
                <a:off x="835" y="2017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32" name="Line 16"/>
              <p:cNvSpPr>
                <a:spLocks noChangeShapeType="1"/>
              </p:cNvSpPr>
              <p:nvPr/>
            </p:nvSpPr>
            <p:spPr bwMode="auto">
              <a:xfrm flipV="1">
                <a:off x="1326" y="2017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7898" name="Group 17"/>
            <p:cNvGrpSpPr>
              <a:grpSpLocks/>
            </p:cNvGrpSpPr>
            <p:nvPr/>
          </p:nvGrpSpPr>
          <p:grpSpPr bwMode="auto">
            <a:xfrm>
              <a:off x="2085" y="1632"/>
              <a:ext cx="489" cy="480"/>
              <a:chOff x="837" y="1632"/>
              <a:chExt cx="489" cy="480"/>
            </a:xfrm>
          </p:grpSpPr>
          <p:sp>
            <p:nvSpPr>
              <p:cNvPr id="60434" name="Line 18"/>
              <p:cNvSpPr>
                <a:spLocks noChangeShapeType="1"/>
              </p:cNvSpPr>
              <p:nvPr/>
            </p:nvSpPr>
            <p:spPr bwMode="auto">
              <a:xfrm flipV="1">
                <a:off x="1075" y="1633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35" name="Line 19"/>
              <p:cNvSpPr>
                <a:spLocks noChangeShapeType="1"/>
              </p:cNvSpPr>
              <p:nvPr/>
            </p:nvSpPr>
            <p:spPr bwMode="auto">
              <a:xfrm flipV="1">
                <a:off x="999" y="1719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36" name="Line 20"/>
              <p:cNvSpPr>
                <a:spLocks noChangeShapeType="1"/>
              </p:cNvSpPr>
              <p:nvPr/>
            </p:nvSpPr>
            <p:spPr bwMode="auto">
              <a:xfrm flipV="1">
                <a:off x="1153" y="172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37" name="Line 21"/>
              <p:cNvSpPr>
                <a:spLocks noChangeShapeType="1"/>
              </p:cNvSpPr>
              <p:nvPr/>
            </p:nvSpPr>
            <p:spPr bwMode="auto">
              <a:xfrm flipV="1">
                <a:off x="920" y="1824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38" name="Line 22"/>
              <p:cNvSpPr>
                <a:spLocks noChangeShapeType="1"/>
              </p:cNvSpPr>
              <p:nvPr/>
            </p:nvSpPr>
            <p:spPr bwMode="auto">
              <a:xfrm flipV="1">
                <a:off x="1248" y="1824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39" name="Line 23"/>
              <p:cNvSpPr>
                <a:spLocks noChangeShapeType="1"/>
              </p:cNvSpPr>
              <p:nvPr/>
            </p:nvSpPr>
            <p:spPr bwMode="auto">
              <a:xfrm flipV="1">
                <a:off x="835" y="2017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40" name="Line 24"/>
              <p:cNvSpPr>
                <a:spLocks noChangeShapeType="1"/>
              </p:cNvSpPr>
              <p:nvPr/>
            </p:nvSpPr>
            <p:spPr bwMode="auto">
              <a:xfrm flipV="1">
                <a:off x="1326" y="2017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7899" name="Group 25"/>
            <p:cNvGrpSpPr>
              <a:grpSpLocks/>
            </p:cNvGrpSpPr>
            <p:nvPr/>
          </p:nvGrpSpPr>
          <p:grpSpPr bwMode="auto">
            <a:xfrm>
              <a:off x="3333" y="1632"/>
              <a:ext cx="489" cy="480"/>
              <a:chOff x="837" y="1632"/>
              <a:chExt cx="489" cy="480"/>
            </a:xfrm>
          </p:grpSpPr>
          <p:sp>
            <p:nvSpPr>
              <p:cNvPr id="60442" name="Line 26"/>
              <p:cNvSpPr>
                <a:spLocks noChangeShapeType="1"/>
              </p:cNvSpPr>
              <p:nvPr/>
            </p:nvSpPr>
            <p:spPr bwMode="auto">
              <a:xfrm flipV="1">
                <a:off x="1075" y="1633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43" name="Line 27"/>
              <p:cNvSpPr>
                <a:spLocks noChangeShapeType="1"/>
              </p:cNvSpPr>
              <p:nvPr/>
            </p:nvSpPr>
            <p:spPr bwMode="auto">
              <a:xfrm flipV="1">
                <a:off x="999" y="1719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44" name="Line 28"/>
              <p:cNvSpPr>
                <a:spLocks noChangeShapeType="1"/>
              </p:cNvSpPr>
              <p:nvPr/>
            </p:nvSpPr>
            <p:spPr bwMode="auto">
              <a:xfrm flipV="1">
                <a:off x="1153" y="1728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45" name="Line 29"/>
              <p:cNvSpPr>
                <a:spLocks noChangeShapeType="1"/>
              </p:cNvSpPr>
              <p:nvPr/>
            </p:nvSpPr>
            <p:spPr bwMode="auto">
              <a:xfrm flipV="1">
                <a:off x="920" y="1824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46" name="Line 30"/>
              <p:cNvSpPr>
                <a:spLocks noChangeShapeType="1"/>
              </p:cNvSpPr>
              <p:nvPr/>
            </p:nvSpPr>
            <p:spPr bwMode="auto">
              <a:xfrm flipV="1">
                <a:off x="1248" y="1824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47" name="Line 31"/>
              <p:cNvSpPr>
                <a:spLocks noChangeShapeType="1"/>
              </p:cNvSpPr>
              <p:nvPr/>
            </p:nvSpPr>
            <p:spPr bwMode="auto">
              <a:xfrm flipV="1">
                <a:off x="835" y="2017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48" name="Line 32"/>
              <p:cNvSpPr>
                <a:spLocks noChangeShapeType="1"/>
              </p:cNvSpPr>
              <p:nvPr/>
            </p:nvSpPr>
            <p:spPr bwMode="auto">
              <a:xfrm flipV="1">
                <a:off x="1326" y="2017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7900" name="Group 33"/>
            <p:cNvGrpSpPr>
              <a:grpSpLocks/>
            </p:cNvGrpSpPr>
            <p:nvPr/>
          </p:nvGrpSpPr>
          <p:grpSpPr bwMode="auto">
            <a:xfrm rot="10800000">
              <a:off x="1449" y="2112"/>
              <a:ext cx="489" cy="480"/>
              <a:chOff x="837" y="1632"/>
              <a:chExt cx="489" cy="480"/>
            </a:xfrm>
          </p:grpSpPr>
          <p:sp>
            <p:nvSpPr>
              <p:cNvPr id="60450" name="Line 34"/>
              <p:cNvSpPr>
                <a:spLocks noChangeShapeType="1"/>
              </p:cNvSpPr>
              <p:nvPr/>
            </p:nvSpPr>
            <p:spPr bwMode="auto">
              <a:xfrm flipV="1">
                <a:off x="1074" y="1639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51" name="Line 35"/>
              <p:cNvSpPr>
                <a:spLocks noChangeShapeType="1"/>
              </p:cNvSpPr>
              <p:nvPr/>
            </p:nvSpPr>
            <p:spPr bwMode="auto">
              <a:xfrm flipV="1">
                <a:off x="998" y="1725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52" name="Line 36"/>
              <p:cNvSpPr>
                <a:spLocks noChangeShapeType="1"/>
              </p:cNvSpPr>
              <p:nvPr/>
            </p:nvSpPr>
            <p:spPr bwMode="auto">
              <a:xfrm flipV="1">
                <a:off x="1152" y="173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53" name="Line 37"/>
              <p:cNvSpPr>
                <a:spLocks noChangeShapeType="1"/>
              </p:cNvSpPr>
              <p:nvPr/>
            </p:nvSpPr>
            <p:spPr bwMode="auto">
              <a:xfrm flipV="1">
                <a:off x="920" y="1830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54" name="Line 38"/>
              <p:cNvSpPr>
                <a:spLocks noChangeShapeType="1"/>
              </p:cNvSpPr>
              <p:nvPr/>
            </p:nvSpPr>
            <p:spPr bwMode="auto">
              <a:xfrm flipV="1">
                <a:off x="1248" y="1830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55" name="Line 39"/>
              <p:cNvSpPr>
                <a:spLocks noChangeShapeType="1"/>
              </p:cNvSpPr>
              <p:nvPr/>
            </p:nvSpPr>
            <p:spPr bwMode="auto">
              <a:xfrm flipV="1">
                <a:off x="837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56" name="Line 40"/>
              <p:cNvSpPr>
                <a:spLocks noChangeShapeType="1"/>
              </p:cNvSpPr>
              <p:nvPr/>
            </p:nvSpPr>
            <p:spPr bwMode="auto">
              <a:xfrm flipV="1">
                <a:off x="1326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7901" name="Group 41"/>
            <p:cNvGrpSpPr>
              <a:grpSpLocks/>
            </p:cNvGrpSpPr>
            <p:nvPr/>
          </p:nvGrpSpPr>
          <p:grpSpPr bwMode="auto">
            <a:xfrm rot="10800000">
              <a:off x="2709" y="2112"/>
              <a:ext cx="489" cy="480"/>
              <a:chOff x="837" y="1632"/>
              <a:chExt cx="489" cy="480"/>
            </a:xfrm>
          </p:grpSpPr>
          <p:sp>
            <p:nvSpPr>
              <p:cNvPr id="60458" name="Line 42"/>
              <p:cNvSpPr>
                <a:spLocks noChangeShapeType="1"/>
              </p:cNvSpPr>
              <p:nvPr/>
            </p:nvSpPr>
            <p:spPr bwMode="auto">
              <a:xfrm flipV="1">
                <a:off x="1079" y="1639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59" name="Line 43"/>
              <p:cNvSpPr>
                <a:spLocks noChangeShapeType="1"/>
              </p:cNvSpPr>
              <p:nvPr/>
            </p:nvSpPr>
            <p:spPr bwMode="auto">
              <a:xfrm flipV="1">
                <a:off x="1004" y="1725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60" name="Line 44"/>
              <p:cNvSpPr>
                <a:spLocks noChangeShapeType="1"/>
              </p:cNvSpPr>
              <p:nvPr/>
            </p:nvSpPr>
            <p:spPr bwMode="auto">
              <a:xfrm flipV="1">
                <a:off x="1158" y="173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61" name="Line 45"/>
              <p:cNvSpPr>
                <a:spLocks noChangeShapeType="1"/>
              </p:cNvSpPr>
              <p:nvPr/>
            </p:nvSpPr>
            <p:spPr bwMode="auto">
              <a:xfrm flipV="1">
                <a:off x="924" y="1830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62" name="Line 46"/>
              <p:cNvSpPr>
                <a:spLocks noChangeShapeType="1"/>
              </p:cNvSpPr>
              <p:nvPr/>
            </p:nvSpPr>
            <p:spPr bwMode="auto">
              <a:xfrm flipV="1">
                <a:off x="1253" y="1830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63" name="Line 47"/>
              <p:cNvSpPr>
                <a:spLocks noChangeShapeType="1"/>
              </p:cNvSpPr>
              <p:nvPr/>
            </p:nvSpPr>
            <p:spPr bwMode="auto">
              <a:xfrm flipV="1">
                <a:off x="839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64" name="Line 48"/>
              <p:cNvSpPr>
                <a:spLocks noChangeShapeType="1"/>
              </p:cNvSpPr>
              <p:nvPr/>
            </p:nvSpPr>
            <p:spPr bwMode="auto">
              <a:xfrm flipV="1">
                <a:off x="1331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37902" name="Group 49"/>
            <p:cNvGrpSpPr>
              <a:grpSpLocks/>
            </p:cNvGrpSpPr>
            <p:nvPr/>
          </p:nvGrpSpPr>
          <p:grpSpPr bwMode="auto">
            <a:xfrm rot="10800000">
              <a:off x="3957" y="2112"/>
              <a:ext cx="489" cy="480"/>
              <a:chOff x="837" y="1632"/>
              <a:chExt cx="489" cy="480"/>
            </a:xfrm>
          </p:grpSpPr>
          <p:sp>
            <p:nvSpPr>
              <p:cNvPr id="60466" name="Line 50"/>
              <p:cNvSpPr>
                <a:spLocks noChangeShapeType="1"/>
              </p:cNvSpPr>
              <p:nvPr/>
            </p:nvSpPr>
            <p:spPr bwMode="auto">
              <a:xfrm flipV="1">
                <a:off x="1079" y="1639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67" name="Line 51"/>
              <p:cNvSpPr>
                <a:spLocks noChangeShapeType="1"/>
              </p:cNvSpPr>
              <p:nvPr/>
            </p:nvSpPr>
            <p:spPr bwMode="auto">
              <a:xfrm flipV="1">
                <a:off x="1004" y="1725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68" name="Line 52"/>
              <p:cNvSpPr>
                <a:spLocks noChangeShapeType="1"/>
              </p:cNvSpPr>
              <p:nvPr/>
            </p:nvSpPr>
            <p:spPr bwMode="auto">
              <a:xfrm flipV="1">
                <a:off x="1158" y="1734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69" name="Line 53"/>
              <p:cNvSpPr>
                <a:spLocks noChangeShapeType="1"/>
              </p:cNvSpPr>
              <p:nvPr/>
            </p:nvSpPr>
            <p:spPr bwMode="auto">
              <a:xfrm flipV="1">
                <a:off x="924" y="1830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70" name="Line 54"/>
              <p:cNvSpPr>
                <a:spLocks noChangeShapeType="1"/>
              </p:cNvSpPr>
              <p:nvPr/>
            </p:nvSpPr>
            <p:spPr bwMode="auto">
              <a:xfrm flipV="1">
                <a:off x="1253" y="1830"/>
                <a:ext cx="0" cy="2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71" name="Line 55"/>
              <p:cNvSpPr>
                <a:spLocks noChangeShapeType="1"/>
              </p:cNvSpPr>
              <p:nvPr/>
            </p:nvSpPr>
            <p:spPr bwMode="auto">
              <a:xfrm flipV="1">
                <a:off x="839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0472" name="Line 56"/>
              <p:cNvSpPr>
                <a:spLocks noChangeShapeType="1"/>
              </p:cNvSpPr>
              <p:nvPr/>
            </p:nvSpPr>
            <p:spPr bwMode="auto">
              <a:xfrm flipV="1">
                <a:off x="1331" y="20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pic>
        <p:nvPicPr>
          <p:cNvPr id="60473" name="Picture 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828800"/>
            <a:ext cx="3711575" cy="4953000"/>
          </a:xfrm>
        </p:spPr>
      </p:pic>
    </p:spTree>
    <p:extLst>
      <p:ext uri="{BB962C8B-B14F-4D97-AF65-F5344CB8AC3E}">
        <p14:creationId xmlns:p14="http://schemas.microsoft.com/office/powerpoint/2010/main" val="3564348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15385</TotalTime>
  <Words>1294</Words>
  <Application>Microsoft Macintosh PowerPoint</Application>
  <PresentationFormat>On-screen Show (4:3)</PresentationFormat>
  <Paragraphs>261</Paragraphs>
  <Slides>36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PowerPoint Presentation</vt:lpstr>
      <vt:lpstr>Scattering Measurement Theory</vt:lpstr>
      <vt:lpstr>PowerPoint Presentation</vt:lpstr>
      <vt:lpstr>PowerPoint Presentation</vt:lpstr>
      <vt:lpstr>Small Particle Scattering follows Rayleigh Theory</vt:lpstr>
      <vt:lpstr>PowerPoint Presentation</vt:lpstr>
      <vt:lpstr>PowerPoint Presentation</vt:lpstr>
      <vt:lpstr>Large Particle Scattering</vt:lpstr>
      <vt:lpstr>refraction</vt:lpstr>
      <vt:lpstr>PowerPoint Presentation</vt:lpstr>
      <vt:lpstr>b(q) response to particle size distribution</vt:lpstr>
      <vt:lpstr>b(q) and response to particle size distribution</vt:lpstr>
      <vt:lpstr>b(q) response to index of refraction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Shape approximations for light scattering calculations </vt:lpstr>
      <vt:lpstr>PowerPoint Presentation</vt:lpstr>
      <vt:lpstr>PowerPoint Presentation</vt:lpstr>
      <vt:lpstr>PowerPoint Presentation</vt:lpstr>
      <vt:lpstr>PowerPoint Presentation</vt:lpstr>
      <vt:lpstr>Back-Scattering Measurements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Emmanuel Boss</dc:creator>
  <cp:lastModifiedBy>Emmanuel Boss</cp:lastModifiedBy>
  <cp:revision>84</cp:revision>
  <dcterms:created xsi:type="dcterms:W3CDTF">2011-06-03T14:04:24Z</dcterms:created>
  <dcterms:modified xsi:type="dcterms:W3CDTF">2013-07-10T12:25:02Z</dcterms:modified>
</cp:coreProperties>
</file>