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15" r:id="rId3"/>
    <p:sldId id="350" r:id="rId4"/>
    <p:sldId id="316" r:id="rId5"/>
    <p:sldId id="367" r:id="rId6"/>
    <p:sldId id="322" r:id="rId7"/>
    <p:sldId id="335" r:id="rId8"/>
    <p:sldId id="298" r:id="rId9"/>
    <p:sldId id="361" r:id="rId10"/>
    <p:sldId id="362" r:id="rId11"/>
    <p:sldId id="353" r:id="rId12"/>
    <p:sldId id="352" r:id="rId13"/>
    <p:sldId id="381" r:id="rId14"/>
    <p:sldId id="365" r:id="rId15"/>
    <p:sldId id="368" r:id="rId16"/>
    <p:sldId id="370" r:id="rId17"/>
    <p:sldId id="311" r:id="rId18"/>
    <p:sldId id="384" r:id="rId19"/>
    <p:sldId id="342" r:id="rId20"/>
    <p:sldId id="356" r:id="rId21"/>
    <p:sldId id="357" r:id="rId22"/>
    <p:sldId id="382" r:id="rId23"/>
    <p:sldId id="359" r:id="rId24"/>
    <p:sldId id="383" r:id="rId25"/>
    <p:sldId id="343" r:id="rId26"/>
    <p:sldId id="371" r:id="rId27"/>
    <p:sldId id="358" r:id="rId28"/>
    <p:sldId id="351" r:id="rId29"/>
    <p:sldId id="366" r:id="rId30"/>
    <p:sldId id="354" r:id="rId31"/>
    <p:sldId id="355" r:id="rId32"/>
    <p:sldId id="375" r:id="rId33"/>
    <p:sldId id="372" r:id="rId34"/>
    <p:sldId id="373" r:id="rId35"/>
    <p:sldId id="374" r:id="rId36"/>
    <p:sldId id="364" r:id="rId37"/>
    <p:sldId id="379" r:id="rId38"/>
    <p:sldId id="377" r:id="rId39"/>
    <p:sldId id="378" r:id="rId40"/>
    <p:sldId id="340" r:id="rId41"/>
    <p:sldId id="279" r:id="rId42"/>
    <p:sldId id="38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 Ackleson" initials="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9F24"/>
    <a:srgbClr val="638DD5"/>
    <a:srgbClr val="47FF57"/>
    <a:srgbClr val="BD1DBA"/>
    <a:srgbClr val="FF0000"/>
    <a:srgbClr val="0000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7" autoAdjust="0"/>
    <p:restoredTop sz="99587" autoAdjust="0"/>
  </p:normalViewPr>
  <p:slideViewPr>
    <p:cSldViewPr snapToGrid="0" snapToObjects="1" showGuides="1">
      <p:cViewPr varScale="1">
        <p:scale>
          <a:sx n="101" d="100"/>
          <a:sy n="101" d="100"/>
        </p:scale>
        <p:origin x="-1016" y="-112"/>
      </p:cViewPr>
      <p:guideLst>
        <p:guide orient="horz" pos="4248"/>
        <p:guide/>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p:scale>
          <a:sx n="150" d="100"/>
          <a:sy n="150" d="100"/>
        </p:scale>
        <p:origin x="-1016" y="2136"/>
      </p:cViewPr>
      <p:guideLst>
        <p:guide orient="horz" pos="2248"/>
        <p:guide pos="4165"/>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58B1B-BF63-EB42-99C2-5E0FDFF9AC36}" type="datetimeFigureOut">
              <a:rPr lang="en-US" smtClean="0"/>
              <a:t>8/6/13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E0937-7E9A-604A-A831-4AB8C03432D9}" type="slidenum">
              <a:rPr lang="en-US" smtClean="0"/>
              <a:t>‹#›</a:t>
            </a:fld>
            <a:endParaRPr lang="en-US"/>
          </a:p>
        </p:txBody>
      </p:sp>
    </p:spTree>
    <p:extLst>
      <p:ext uri="{BB962C8B-B14F-4D97-AF65-F5344CB8AC3E}">
        <p14:creationId xmlns:p14="http://schemas.microsoft.com/office/powerpoint/2010/main" val="40362804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t>My aim this morning is to lead a discussion about data quality;  how we assure ourselves that the data we collect is the highest quality possible and how we describe our data to the rest of the world.</a:t>
            </a:r>
            <a:endParaRPr lang="en-US" dirty="0"/>
          </a:p>
          <a:p>
            <a:pPr>
              <a:spcAft>
                <a:spcPts val="600"/>
              </a:spcAft>
            </a:pPr>
            <a:r>
              <a:rPr lang="en-US" dirty="0" smtClean="0"/>
              <a:t>Some of my comments will be directed at oceanographic data in general, others will be optics-specific.</a:t>
            </a:r>
          </a:p>
          <a:p>
            <a:pPr>
              <a:spcAft>
                <a:spcPts val="600"/>
              </a:spcAft>
            </a:pPr>
            <a:r>
              <a:rPr lang="en-US" dirty="0" smtClean="0"/>
              <a:t>Please treat this period as an open discussion; as questions when they occur, interject your own thoughts appropriately, and feel free to engage any of the instructors in the room regarding their views and experiences.</a:t>
            </a:r>
          </a:p>
          <a:p>
            <a:pPr>
              <a:spcAft>
                <a:spcPts val="600"/>
              </a:spcAft>
            </a:pPr>
            <a:r>
              <a:rPr lang="en-US" dirty="0" smtClean="0"/>
              <a:t>I understand that you all have been working hard on your individual projects and are deep into the data analysis phase, so make the most of this time – we are here to help!</a:t>
            </a:r>
          </a:p>
        </p:txBody>
      </p:sp>
      <p:sp>
        <p:nvSpPr>
          <p:cNvPr id="4" name="Slide Number Placeholder 3"/>
          <p:cNvSpPr>
            <a:spLocks noGrp="1"/>
          </p:cNvSpPr>
          <p:nvPr>
            <p:ph type="sldNum" sz="quarter" idx="10"/>
          </p:nvPr>
        </p:nvSpPr>
        <p:spPr/>
        <p:txBody>
          <a:bodyPr/>
          <a:lstStyle/>
          <a:p>
            <a:fld id="{B36E0937-7E9A-604A-A831-4AB8C03432D9}" type="slidenum">
              <a:rPr lang="en-US" smtClean="0"/>
              <a:t>1</a:t>
            </a:fld>
            <a:endParaRPr lang="en-US"/>
          </a:p>
        </p:txBody>
      </p:sp>
    </p:spTree>
    <p:extLst>
      <p:ext uri="{BB962C8B-B14F-4D97-AF65-F5344CB8AC3E}">
        <p14:creationId xmlns:p14="http://schemas.microsoft.com/office/powerpoint/2010/main" val="2628038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quality starts with understanding the temporal and spatial scales scales  of variability</a:t>
            </a:r>
            <a:endParaRPr lang="en-US" dirty="0"/>
          </a:p>
        </p:txBody>
      </p:sp>
      <p:sp>
        <p:nvSpPr>
          <p:cNvPr id="4" name="Slide Number Placeholder 3"/>
          <p:cNvSpPr>
            <a:spLocks noGrp="1"/>
          </p:cNvSpPr>
          <p:nvPr>
            <p:ph type="sldNum" sz="quarter" idx="10"/>
          </p:nvPr>
        </p:nvSpPr>
        <p:spPr/>
        <p:txBody>
          <a:bodyPr/>
          <a:lstStyle/>
          <a:p>
            <a:fld id="{B36E0937-7E9A-604A-A831-4AB8C03432D9}" type="slidenum">
              <a:rPr lang="en-US" smtClean="0"/>
              <a:t>11</a:t>
            </a:fld>
            <a:endParaRPr lang="en-US"/>
          </a:p>
        </p:txBody>
      </p:sp>
    </p:spTree>
    <p:extLst>
      <p:ext uri="{BB962C8B-B14F-4D97-AF65-F5344CB8AC3E}">
        <p14:creationId xmlns:p14="http://schemas.microsoft.com/office/powerpoint/2010/main" val="426610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approach used by QARTOD; N is left up to the individual researcher/operator.  Spikes are replaced by the running average of data on either side of the spike. </a:t>
            </a:r>
            <a:endParaRPr lang="en-US" dirty="0"/>
          </a:p>
        </p:txBody>
      </p:sp>
      <p:sp>
        <p:nvSpPr>
          <p:cNvPr id="4" name="Slide Number Placeholder 3"/>
          <p:cNvSpPr>
            <a:spLocks noGrp="1"/>
          </p:cNvSpPr>
          <p:nvPr>
            <p:ph type="sldNum" sz="quarter" idx="10"/>
          </p:nvPr>
        </p:nvSpPr>
        <p:spPr/>
        <p:txBody>
          <a:bodyPr/>
          <a:lstStyle/>
          <a:p>
            <a:fld id="{B36E0937-7E9A-604A-A831-4AB8C03432D9}" type="slidenum">
              <a:rPr lang="en-US" smtClean="0"/>
              <a:t>20</a:t>
            </a:fld>
            <a:endParaRPr lang="en-US"/>
          </a:p>
        </p:txBody>
      </p:sp>
    </p:spTree>
    <p:extLst>
      <p:ext uri="{BB962C8B-B14F-4D97-AF65-F5344CB8AC3E}">
        <p14:creationId xmlns:p14="http://schemas.microsoft.com/office/powerpoint/2010/main" val="384992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template use by QARTOD.</a:t>
            </a:r>
            <a:endParaRPr lang="en-US" dirty="0"/>
          </a:p>
        </p:txBody>
      </p:sp>
      <p:sp>
        <p:nvSpPr>
          <p:cNvPr id="4" name="Slide Number Placeholder 3"/>
          <p:cNvSpPr>
            <a:spLocks noGrp="1"/>
          </p:cNvSpPr>
          <p:nvPr>
            <p:ph type="sldNum" sz="quarter" idx="10"/>
          </p:nvPr>
        </p:nvSpPr>
        <p:spPr/>
        <p:txBody>
          <a:bodyPr/>
          <a:lstStyle/>
          <a:p>
            <a:fld id="{B36E0937-7E9A-604A-A831-4AB8C03432D9}" type="slidenum">
              <a:rPr lang="en-US" smtClean="0"/>
              <a:t>31</a:t>
            </a:fld>
            <a:endParaRPr lang="en-US"/>
          </a:p>
        </p:txBody>
      </p:sp>
    </p:spTree>
    <p:extLst>
      <p:ext uri="{BB962C8B-B14F-4D97-AF65-F5344CB8AC3E}">
        <p14:creationId xmlns:p14="http://schemas.microsoft.com/office/powerpoint/2010/main" val="57750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E0937-7E9A-604A-A831-4AB8C03432D9}" type="slidenum">
              <a:rPr lang="en-US" smtClean="0"/>
              <a:t>41</a:t>
            </a:fld>
            <a:endParaRPr lang="en-US"/>
          </a:p>
        </p:txBody>
      </p:sp>
    </p:spTree>
    <p:extLst>
      <p:ext uri="{BB962C8B-B14F-4D97-AF65-F5344CB8AC3E}">
        <p14:creationId xmlns:p14="http://schemas.microsoft.com/office/powerpoint/2010/main" val="90553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t>When we talk about how to insure quality data, there are several terms that we need to understand.</a:t>
            </a:r>
            <a:endParaRPr lang="en-US" dirty="0"/>
          </a:p>
          <a:p>
            <a:pPr>
              <a:spcAft>
                <a:spcPts val="600"/>
              </a:spcAft>
            </a:pPr>
            <a:r>
              <a:rPr lang="en-US" dirty="0" smtClean="0"/>
              <a:t>The first, Quality Assurance, is designed to convince us that our observations are valid and meaningful.  It consists of a systematic application of quality checks applied with a priori knowledge of how our sensors work and the expected scales of variability within the environment that they were deployed.  It includes assigning commentary to individual observations or data sets designed to inform potential users.</a:t>
            </a:r>
            <a:r>
              <a:rPr lang="en-US" dirty="0"/>
              <a:t> </a:t>
            </a:r>
            <a:r>
              <a:rPr lang="en-US" dirty="0" smtClean="0"/>
              <a:t> This is most often performed by the individual researcher responsible for collecting the data, but is increasingly being  performed by other expert users interested in the data.</a:t>
            </a:r>
            <a:endParaRPr lang="en-US" dirty="0"/>
          </a:p>
          <a:p>
            <a:pPr>
              <a:spcAft>
                <a:spcPts val="600"/>
              </a:spcAft>
            </a:pPr>
            <a:r>
              <a:rPr lang="en-US" dirty="0" smtClean="0"/>
              <a:t>Another term is Quality Control and defines how the data user assesses the results of the QA process to make decisions about how to analyze the data.</a:t>
            </a:r>
            <a:endParaRPr lang="en-US" dirty="0"/>
          </a:p>
          <a:p>
            <a:r>
              <a:rPr lang="en-US" dirty="0" smtClean="0"/>
              <a:t>Finally, Metadata</a:t>
            </a:r>
            <a:r>
              <a:rPr lang="en-US" dirty="0"/>
              <a:t> </a:t>
            </a:r>
            <a:r>
              <a:rPr lang="en-US" dirty="0" smtClean="0"/>
              <a:t>(data about data) </a:t>
            </a:r>
            <a:r>
              <a:rPr lang="en-US" dirty="0"/>
              <a:t>Metadata (‘data about data’) </a:t>
            </a:r>
            <a:r>
              <a:rPr lang="en-US" dirty="0" smtClean="0"/>
              <a:t>is data set level information </a:t>
            </a:r>
            <a:r>
              <a:rPr lang="en-US" dirty="0"/>
              <a:t>critical for understanding the </a:t>
            </a:r>
            <a:r>
              <a:rPr lang="en-US" dirty="0" smtClean="0"/>
              <a:t>provenance (</a:t>
            </a:r>
            <a:r>
              <a:rPr lang="en-US" dirty="0"/>
              <a:t>history) of the </a:t>
            </a:r>
            <a:r>
              <a:rPr lang="en-US" dirty="0" smtClean="0"/>
              <a:t>data.  Metadata </a:t>
            </a:r>
            <a:r>
              <a:rPr lang="en-US" dirty="0"/>
              <a:t>includes both human</a:t>
            </a:r>
            <a:r>
              <a:rPr lang="en-US" dirty="0" smtClean="0"/>
              <a:t>- and machine-readable information and </a:t>
            </a:r>
            <a:r>
              <a:rPr lang="en-US" dirty="0"/>
              <a:t>includes descriptions of data, sensors, and processes, including any engineering</a:t>
            </a:r>
          </a:p>
          <a:p>
            <a:r>
              <a:rPr lang="en-US" dirty="0"/>
              <a:t>data that are generated during </a:t>
            </a:r>
            <a:r>
              <a:rPr lang="en-US" dirty="0" smtClean="0"/>
              <a:t>collection activities.  They may also </a:t>
            </a:r>
            <a:r>
              <a:rPr lang="en-US" dirty="0"/>
              <a:t>include</a:t>
            </a:r>
          </a:p>
          <a:p>
            <a:r>
              <a:rPr lang="en-US" dirty="0"/>
              <a:t>pointers to other data, such as auxiliary or coincident environmental observations, that are important </a:t>
            </a:r>
            <a:r>
              <a:rPr lang="en-US" dirty="0" smtClean="0"/>
              <a:t>for understanding </a:t>
            </a:r>
            <a:r>
              <a:rPr lang="en-US" dirty="0"/>
              <a:t>the data (e.g., to support calibration of sensors at sea)</a:t>
            </a:r>
            <a:r>
              <a:rPr lang="en-US" dirty="0" smtClean="0"/>
              <a:t>.</a:t>
            </a:r>
          </a:p>
        </p:txBody>
      </p:sp>
      <p:sp>
        <p:nvSpPr>
          <p:cNvPr id="4" name="Slide Number Placeholder 3"/>
          <p:cNvSpPr>
            <a:spLocks noGrp="1"/>
          </p:cNvSpPr>
          <p:nvPr>
            <p:ph type="sldNum" sz="quarter" idx="10"/>
          </p:nvPr>
        </p:nvSpPr>
        <p:spPr/>
        <p:txBody>
          <a:bodyPr/>
          <a:lstStyle/>
          <a:p>
            <a:fld id="{B36E0937-7E9A-604A-A831-4AB8C03432D9}" type="slidenum">
              <a:rPr lang="en-US" smtClean="0"/>
              <a:t>2</a:t>
            </a:fld>
            <a:endParaRPr lang="en-US"/>
          </a:p>
        </p:txBody>
      </p:sp>
    </p:spTree>
    <p:extLst>
      <p:ext uri="{BB962C8B-B14F-4D97-AF65-F5344CB8AC3E}">
        <p14:creationId xmlns:p14="http://schemas.microsoft.com/office/powerpoint/2010/main" val="136090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Last year global population passed 7 billion people and is increasing at a rate of a billion people every 15 years.  Thus, it is likely that our children, certainly our grandchildren, will live in a world of 10 billion people, all requiring food and demanding the energy necessary to live in a modern society.  According to projections by the Intergovernmental Panel on Climate Change, global energy consumption, primarily the burning of fossil fuels, is expected to increase by at least 50% by the end of the century.  The resulting increase in atmospheric CO</a:t>
            </a:r>
            <a:r>
              <a:rPr lang="en-US" baseline="-25000" dirty="0"/>
              <a:t>2</a:t>
            </a:r>
            <a:r>
              <a:rPr lang="en-US" dirty="0"/>
              <a:t> will have profound effects, not only on global temperature and sea level rise, but is expected to drive fundamental changes in ocean carbonate chemistry, producing a more acidic marine environment. Combine these projections with human reliance on marine sources for animal protein and it doesn’t take a genius to predict serious societal consequences of global proportion.</a:t>
            </a:r>
          </a:p>
          <a:p>
            <a:pPr>
              <a:spcAft>
                <a:spcPts val="600"/>
              </a:spcAft>
            </a:pPr>
            <a:r>
              <a:rPr lang="en-US" dirty="0"/>
              <a:t>Some of the most important marine services are related to or impacted by biogeochemical properties and processes that have optical signatures; e.g., pollution and sediment transport, harmful algal blooms, factors related to the ocean carbon cycle, and biological responses to ocean acidification.</a:t>
            </a:r>
          </a:p>
          <a:p>
            <a:pPr>
              <a:spcAft>
                <a:spcPts val="600"/>
              </a:spcAft>
            </a:pPr>
            <a:r>
              <a:rPr lang="en-US" dirty="0"/>
              <a:t>Thus, the data that you collect will have societal importance beyond your individual interests.  Insuring and communicating high quality data benefits everyone</a:t>
            </a:r>
            <a:r>
              <a:rPr lang="en-US" dirty="0" smtClean="0"/>
              <a:t>.</a:t>
            </a:r>
            <a:endParaRPr lang="en-US" dirty="0"/>
          </a:p>
        </p:txBody>
      </p:sp>
      <p:sp>
        <p:nvSpPr>
          <p:cNvPr id="4" name="Slide Number Placeholder 3"/>
          <p:cNvSpPr>
            <a:spLocks noGrp="1"/>
          </p:cNvSpPr>
          <p:nvPr>
            <p:ph type="sldNum" sz="quarter" idx="10"/>
          </p:nvPr>
        </p:nvSpPr>
        <p:spPr/>
        <p:txBody>
          <a:bodyPr/>
          <a:lstStyle/>
          <a:p>
            <a:fld id="{B36E0937-7E9A-604A-A831-4AB8C03432D9}" type="slidenum">
              <a:rPr lang="en-US" smtClean="0"/>
              <a:t>3</a:t>
            </a:fld>
            <a:endParaRPr lang="en-US"/>
          </a:p>
        </p:txBody>
      </p:sp>
    </p:spTree>
    <p:extLst>
      <p:ext uri="{BB962C8B-B14F-4D97-AF65-F5344CB8AC3E}">
        <p14:creationId xmlns:p14="http://schemas.microsoft.com/office/powerpoint/2010/main" val="226768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t>In order to understand changes in the global environment, </a:t>
            </a:r>
            <a:r>
              <a:rPr lang="en-US" dirty="0"/>
              <a:t>ocean observing systems have been steadily increasing in number and complexity.</a:t>
            </a:r>
          </a:p>
          <a:p>
            <a:pPr>
              <a:spcAft>
                <a:spcPts val="600"/>
              </a:spcAft>
            </a:pPr>
            <a:r>
              <a:rPr lang="en-US" dirty="0" smtClean="0"/>
              <a:t>While the early efforts were conceived as </a:t>
            </a:r>
            <a:r>
              <a:rPr lang="en-US" dirty="0"/>
              <a:t>individual </a:t>
            </a:r>
            <a:r>
              <a:rPr lang="en-US" dirty="0" smtClean="0"/>
              <a:t>efforts, developers </a:t>
            </a:r>
            <a:r>
              <a:rPr lang="en-US" dirty="0"/>
              <a:t>quickly realize that no data stream can be completely understood in isolation and that there are many common problems related to </a:t>
            </a:r>
            <a:r>
              <a:rPr lang="en-US" dirty="0" smtClean="0"/>
              <a:t>data quality assurance and management</a:t>
            </a:r>
            <a:r>
              <a:rPr lang="en-US" dirty="0"/>
              <a:t>.</a:t>
            </a:r>
          </a:p>
          <a:p>
            <a:pPr>
              <a:spcAft>
                <a:spcPts val="600"/>
              </a:spcAft>
            </a:pPr>
            <a:r>
              <a:rPr lang="en-US" dirty="0"/>
              <a:t>What we have seen is a natural coalescing of </a:t>
            </a:r>
            <a:r>
              <a:rPr lang="en-US" dirty="0" smtClean="0"/>
              <a:t>activities at local, regional, and global scales </a:t>
            </a:r>
            <a:r>
              <a:rPr lang="en-US" dirty="0"/>
              <a:t>based on common goals, geography, and available resources.</a:t>
            </a:r>
          </a:p>
          <a:p>
            <a:pPr>
              <a:spcAft>
                <a:spcPts val="600"/>
              </a:spcAft>
            </a:pPr>
            <a:r>
              <a:rPr lang="en-US" dirty="0"/>
              <a:t>The driving needs at all scales are better connectivity of data streams, better coordination of resources, and global standards that will ensure data compatibility no matter then or where it is collected</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B36E0937-7E9A-604A-A831-4AB8C03432D9}" type="slidenum">
              <a:rPr lang="en-US" smtClean="0"/>
              <a:t>4</a:t>
            </a:fld>
            <a:endParaRPr lang="en-US"/>
          </a:p>
        </p:txBody>
      </p:sp>
    </p:spTree>
    <p:extLst>
      <p:ext uri="{BB962C8B-B14F-4D97-AF65-F5344CB8AC3E}">
        <p14:creationId xmlns:p14="http://schemas.microsoft.com/office/powerpoint/2010/main" val="75968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t>
            </a:r>
            <a:r>
              <a:rPr lang="en-US" dirty="0" smtClean="0"/>
              <a:t>ur optical and biogeochemical </a:t>
            </a:r>
            <a:r>
              <a:rPr lang="en-US" dirty="0"/>
              <a:t>sensing capabilities </a:t>
            </a:r>
            <a:r>
              <a:rPr lang="en-US" dirty="0" smtClean="0"/>
              <a:t>have advanced significantly over the past decade.  Modern </a:t>
            </a:r>
            <a:r>
              <a:rPr lang="en-US" dirty="0"/>
              <a:t>ocean </a:t>
            </a:r>
            <a:r>
              <a:rPr lang="en-US" dirty="0" smtClean="0"/>
              <a:t>observatories around the world deployed </a:t>
            </a:r>
            <a:r>
              <a:rPr lang="en-US" dirty="0"/>
              <a:t>these sensors in various combinations and are making data streams available in near-real time</a:t>
            </a:r>
            <a:r>
              <a:rPr lang="en-US" dirty="0" smtClean="0"/>
              <a:t>.  Likewise, nay of these sensors are being incorporated into mobile platforms such as gliders and profiling floats.</a:t>
            </a:r>
            <a:endParaRPr lang="en-US" dirty="0"/>
          </a:p>
        </p:txBody>
      </p:sp>
      <p:sp>
        <p:nvSpPr>
          <p:cNvPr id="4" name="Slide Number Placeholder 3"/>
          <p:cNvSpPr>
            <a:spLocks noGrp="1"/>
          </p:cNvSpPr>
          <p:nvPr>
            <p:ph type="sldNum" sz="quarter" idx="10"/>
          </p:nvPr>
        </p:nvSpPr>
        <p:spPr/>
        <p:txBody>
          <a:bodyPr/>
          <a:lstStyle/>
          <a:p>
            <a:fld id="{B36E0937-7E9A-604A-A831-4AB8C03432D9}" type="slidenum">
              <a:rPr lang="en-US" smtClean="0"/>
              <a:t>5</a:t>
            </a:fld>
            <a:endParaRPr lang="en-US"/>
          </a:p>
        </p:txBody>
      </p:sp>
    </p:spTree>
    <p:extLst>
      <p:ext uri="{BB962C8B-B14F-4D97-AF65-F5344CB8AC3E}">
        <p14:creationId xmlns:p14="http://schemas.microsoft.com/office/powerpoint/2010/main" val="93978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ambitions observing efforts is the U.S. Ocean Observatories Initiative; a $400M construction project funded by the National Science Foundation.</a:t>
            </a:r>
          </a:p>
          <a:p>
            <a:r>
              <a:rPr lang="en-US" dirty="0"/>
              <a:t>When it comes on line in 2015 it will consist of 6 regional arrays sporting a total of 764 instruments. Sensing arrays on the east and west costs of the U.S. will permit process studies in Case I and II coastal, shelf, and pelagic waters.  Four global arrays will monitor deep ocean processes within the North Atlantic in the Irminger Sea, the NE Pacific at Ocean Station PAPA, the South Atlantic in the Argentine Basin, and the SE Pacific off the coast of southern Chile.   The NSF is committed to 25 years of support, ensuring free access to near-real time observations that will add to knowledge of ocean variability and long-term change associated with climate. </a:t>
            </a:r>
          </a:p>
        </p:txBody>
      </p:sp>
      <p:sp>
        <p:nvSpPr>
          <p:cNvPr id="4" name="Slide Number Placeholder 3"/>
          <p:cNvSpPr>
            <a:spLocks noGrp="1"/>
          </p:cNvSpPr>
          <p:nvPr>
            <p:ph type="sldNum" sz="quarter" idx="10"/>
          </p:nvPr>
        </p:nvSpPr>
        <p:spPr/>
        <p:txBody>
          <a:bodyPr/>
          <a:lstStyle/>
          <a:p>
            <a:fld id="{B36E0937-7E9A-604A-A831-4AB8C03432D9}" type="slidenum">
              <a:rPr lang="en-US" smtClean="0"/>
              <a:t>6</a:t>
            </a:fld>
            <a:endParaRPr lang="en-US"/>
          </a:p>
        </p:txBody>
      </p:sp>
    </p:spTree>
    <p:extLst>
      <p:ext uri="{BB962C8B-B14F-4D97-AF65-F5344CB8AC3E}">
        <p14:creationId xmlns:p14="http://schemas.microsoft.com/office/powerpoint/2010/main" val="190686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list of core OOI measurements pertaining to ocean color science.</a:t>
            </a:r>
          </a:p>
          <a:p>
            <a:r>
              <a:rPr lang="en-US" dirty="0"/>
              <a:t>As you can see, the list is rather impressive and includes optical, biogeochemical, physical, and meteorological observations.  However, the most interesting aspect of the OOI will be the ability of individual researchers to add additional sensors to the various arrays and, depending on the location and mode of communication, be able to receive that data along with all of the core data fairly rapidly, often with latencies of just a few minutes. </a:t>
            </a:r>
          </a:p>
          <a:p>
            <a:endParaRPr lang="en-US" dirty="0"/>
          </a:p>
        </p:txBody>
      </p:sp>
      <p:sp>
        <p:nvSpPr>
          <p:cNvPr id="4" name="Slide Number Placeholder 3"/>
          <p:cNvSpPr>
            <a:spLocks noGrp="1"/>
          </p:cNvSpPr>
          <p:nvPr>
            <p:ph type="sldNum" sz="quarter" idx="10"/>
          </p:nvPr>
        </p:nvSpPr>
        <p:spPr/>
        <p:txBody>
          <a:bodyPr/>
          <a:lstStyle/>
          <a:p>
            <a:fld id="{B36E0937-7E9A-604A-A831-4AB8C03432D9}" type="slidenum">
              <a:rPr lang="en-US" smtClean="0"/>
              <a:t>7</a:t>
            </a:fld>
            <a:endParaRPr lang="en-US"/>
          </a:p>
        </p:txBody>
      </p:sp>
    </p:spTree>
    <p:extLst>
      <p:ext uri="{BB962C8B-B14F-4D97-AF65-F5344CB8AC3E}">
        <p14:creationId xmlns:p14="http://schemas.microsoft.com/office/powerpoint/2010/main" val="66465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is to collect and distribute complete, interdisciplinary data sets that are of climate quality.</a:t>
            </a:r>
            <a:endParaRPr lang="en-US" dirty="0"/>
          </a:p>
        </p:txBody>
      </p:sp>
      <p:sp>
        <p:nvSpPr>
          <p:cNvPr id="4" name="Slide Number Placeholder 3"/>
          <p:cNvSpPr>
            <a:spLocks noGrp="1"/>
          </p:cNvSpPr>
          <p:nvPr>
            <p:ph type="sldNum" sz="quarter" idx="10"/>
          </p:nvPr>
        </p:nvSpPr>
        <p:spPr/>
        <p:txBody>
          <a:bodyPr/>
          <a:lstStyle/>
          <a:p>
            <a:fld id="{B36E0937-7E9A-604A-A831-4AB8C03432D9}" type="slidenum">
              <a:rPr lang="en-US" smtClean="0"/>
              <a:t>8</a:t>
            </a:fld>
            <a:endParaRPr lang="en-US"/>
          </a:p>
        </p:txBody>
      </p:sp>
    </p:spTree>
    <p:extLst>
      <p:ext uri="{BB962C8B-B14F-4D97-AF65-F5344CB8AC3E}">
        <p14:creationId xmlns:p14="http://schemas.microsoft.com/office/powerpoint/2010/main" val="176519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1A"/>
                </a:solidFill>
                <a:latin typeface="Chalkboard"/>
                <a:cs typeface="Chalkboard"/>
              </a:rPr>
              <a:t>High quality data is the result of an end-to-end process ...</a:t>
            </a:r>
          </a:p>
        </p:txBody>
      </p:sp>
      <p:sp>
        <p:nvSpPr>
          <p:cNvPr id="4" name="Slide Number Placeholder 3"/>
          <p:cNvSpPr>
            <a:spLocks noGrp="1"/>
          </p:cNvSpPr>
          <p:nvPr>
            <p:ph type="sldNum" sz="quarter" idx="10"/>
          </p:nvPr>
        </p:nvSpPr>
        <p:spPr/>
        <p:txBody>
          <a:bodyPr/>
          <a:lstStyle/>
          <a:p>
            <a:fld id="{B36E0937-7E9A-604A-A831-4AB8C03432D9}" type="slidenum">
              <a:rPr lang="en-US" smtClean="0"/>
              <a:t>9</a:t>
            </a:fld>
            <a:endParaRPr lang="en-US"/>
          </a:p>
        </p:txBody>
      </p:sp>
    </p:spTree>
    <p:extLst>
      <p:ext uri="{BB962C8B-B14F-4D97-AF65-F5344CB8AC3E}">
        <p14:creationId xmlns:p14="http://schemas.microsoft.com/office/powerpoint/2010/main" val="263333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43C60A-B053-D546-85E8-C4A0AA458B09}" type="datetimeFigureOut">
              <a:rPr lang="en-US" smtClean="0"/>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C7ECD-8C23-5C4A-BB67-5A5642D1670E}" type="slidenum">
              <a:rPr lang="en-US" smtClean="0"/>
              <a:t>‹#›</a:t>
            </a:fld>
            <a:endParaRPr lang="en-US"/>
          </a:p>
        </p:txBody>
      </p:sp>
    </p:spTree>
    <p:extLst>
      <p:ext uri="{BB962C8B-B14F-4D97-AF65-F5344CB8AC3E}">
        <p14:creationId xmlns:p14="http://schemas.microsoft.com/office/powerpoint/2010/main" val="2038787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3C60A-B053-D546-85E8-C4A0AA458B09}" type="datetimeFigureOut">
              <a:rPr lang="en-US" smtClean="0"/>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C7ECD-8C23-5C4A-BB67-5A5642D1670E}" type="slidenum">
              <a:rPr lang="en-US" smtClean="0"/>
              <a:t>‹#›</a:t>
            </a:fld>
            <a:endParaRPr lang="en-US"/>
          </a:p>
        </p:txBody>
      </p:sp>
    </p:spTree>
    <p:extLst>
      <p:ext uri="{BB962C8B-B14F-4D97-AF65-F5344CB8AC3E}">
        <p14:creationId xmlns:p14="http://schemas.microsoft.com/office/powerpoint/2010/main" val="1521201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3C60A-B053-D546-85E8-C4A0AA458B09}" type="datetimeFigureOut">
              <a:rPr lang="en-US" smtClean="0"/>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C7ECD-8C23-5C4A-BB67-5A5642D1670E}" type="slidenum">
              <a:rPr lang="en-US" smtClean="0"/>
              <a:t>‹#›</a:t>
            </a:fld>
            <a:endParaRPr lang="en-US"/>
          </a:p>
        </p:txBody>
      </p:sp>
    </p:spTree>
    <p:extLst>
      <p:ext uri="{BB962C8B-B14F-4D97-AF65-F5344CB8AC3E}">
        <p14:creationId xmlns:p14="http://schemas.microsoft.com/office/powerpoint/2010/main" val="3029298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3C60A-B053-D546-85E8-C4A0AA458B09}" type="datetimeFigureOut">
              <a:rPr lang="en-US" smtClean="0"/>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C7ECD-8C23-5C4A-BB67-5A5642D1670E}" type="slidenum">
              <a:rPr lang="en-US" smtClean="0"/>
              <a:t>‹#›</a:t>
            </a:fld>
            <a:endParaRPr lang="en-US"/>
          </a:p>
        </p:txBody>
      </p:sp>
    </p:spTree>
    <p:extLst>
      <p:ext uri="{BB962C8B-B14F-4D97-AF65-F5344CB8AC3E}">
        <p14:creationId xmlns:p14="http://schemas.microsoft.com/office/powerpoint/2010/main" val="1122863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3C60A-B053-D546-85E8-C4A0AA458B09}" type="datetimeFigureOut">
              <a:rPr lang="en-US" smtClean="0"/>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C7ECD-8C23-5C4A-BB67-5A5642D1670E}" type="slidenum">
              <a:rPr lang="en-US" smtClean="0"/>
              <a:t>‹#›</a:t>
            </a:fld>
            <a:endParaRPr lang="en-US"/>
          </a:p>
        </p:txBody>
      </p:sp>
    </p:spTree>
    <p:extLst>
      <p:ext uri="{BB962C8B-B14F-4D97-AF65-F5344CB8AC3E}">
        <p14:creationId xmlns:p14="http://schemas.microsoft.com/office/powerpoint/2010/main" val="3793486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43C60A-B053-D546-85E8-C4A0AA458B09}" type="datetimeFigureOut">
              <a:rPr lang="en-US" smtClean="0"/>
              <a:t>8/6/13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C7ECD-8C23-5C4A-BB67-5A5642D1670E}" type="slidenum">
              <a:rPr lang="en-US" smtClean="0"/>
              <a:t>‹#›</a:t>
            </a:fld>
            <a:endParaRPr lang="en-US"/>
          </a:p>
        </p:txBody>
      </p:sp>
    </p:spTree>
    <p:extLst>
      <p:ext uri="{BB962C8B-B14F-4D97-AF65-F5344CB8AC3E}">
        <p14:creationId xmlns:p14="http://schemas.microsoft.com/office/powerpoint/2010/main" val="2816644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43C60A-B053-D546-85E8-C4A0AA458B09}" type="datetimeFigureOut">
              <a:rPr lang="en-US" smtClean="0"/>
              <a:t>8/6/13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DC7ECD-8C23-5C4A-BB67-5A5642D1670E}" type="slidenum">
              <a:rPr lang="en-US" smtClean="0"/>
              <a:t>‹#›</a:t>
            </a:fld>
            <a:endParaRPr lang="en-US"/>
          </a:p>
        </p:txBody>
      </p:sp>
    </p:spTree>
    <p:extLst>
      <p:ext uri="{BB962C8B-B14F-4D97-AF65-F5344CB8AC3E}">
        <p14:creationId xmlns:p14="http://schemas.microsoft.com/office/powerpoint/2010/main" val="4281844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43C60A-B053-D546-85E8-C4A0AA458B09}" type="datetimeFigureOut">
              <a:rPr lang="en-US" smtClean="0"/>
              <a:t>8/6/13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DC7ECD-8C23-5C4A-BB67-5A5642D1670E}" type="slidenum">
              <a:rPr lang="en-US" smtClean="0"/>
              <a:t>‹#›</a:t>
            </a:fld>
            <a:endParaRPr lang="en-US"/>
          </a:p>
        </p:txBody>
      </p:sp>
    </p:spTree>
    <p:extLst>
      <p:ext uri="{BB962C8B-B14F-4D97-AF65-F5344CB8AC3E}">
        <p14:creationId xmlns:p14="http://schemas.microsoft.com/office/powerpoint/2010/main" val="2425842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3C60A-B053-D546-85E8-C4A0AA458B09}" type="datetimeFigureOut">
              <a:rPr lang="en-US" smtClean="0"/>
              <a:t>8/6/13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DC7ECD-8C23-5C4A-BB67-5A5642D1670E}" type="slidenum">
              <a:rPr lang="en-US" smtClean="0"/>
              <a:t>‹#›</a:t>
            </a:fld>
            <a:endParaRPr lang="en-US"/>
          </a:p>
        </p:txBody>
      </p:sp>
    </p:spTree>
    <p:extLst>
      <p:ext uri="{BB962C8B-B14F-4D97-AF65-F5344CB8AC3E}">
        <p14:creationId xmlns:p14="http://schemas.microsoft.com/office/powerpoint/2010/main" val="2822470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3C60A-B053-D546-85E8-C4A0AA458B09}" type="datetimeFigureOut">
              <a:rPr lang="en-US" smtClean="0"/>
              <a:t>8/6/13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C7ECD-8C23-5C4A-BB67-5A5642D1670E}" type="slidenum">
              <a:rPr lang="en-US" smtClean="0"/>
              <a:t>‹#›</a:t>
            </a:fld>
            <a:endParaRPr lang="en-US"/>
          </a:p>
        </p:txBody>
      </p:sp>
    </p:spTree>
    <p:extLst>
      <p:ext uri="{BB962C8B-B14F-4D97-AF65-F5344CB8AC3E}">
        <p14:creationId xmlns:p14="http://schemas.microsoft.com/office/powerpoint/2010/main" val="3471422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3C60A-B053-D546-85E8-C4A0AA458B09}" type="datetimeFigureOut">
              <a:rPr lang="en-US" smtClean="0"/>
              <a:t>8/6/13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C7ECD-8C23-5C4A-BB67-5A5642D1670E}" type="slidenum">
              <a:rPr lang="en-US" smtClean="0"/>
              <a:t>‹#›</a:t>
            </a:fld>
            <a:endParaRPr lang="en-US"/>
          </a:p>
        </p:txBody>
      </p:sp>
    </p:spTree>
    <p:extLst>
      <p:ext uri="{BB962C8B-B14F-4D97-AF65-F5344CB8AC3E}">
        <p14:creationId xmlns:p14="http://schemas.microsoft.com/office/powerpoint/2010/main" val="1171811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3C60A-B053-D546-85E8-C4A0AA458B09}" type="datetimeFigureOut">
              <a:rPr lang="en-US" smtClean="0"/>
              <a:t>8/6/13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C7ECD-8C23-5C4A-BB67-5A5642D1670E}" type="slidenum">
              <a:rPr lang="en-US" smtClean="0"/>
              <a:t>‹#›</a:t>
            </a:fld>
            <a:endParaRPr lang="en-US"/>
          </a:p>
        </p:txBody>
      </p:sp>
    </p:spTree>
    <p:extLst>
      <p:ext uri="{BB962C8B-B14F-4D97-AF65-F5344CB8AC3E}">
        <p14:creationId xmlns:p14="http://schemas.microsoft.com/office/powerpoint/2010/main" val="370266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5.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 Puzzl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1292" y="402365"/>
            <a:ext cx="3199485" cy="5731164"/>
          </a:xfrm>
          <a:prstGeom prst="rect">
            <a:avLst/>
          </a:prstGeom>
        </p:spPr>
      </p:pic>
      <p:sp>
        <p:nvSpPr>
          <p:cNvPr id="4" name="TextBox 3"/>
          <p:cNvSpPr txBox="1"/>
          <p:nvPr/>
        </p:nvSpPr>
        <p:spPr>
          <a:xfrm>
            <a:off x="1428855" y="1263665"/>
            <a:ext cx="1943904" cy="584776"/>
          </a:xfrm>
          <a:prstGeom prst="rect">
            <a:avLst/>
          </a:prstGeom>
          <a:noFill/>
        </p:spPr>
        <p:txBody>
          <a:bodyPr wrap="square" rtlCol="0">
            <a:spAutoFit/>
          </a:bodyPr>
          <a:lstStyle/>
          <a:p>
            <a:pPr algn="r"/>
            <a:r>
              <a:rPr lang="en-US" sz="3200" dirty="0" smtClean="0">
                <a:solidFill>
                  <a:srgbClr val="FFFFFF"/>
                </a:solidFill>
                <a:latin typeface="Chalkboard"/>
                <a:cs typeface="Chalkboard"/>
              </a:rPr>
              <a:t>Quality  </a:t>
            </a:r>
            <a:endParaRPr lang="en-US" sz="3200" dirty="0" smtClean="0">
              <a:solidFill>
                <a:srgbClr val="000000"/>
              </a:solidFill>
              <a:latin typeface="Chalkboard"/>
              <a:cs typeface="Chalkboard"/>
            </a:endParaRPr>
          </a:p>
        </p:txBody>
      </p:sp>
      <p:sp>
        <p:nvSpPr>
          <p:cNvPr id="5" name="TextBox 4"/>
          <p:cNvSpPr txBox="1"/>
          <p:nvPr/>
        </p:nvSpPr>
        <p:spPr>
          <a:xfrm>
            <a:off x="5861826" y="2131943"/>
            <a:ext cx="3027444" cy="1261884"/>
          </a:xfrm>
          <a:prstGeom prst="rect">
            <a:avLst/>
          </a:prstGeom>
          <a:noFill/>
        </p:spPr>
        <p:txBody>
          <a:bodyPr wrap="none" rtlCol="0">
            <a:spAutoFit/>
          </a:bodyPr>
          <a:lstStyle/>
          <a:p>
            <a:r>
              <a:rPr lang="en-US" sz="2800" dirty="0" smtClean="0">
                <a:solidFill>
                  <a:srgbClr val="FFFFFF"/>
                </a:solidFill>
                <a:latin typeface="Chalkboard"/>
                <a:cs typeface="Chalkboard"/>
              </a:rPr>
              <a:t>Steven Ackleson</a:t>
            </a:r>
            <a:endParaRPr lang="en-US" sz="2800" b="1" dirty="0" smtClean="0">
              <a:solidFill>
                <a:srgbClr val="FFFFFF"/>
              </a:solidFill>
              <a:latin typeface="Chalkboard"/>
              <a:cs typeface="Chalkboard"/>
            </a:endParaRPr>
          </a:p>
          <a:p>
            <a:r>
              <a:rPr lang="en-US" sz="2400" dirty="0" smtClean="0">
                <a:solidFill>
                  <a:srgbClr val="FFFFFF"/>
                </a:solidFill>
                <a:latin typeface="Chalkboard"/>
                <a:cs typeface="Chalkboard"/>
              </a:rPr>
              <a:t> SA Ocean Services</a:t>
            </a:r>
          </a:p>
          <a:p>
            <a:pPr>
              <a:spcAft>
                <a:spcPts val="3600"/>
              </a:spcAft>
            </a:pPr>
            <a:r>
              <a:rPr lang="en-US" sz="2400" dirty="0" smtClean="0">
                <a:solidFill>
                  <a:srgbClr val="FFFFFF"/>
                </a:solidFill>
                <a:latin typeface="Chalkboard"/>
                <a:cs typeface="Chalkboard"/>
              </a:rPr>
              <a:t>  </a:t>
            </a:r>
            <a:r>
              <a:rPr lang="en-US" sz="2400" dirty="0" err="1" smtClean="0">
                <a:solidFill>
                  <a:srgbClr val="FFFFFF"/>
                </a:solidFill>
                <a:latin typeface="Chalkboard"/>
                <a:cs typeface="Chalkboard"/>
              </a:rPr>
              <a:t>www.saoceans.com</a:t>
            </a:r>
            <a:endParaRPr lang="en-US" sz="2400" dirty="0" smtClean="0">
              <a:solidFill>
                <a:srgbClr val="FFFFFF"/>
              </a:solidFill>
              <a:latin typeface="Chalkboard"/>
              <a:cs typeface="Chalkboard"/>
            </a:endParaRPr>
          </a:p>
        </p:txBody>
      </p:sp>
      <p:sp>
        <p:nvSpPr>
          <p:cNvPr id="6" name="TextBox 5"/>
          <p:cNvSpPr txBox="1"/>
          <p:nvPr/>
        </p:nvSpPr>
        <p:spPr>
          <a:xfrm>
            <a:off x="202279" y="6362164"/>
            <a:ext cx="8552584" cy="307777"/>
          </a:xfrm>
          <a:prstGeom prst="rect">
            <a:avLst/>
          </a:prstGeom>
          <a:noFill/>
        </p:spPr>
        <p:txBody>
          <a:bodyPr wrap="square" rtlCol="0">
            <a:spAutoFit/>
          </a:bodyPr>
          <a:lstStyle/>
          <a:p>
            <a:pPr algn="ctr"/>
            <a:r>
              <a:rPr lang="en-US" sz="1400" dirty="0" smtClean="0">
                <a:solidFill>
                  <a:srgbClr val="FFFFFF"/>
                </a:solidFill>
                <a:latin typeface="Chalkboard"/>
                <a:cs typeface="Chalkboard"/>
              </a:rPr>
              <a:t>Presented at: Ocean Optics Summer Course, University of Maine Darling Marine Center, July 31, 2013</a:t>
            </a:r>
            <a:endParaRPr lang="en-US" sz="1400" dirty="0">
              <a:solidFill>
                <a:srgbClr val="FFFFFF"/>
              </a:solidFill>
              <a:latin typeface="Chalkboard"/>
              <a:cs typeface="Chalkboard"/>
            </a:endParaRPr>
          </a:p>
        </p:txBody>
      </p:sp>
      <p:sp>
        <p:nvSpPr>
          <p:cNvPr id="7" name="TextBox 6"/>
          <p:cNvSpPr txBox="1"/>
          <p:nvPr/>
        </p:nvSpPr>
        <p:spPr>
          <a:xfrm>
            <a:off x="1453279" y="3523882"/>
            <a:ext cx="1255757" cy="584776"/>
          </a:xfrm>
          <a:prstGeom prst="rect">
            <a:avLst/>
          </a:prstGeom>
          <a:noFill/>
        </p:spPr>
        <p:txBody>
          <a:bodyPr wrap="square" rtlCol="0">
            <a:spAutoFit/>
          </a:bodyPr>
          <a:lstStyle/>
          <a:p>
            <a:pPr algn="r"/>
            <a:r>
              <a:rPr lang="en-US" sz="3200" dirty="0" smtClean="0">
                <a:solidFill>
                  <a:srgbClr val="FFFFFF"/>
                </a:solidFill>
                <a:latin typeface="Chalkboard"/>
                <a:cs typeface="Chalkboard"/>
              </a:rPr>
              <a:t>Data </a:t>
            </a:r>
            <a:endParaRPr lang="en-US" sz="3200" dirty="0" smtClean="0">
              <a:solidFill>
                <a:srgbClr val="000000"/>
              </a:solidFill>
              <a:latin typeface="Chalkboard"/>
              <a:cs typeface="Chalkboard"/>
            </a:endParaRPr>
          </a:p>
        </p:txBody>
      </p:sp>
      <p:sp>
        <p:nvSpPr>
          <p:cNvPr id="8" name="TextBox 7"/>
          <p:cNvSpPr txBox="1"/>
          <p:nvPr/>
        </p:nvSpPr>
        <p:spPr>
          <a:xfrm>
            <a:off x="1038053" y="2402191"/>
            <a:ext cx="2088313" cy="584776"/>
          </a:xfrm>
          <a:prstGeom prst="rect">
            <a:avLst/>
          </a:prstGeom>
          <a:noFill/>
        </p:spPr>
        <p:txBody>
          <a:bodyPr wrap="square" rtlCol="0">
            <a:spAutoFit/>
          </a:bodyPr>
          <a:lstStyle/>
          <a:p>
            <a:pPr algn="r"/>
            <a:r>
              <a:rPr lang="en-US" sz="3200" dirty="0" smtClean="0">
                <a:solidFill>
                  <a:srgbClr val="FFFFFF"/>
                </a:solidFill>
                <a:latin typeface="Chalkboard"/>
                <a:cs typeface="Chalkboard"/>
              </a:rPr>
              <a:t>of Ocean </a:t>
            </a:r>
            <a:endParaRPr lang="en-US" sz="3200" dirty="0" smtClean="0">
              <a:solidFill>
                <a:srgbClr val="000000"/>
              </a:solidFill>
              <a:latin typeface="Chalkboard"/>
              <a:cs typeface="Chalkboard"/>
            </a:endParaRPr>
          </a:p>
        </p:txBody>
      </p:sp>
      <p:sp>
        <p:nvSpPr>
          <p:cNvPr id="9" name="TextBox 8"/>
          <p:cNvSpPr txBox="1"/>
          <p:nvPr/>
        </p:nvSpPr>
        <p:spPr>
          <a:xfrm>
            <a:off x="1257878" y="2992321"/>
            <a:ext cx="1674851" cy="584776"/>
          </a:xfrm>
          <a:prstGeom prst="rect">
            <a:avLst/>
          </a:prstGeom>
          <a:noFill/>
        </p:spPr>
        <p:txBody>
          <a:bodyPr wrap="square" rtlCol="0">
            <a:spAutoFit/>
          </a:bodyPr>
          <a:lstStyle/>
          <a:p>
            <a:pPr algn="r"/>
            <a:r>
              <a:rPr lang="en-US" sz="3200" dirty="0" smtClean="0">
                <a:solidFill>
                  <a:srgbClr val="FFFFFF"/>
                </a:solidFill>
                <a:latin typeface="Chalkboard"/>
                <a:cs typeface="Chalkboard"/>
              </a:rPr>
              <a:t>Optical </a:t>
            </a:r>
            <a:endParaRPr lang="en-US" sz="3200" dirty="0" smtClean="0">
              <a:solidFill>
                <a:srgbClr val="000000"/>
              </a:solidFill>
              <a:latin typeface="Chalkboard"/>
              <a:cs typeface="Chalkboard"/>
            </a:endParaRPr>
          </a:p>
        </p:txBody>
      </p:sp>
      <p:sp>
        <p:nvSpPr>
          <p:cNvPr id="10" name="TextBox 9"/>
          <p:cNvSpPr txBox="1"/>
          <p:nvPr/>
        </p:nvSpPr>
        <p:spPr>
          <a:xfrm>
            <a:off x="928145" y="1831239"/>
            <a:ext cx="2279502" cy="584776"/>
          </a:xfrm>
          <a:prstGeom prst="rect">
            <a:avLst/>
          </a:prstGeom>
          <a:noFill/>
        </p:spPr>
        <p:txBody>
          <a:bodyPr wrap="square" rtlCol="0">
            <a:spAutoFit/>
          </a:bodyPr>
          <a:lstStyle/>
          <a:p>
            <a:pPr algn="r"/>
            <a:r>
              <a:rPr lang="en-US" sz="3200" dirty="0" smtClean="0">
                <a:solidFill>
                  <a:srgbClr val="FFFFFF"/>
                </a:solidFill>
                <a:latin typeface="Chalkboard"/>
                <a:cs typeface="Chalkboard"/>
              </a:rPr>
              <a:t>Assurance </a:t>
            </a:r>
            <a:endParaRPr lang="en-US" sz="3200" dirty="0" smtClean="0">
              <a:solidFill>
                <a:srgbClr val="000000"/>
              </a:solidFill>
              <a:latin typeface="Chalkboard"/>
              <a:cs typeface="Chalkboard"/>
            </a:endParaRPr>
          </a:p>
        </p:txBody>
      </p:sp>
    </p:spTree>
    <p:extLst>
      <p:ext uri="{BB962C8B-B14F-4D97-AF65-F5344CB8AC3E}">
        <p14:creationId xmlns:p14="http://schemas.microsoft.com/office/powerpoint/2010/main" val="910066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0145" y="499426"/>
            <a:ext cx="7233751" cy="707886"/>
          </a:xfrm>
          <a:prstGeom prst="rect">
            <a:avLst/>
          </a:prstGeom>
          <a:noFill/>
        </p:spPr>
        <p:txBody>
          <a:bodyPr wrap="square" rtlCol="0">
            <a:spAutoFit/>
          </a:bodyPr>
          <a:lstStyle/>
          <a:p>
            <a:pPr algn="ctr">
              <a:spcAft>
                <a:spcPts val="1800"/>
              </a:spcAft>
            </a:pPr>
            <a:r>
              <a:rPr lang="en-US" sz="4000" dirty="0" smtClean="0">
                <a:solidFill>
                  <a:schemeClr val="bg1"/>
                </a:solidFill>
                <a:latin typeface="Chalkboard"/>
                <a:cs typeface="Chalkboard"/>
              </a:rPr>
              <a:t>Pre-Deployment Preparations</a:t>
            </a:r>
          </a:p>
        </p:txBody>
      </p:sp>
      <p:sp>
        <p:nvSpPr>
          <p:cNvPr id="5" name="TextBox 4"/>
          <p:cNvSpPr txBox="1"/>
          <p:nvPr/>
        </p:nvSpPr>
        <p:spPr>
          <a:xfrm>
            <a:off x="723901" y="2407381"/>
            <a:ext cx="7224922" cy="461665"/>
          </a:xfrm>
          <a:prstGeom prst="rect">
            <a:avLst/>
          </a:prstGeom>
          <a:noFill/>
        </p:spPr>
        <p:txBody>
          <a:bodyPr wrap="square" rtlCol="0">
            <a:spAutoFit/>
          </a:bodyPr>
          <a:lstStyle/>
          <a:p>
            <a:r>
              <a:rPr lang="en-US" sz="2400" dirty="0" smtClean="0">
                <a:solidFill>
                  <a:srgbClr val="FFFFFF"/>
                </a:solidFill>
                <a:latin typeface="Chalkboard"/>
                <a:cs typeface="Chalkboard"/>
              </a:rPr>
              <a:t>Are the sensors position to avoid interference?</a:t>
            </a:r>
            <a:endParaRPr lang="en-US" sz="2400" dirty="0">
              <a:solidFill>
                <a:srgbClr val="FFFFFF"/>
              </a:solidFill>
              <a:latin typeface="Chalkboard"/>
              <a:cs typeface="Chalkboard"/>
            </a:endParaRPr>
          </a:p>
        </p:txBody>
      </p:sp>
      <p:sp>
        <p:nvSpPr>
          <p:cNvPr id="6" name="TextBox 5"/>
          <p:cNvSpPr txBox="1"/>
          <p:nvPr/>
        </p:nvSpPr>
        <p:spPr>
          <a:xfrm>
            <a:off x="738251" y="1422512"/>
            <a:ext cx="7475646" cy="830997"/>
          </a:xfrm>
          <a:prstGeom prst="rect">
            <a:avLst/>
          </a:prstGeom>
          <a:noFill/>
        </p:spPr>
        <p:txBody>
          <a:bodyPr wrap="square" rtlCol="0">
            <a:spAutoFit/>
          </a:bodyPr>
          <a:lstStyle/>
          <a:p>
            <a:r>
              <a:rPr lang="en-US" sz="2400" dirty="0" smtClean="0">
                <a:solidFill>
                  <a:srgbClr val="FFFFFF"/>
                </a:solidFill>
                <a:latin typeface="Chalkboard"/>
                <a:cs typeface="Chalkboard"/>
              </a:rPr>
              <a:t>Are all of the sensors recently calibrated and operating properly?</a:t>
            </a:r>
            <a:endParaRPr lang="en-US" sz="2400" dirty="0">
              <a:solidFill>
                <a:srgbClr val="FFFFFF"/>
              </a:solidFill>
              <a:latin typeface="Chalkboard"/>
              <a:cs typeface="Chalkboard"/>
            </a:endParaRPr>
          </a:p>
        </p:txBody>
      </p:sp>
      <p:sp>
        <p:nvSpPr>
          <p:cNvPr id="7" name="TextBox 6"/>
          <p:cNvSpPr txBox="1"/>
          <p:nvPr/>
        </p:nvSpPr>
        <p:spPr>
          <a:xfrm>
            <a:off x="752056" y="5393399"/>
            <a:ext cx="7224922" cy="830997"/>
          </a:xfrm>
          <a:prstGeom prst="rect">
            <a:avLst/>
          </a:prstGeom>
          <a:noFill/>
        </p:spPr>
        <p:txBody>
          <a:bodyPr wrap="square" rtlCol="0">
            <a:spAutoFit/>
          </a:bodyPr>
          <a:lstStyle/>
          <a:p>
            <a:r>
              <a:rPr lang="en-US" sz="2400" dirty="0" smtClean="0">
                <a:solidFill>
                  <a:srgbClr val="FFFFFF"/>
                </a:solidFill>
                <a:latin typeface="Chalkboard"/>
                <a:cs typeface="Chalkboard"/>
              </a:rPr>
              <a:t>Is the sensor suite configured to sample the expected scales of variability?</a:t>
            </a:r>
            <a:endParaRPr lang="en-US" sz="2400" dirty="0">
              <a:solidFill>
                <a:srgbClr val="FFFFFF"/>
              </a:solidFill>
              <a:latin typeface="Chalkboard"/>
              <a:cs typeface="Chalkboard"/>
            </a:endParaRPr>
          </a:p>
        </p:txBody>
      </p:sp>
      <p:sp>
        <p:nvSpPr>
          <p:cNvPr id="8" name="TextBox 7"/>
          <p:cNvSpPr txBox="1"/>
          <p:nvPr/>
        </p:nvSpPr>
        <p:spPr>
          <a:xfrm>
            <a:off x="752056" y="3020935"/>
            <a:ext cx="7461840" cy="1200328"/>
          </a:xfrm>
          <a:prstGeom prst="rect">
            <a:avLst/>
          </a:prstGeom>
          <a:noFill/>
        </p:spPr>
        <p:txBody>
          <a:bodyPr wrap="square" rtlCol="0">
            <a:spAutoFit/>
          </a:bodyPr>
          <a:lstStyle/>
          <a:p>
            <a:r>
              <a:rPr lang="en-US" sz="2400" dirty="0" smtClean="0">
                <a:solidFill>
                  <a:srgbClr val="FFFFFF"/>
                </a:solidFill>
                <a:latin typeface="Chalkboard"/>
                <a:cs typeface="Chalkboard"/>
              </a:rPr>
              <a:t>For flow-through sensors, is the plumbing configured to eliminate bubbles and minimize disruption of fragile particles?</a:t>
            </a:r>
            <a:endParaRPr lang="en-US" sz="2400" dirty="0">
              <a:solidFill>
                <a:srgbClr val="FFFFFF"/>
              </a:solidFill>
              <a:latin typeface="Chalkboard"/>
              <a:cs typeface="Chalkboard"/>
            </a:endParaRPr>
          </a:p>
        </p:txBody>
      </p:sp>
      <p:sp>
        <p:nvSpPr>
          <p:cNvPr id="9" name="TextBox 8"/>
          <p:cNvSpPr txBox="1"/>
          <p:nvPr/>
        </p:nvSpPr>
        <p:spPr>
          <a:xfrm>
            <a:off x="749235" y="4358659"/>
            <a:ext cx="7461840" cy="830997"/>
          </a:xfrm>
          <a:prstGeom prst="rect">
            <a:avLst/>
          </a:prstGeom>
          <a:noFill/>
        </p:spPr>
        <p:txBody>
          <a:bodyPr wrap="square" rtlCol="0">
            <a:spAutoFit/>
          </a:bodyPr>
          <a:lstStyle/>
          <a:p>
            <a:r>
              <a:rPr lang="en-US" sz="2400" dirty="0" smtClean="0">
                <a:solidFill>
                  <a:srgbClr val="FFFFFF"/>
                </a:solidFill>
                <a:latin typeface="Chalkboard"/>
                <a:cs typeface="Chalkboard"/>
              </a:rPr>
              <a:t>Are science team roles and responsibilities well defined?</a:t>
            </a:r>
            <a:endParaRPr lang="en-US" sz="2400" dirty="0">
              <a:solidFill>
                <a:srgbClr val="FFFFFF"/>
              </a:solidFill>
              <a:latin typeface="Chalkboard"/>
              <a:cs typeface="Chalkboard"/>
            </a:endParaRPr>
          </a:p>
        </p:txBody>
      </p:sp>
    </p:spTree>
    <p:extLst>
      <p:ext uri="{BB962C8B-B14F-4D97-AF65-F5344CB8AC3E}">
        <p14:creationId xmlns:p14="http://schemas.microsoft.com/office/powerpoint/2010/main" val="1194492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000" t="-1" b="51"/>
          <a:stretch/>
        </p:blipFill>
        <p:spPr>
          <a:xfrm>
            <a:off x="702366" y="1573812"/>
            <a:ext cx="7722172" cy="5078230"/>
          </a:xfrm>
          <a:prstGeom prst="rect">
            <a:avLst/>
          </a:prstGeom>
        </p:spPr>
      </p:pic>
      <p:cxnSp>
        <p:nvCxnSpPr>
          <p:cNvPr id="7" name="Straight Arrow Connector 6"/>
          <p:cNvCxnSpPr/>
          <p:nvPr/>
        </p:nvCxnSpPr>
        <p:spPr>
          <a:xfrm flipH="1">
            <a:off x="353700" y="1895313"/>
            <a:ext cx="16077" cy="446885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8271" y="3743937"/>
            <a:ext cx="655235" cy="369332"/>
          </a:xfrm>
          <a:prstGeom prst="rect">
            <a:avLst/>
          </a:prstGeom>
          <a:solidFill>
            <a:schemeClr val="tx1"/>
          </a:solidFill>
        </p:spPr>
        <p:txBody>
          <a:bodyPr wrap="none" rtlCol="0">
            <a:spAutoFit/>
          </a:bodyPr>
          <a:lstStyle/>
          <a:p>
            <a:r>
              <a:rPr lang="en-US" dirty="0" smtClean="0">
                <a:solidFill>
                  <a:srgbClr val="FFFFFF"/>
                </a:solidFill>
                <a:latin typeface="Chalkboard"/>
                <a:cs typeface="Chalkboard"/>
              </a:rPr>
              <a:t>10 m</a:t>
            </a:r>
            <a:endParaRPr lang="en-US" dirty="0">
              <a:solidFill>
                <a:srgbClr val="FFFFFF"/>
              </a:solidFill>
              <a:latin typeface="Chalkboard"/>
              <a:cs typeface="Chalkboard"/>
            </a:endParaRPr>
          </a:p>
        </p:txBody>
      </p:sp>
      <p:cxnSp>
        <p:nvCxnSpPr>
          <p:cNvPr id="9" name="Straight Arrow Connector 8"/>
          <p:cNvCxnSpPr/>
          <p:nvPr/>
        </p:nvCxnSpPr>
        <p:spPr>
          <a:xfrm>
            <a:off x="8753787" y="4628064"/>
            <a:ext cx="1" cy="17361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488846" y="5294862"/>
            <a:ext cx="530915" cy="369332"/>
          </a:xfrm>
          <a:prstGeom prst="rect">
            <a:avLst/>
          </a:prstGeom>
          <a:solidFill>
            <a:schemeClr val="tx1"/>
          </a:solidFill>
        </p:spPr>
        <p:txBody>
          <a:bodyPr wrap="none" rtlCol="0">
            <a:spAutoFit/>
          </a:bodyPr>
          <a:lstStyle/>
          <a:p>
            <a:r>
              <a:rPr lang="en-US" dirty="0" smtClean="0">
                <a:solidFill>
                  <a:srgbClr val="FFFFFF"/>
                </a:solidFill>
                <a:latin typeface="Chalkboard"/>
                <a:cs typeface="Chalkboard"/>
              </a:rPr>
              <a:t>1 m</a:t>
            </a:r>
            <a:endParaRPr lang="en-US" dirty="0">
              <a:solidFill>
                <a:srgbClr val="FFFFFF"/>
              </a:solidFill>
              <a:latin typeface="Chalkboard"/>
              <a:cs typeface="Chalkboard"/>
            </a:endParaRPr>
          </a:p>
        </p:txBody>
      </p:sp>
      <p:cxnSp>
        <p:nvCxnSpPr>
          <p:cNvPr id="12" name="Straight Arrow Connector 11"/>
          <p:cNvCxnSpPr/>
          <p:nvPr/>
        </p:nvCxnSpPr>
        <p:spPr>
          <a:xfrm>
            <a:off x="8745417" y="1838739"/>
            <a:ext cx="1" cy="17361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480476" y="2505537"/>
            <a:ext cx="530915" cy="369332"/>
          </a:xfrm>
          <a:prstGeom prst="rect">
            <a:avLst/>
          </a:prstGeom>
          <a:solidFill>
            <a:schemeClr val="tx1"/>
          </a:solidFill>
        </p:spPr>
        <p:txBody>
          <a:bodyPr wrap="none" rtlCol="0">
            <a:spAutoFit/>
          </a:bodyPr>
          <a:lstStyle/>
          <a:p>
            <a:r>
              <a:rPr lang="en-US" dirty="0" smtClean="0">
                <a:solidFill>
                  <a:srgbClr val="FFFFFF"/>
                </a:solidFill>
                <a:latin typeface="Chalkboard"/>
                <a:cs typeface="Chalkboard"/>
              </a:rPr>
              <a:t>1 m</a:t>
            </a:r>
            <a:endParaRPr lang="en-US" dirty="0">
              <a:solidFill>
                <a:srgbClr val="FFFFFF"/>
              </a:solidFill>
              <a:latin typeface="Chalkboard"/>
              <a:cs typeface="Chalkboard"/>
            </a:endParaRPr>
          </a:p>
        </p:txBody>
      </p:sp>
      <p:cxnSp>
        <p:nvCxnSpPr>
          <p:cNvPr id="14" name="Straight Arrow Connector 13"/>
          <p:cNvCxnSpPr/>
          <p:nvPr/>
        </p:nvCxnSpPr>
        <p:spPr>
          <a:xfrm flipH="1">
            <a:off x="2668852" y="1211186"/>
            <a:ext cx="151096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182890" y="1018286"/>
            <a:ext cx="626937" cy="369332"/>
          </a:xfrm>
          <a:prstGeom prst="rect">
            <a:avLst/>
          </a:prstGeom>
          <a:solidFill>
            <a:schemeClr val="tx1"/>
          </a:solidFill>
        </p:spPr>
        <p:txBody>
          <a:bodyPr wrap="none" rtlCol="0">
            <a:spAutoFit/>
          </a:bodyPr>
          <a:lstStyle/>
          <a:p>
            <a:pPr algn="ctr"/>
            <a:r>
              <a:rPr lang="en-US" dirty="0">
                <a:solidFill>
                  <a:srgbClr val="FFFFFF"/>
                </a:solidFill>
                <a:latin typeface="Chalkboard"/>
                <a:cs typeface="Chalkboard"/>
              </a:rPr>
              <a:t>&lt;</a:t>
            </a:r>
            <a:r>
              <a:rPr lang="en-US" dirty="0" smtClean="0">
                <a:solidFill>
                  <a:srgbClr val="FFFFFF"/>
                </a:solidFill>
                <a:latin typeface="Chalkboard"/>
                <a:cs typeface="Chalkboard"/>
              </a:rPr>
              <a:t>1 m</a:t>
            </a:r>
            <a:endParaRPr lang="en-US" dirty="0">
              <a:solidFill>
                <a:srgbClr val="FFFFFF"/>
              </a:solidFill>
              <a:latin typeface="Chalkboard"/>
              <a:cs typeface="Chalkboard"/>
            </a:endParaRPr>
          </a:p>
        </p:txBody>
      </p:sp>
      <p:sp>
        <p:nvSpPr>
          <p:cNvPr id="16" name="TextBox 15"/>
          <p:cNvSpPr txBox="1"/>
          <p:nvPr/>
        </p:nvSpPr>
        <p:spPr>
          <a:xfrm>
            <a:off x="1072287" y="292786"/>
            <a:ext cx="6973618" cy="523220"/>
          </a:xfrm>
          <a:prstGeom prst="rect">
            <a:avLst/>
          </a:prstGeom>
          <a:noFill/>
        </p:spPr>
        <p:txBody>
          <a:bodyPr wrap="none" rtlCol="0">
            <a:spAutoFit/>
          </a:bodyPr>
          <a:lstStyle/>
          <a:p>
            <a:pPr algn="ctr"/>
            <a:r>
              <a:rPr lang="en-US" sz="2800" dirty="0" smtClean="0">
                <a:solidFill>
                  <a:srgbClr val="FFFFFF"/>
                </a:solidFill>
                <a:latin typeface="Chalkboard"/>
                <a:cs typeface="Chalkboard"/>
              </a:rPr>
              <a:t>Understand Expected Scales of Variability </a:t>
            </a:r>
            <a:endParaRPr lang="en-US" sz="2800" dirty="0">
              <a:solidFill>
                <a:srgbClr val="FFFFFF"/>
              </a:solidFill>
              <a:latin typeface="Chalkboard"/>
              <a:cs typeface="Chalkboard"/>
            </a:endParaRPr>
          </a:p>
        </p:txBody>
      </p:sp>
    </p:spTree>
    <p:extLst>
      <p:ext uri="{BB962C8B-B14F-4D97-AF65-F5344CB8AC3E}">
        <p14:creationId xmlns:p14="http://schemas.microsoft.com/office/powerpoint/2010/main" val="1674017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1"/>
          <p:cNvSpPr txBox="1">
            <a:spLocks noChangeArrowheads="1"/>
          </p:cNvSpPr>
          <p:nvPr/>
        </p:nvSpPr>
        <p:spPr bwMode="auto">
          <a:xfrm>
            <a:off x="0" y="175678"/>
            <a:ext cx="921858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200" dirty="0" smtClean="0">
                <a:solidFill>
                  <a:srgbClr val="FFFFFF"/>
                </a:solidFill>
                <a:latin typeface="Chalkboard"/>
                <a:cs typeface="Chalkboard"/>
              </a:rPr>
              <a:t>Small-Scale Variability Across the Connecticut River Plume Boundary</a:t>
            </a:r>
            <a:endParaRPr lang="en-US" sz="2200" dirty="0">
              <a:solidFill>
                <a:srgbClr val="FFFFFF"/>
              </a:solidFill>
              <a:latin typeface="Chalkboard"/>
              <a:cs typeface="Chalkboard"/>
            </a:endParaRPr>
          </a:p>
        </p:txBody>
      </p:sp>
      <p:pic>
        <p:nvPicPr>
          <p:cNvPr id="5" name="Picture 8" descr="Front 27 Apr 00 #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884125"/>
            <a:ext cx="9144001" cy="59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679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 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954888"/>
            <a:ext cx="9144000" cy="3899756"/>
          </a:xfrm>
          <a:prstGeom prst="rect">
            <a:avLst/>
          </a:prstGeom>
        </p:spPr>
      </p:pic>
      <p:pic>
        <p:nvPicPr>
          <p:cNvPr id="3" name="Picture 19" descr="BDF Tow 24 Apr 00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65223" y="-1"/>
            <a:ext cx="5178778" cy="29682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9511" y="710972"/>
            <a:ext cx="3696936" cy="1200329"/>
          </a:xfrm>
          <a:prstGeom prst="rect">
            <a:avLst/>
          </a:prstGeom>
          <a:noFill/>
        </p:spPr>
        <p:txBody>
          <a:bodyPr wrap="square" rtlCol="0">
            <a:spAutoFit/>
          </a:bodyPr>
          <a:lstStyle/>
          <a:p>
            <a:pPr algn="ctr"/>
            <a:r>
              <a:rPr lang="en-US" sz="3600" dirty="0" smtClean="0">
                <a:solidFill>
                  <a:srgbClr val="FFFFFF"/>
                </a:solidFill>
                <a:latin typeface="Chalkboard"/>
                <a:cs typeface="Chalkboard"/>
              </a:rPr>
              <a:t>Instrument</a:t>
            </a:r>
          </a:p>
          <a:p>
            <a:pPr algn="ctr"/>
            <a:r>
              <a:rPr lang="en-US" sz="3600" dirty="0" smtClean="0">
                <a:solidFill>
                  <a:srgbClr val="FFFFFF"/>
                </a:solidFill>
                <a:latin typeface="Chalkboard"/>
                <a:cs typeface="Chalkboard"/>
              </a:rPr>
              <a:t>Configuration</a:t>
            </a:r>
            <a:endParaRPr lang="en-US" sz="3600" dirty="0">
              <a:solidFill>
                <a:srgbClr val="FFFFFF"/>
              </a:solidFill>
              <a:latin typeface="Chalkboard"/>
              <a:cs typeface="Chalkboard"/>
            </a:endParaRPr>
          </a:p>
        </p:txBody>
      </p:sp>
    </p:spTree>
    <p:extLst>
      <p:ext uri="{BB962C8B-B14F-4D97-AF65-F5344CB8AC3E}">
        <p14:creationId xmlns:p14="http://schemas.microsoft.com/office/powerpoint/2010/main" val="1008612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 1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39120" y="2393355"/>
            <a:ext cx="3908114" cy="3532824"/>
          </a:xfrm>
          <a:prstGeom prst="rect">
            <a:avLst/>
          </a:prstGeom>
        </p:spPr>
      </p:pic>
      <p:pic>
        <p:nvPicPr>
          <p:cNvPr id="11" name="Picture 10" descr="BDF.ps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8694" y="691872"/>
            <a:ext cx="3911373" cy="1584106"/>
          </a:xfrm>
          <a:prstGeom prst="rect">
            <a:avLst/>
          </a:prstGeom>
        </p:spPr>
      </p:pic>
      <p:sp>
        <p:nvSpPr>
          <p:cNvPr id="14" name="TextBox 13"/>
          <p:cNvSpPr txBox="1"/>
          <p:nvPr/>
        </p:nvSpPr>
        <p:spPr>
          <a:xfrm>
            <a:off x="439643" y="5988437"/>
            <a:ext cx="8121210" cy="738664"/>
          </a:xfrm>
          <a:prstGeom prst="rect">
            <a:avLst/>
          </a:prstGeom>
          <a:noFill/>
        </p:spPr>
        <p:txBody>
          <a:bodyPr wrap="square" rtlCol="0">
            <a:spAutoFit/>
          </a:bodyPr>
          <a:lstStyle/>
          <a:p>
            <a:r>
              <a:rPr lang="en-US" sz="1400" dirty="0">
                <a:solidFill>
                  <a:srgbClr val="FFFFFF"/>
                </a:solidFill>
                <a:latin typeface="Chalkboard"/>
                <a:cs typeface="Chalkboard"/>
              </a:rPr>
              <a:t>Ackleson, S. G., and J. O'Donnell. 2011. </a:t>
            </a:r>
            <a:r>
              <a:rPr lang="en-US" sz="1400" dirty="0" smtClean="0">
                <a:solidFill>
                  <a:srgbClr val="FFFFFF"/>
                </a:solidFill>
                <a:latin typeface="Chalkboard"/>
                <a:cs typeface="Chalkboard"/>
              </a:rPr>
              <a:t>J</a:t>
            </a:r>
            <a:r>
              <a:rPr lang="en-US" sz="1400" dirty="0">
                <a:solidFill>
                  <a:srgbClr val="FFFFFF"/>
                </a:solidFill>
                <a:latin typeface="Chalkboard"/>
                <a:cs typeface="Chalkboard"/>
              </a:rPr>
              <a:t>. </a:t>
            </a:r>
            <a:r>
              <a:rPr lang="en-US" sz="1400" dirty="0" err="1">
                <a:solidFill>
                  <a:srgbClr val="FFFFFF"/>
                </a:solidFill>
                <a:latin typeface="Chalkboard"/>
                <a:cs typeface="Chalkboard"/>
              </a:rPr>
              <a:t>Geophys</a:t>
            </a:r>
            <a:r>
              <a:rPr lang="en-US" sz="1400" dirty="0">
                <a:solidFill>
                  <a:srgbClr val="FFFFFF"/>
                </a:solidFill>
                <a:latin typeface="Chalkboard"/>
                <a:cs typeface="Chalkboard"/>
              </a:rPr>
              <a:t>. Res., </a:t>
            </a:r>
            <a:r>
              <a:rPr lang="en-US" sz="1400" dirty="0" smtClean="0">
                <a:solidFill>
                  <a:srgbClr val="FFFFFF"/>
                </a:solidFill>
                <a:latin typeface="Chalkboard"/>
                <a:cs typeface="Chalkboard"/>
              </a:rPr>
              <a:t>doi</a:t>
            </a:r>
            <a:r>
              <a:rPr lang="en-US" sz="1400" dirty="0">
                <a:solidFill>
                  <a:srgbClr val="FFFFFF"/>
                </a:solidFill>
                <a:latin typeface="Chalkboard"/>
                <a:cs typeface="Chalkboard"/>
              </a:rPr>
              <a:t>:10.1029/2011JC007053</a:t>
            </a:r>
            <a:r>
              <a:rPr lang="en-US" sz="1400" dirty="0" smtClean="0">
                <a:solidFill>
                  <a:srgbClr val="FFFFFF"/>
                </a:solidFill>
                <a:latin typeface="Chalkboard"/>
                <a:cs typeface="Chalkboard"/>
              </a:rPr>
              <a:t>.</a:t>
            </a:r>
          </a:p>
          <a:p>
            <a:r>
              <a:rPr lang="en-US" sz="1400" dirty="0">
                <a:solidFill>
                  <a:srgbClr val="FFFFFF"/>
                </a:solidFill>
                <a:latin typeface="Chalkboard"/>
                <a:cs typeface="Chalkboard"/>
              </a:rPr>
              <a:t>O'Donnell, J., S. G. Ackleson, and E. R. Levine. 2008. </a:t>
            </a:r>
            <a:r>
              <a:rPr lang="en-US" sz="1400" dirty="0" smtClean="0">
                <a:solidFill>
                  <a:srgbClr val="FFFFFF"/>
                </a:solidFill>
                <a:latin typeface="Chalkboard"/>
                <a:cs typeface="Chalkboard"/>
              </a:rPr>
              <a:t>J</a:t>
            </a:r>
            <a:r>
              <a:rPr lang="en-US" sz="1400" dirty="0">
                <a:solidFill>
                  <a:srgbClr val="FFFFFF"/>
                </a:solidFill>
                <a:latin typeface="Chalkboard"/>
                <a:cs typeface="Chalkboard"/>
              </a:rPr>
              <a:t>. </a:t>
            </a:r>
            <a:r>
              <a:rPr lang="en-US" sz="1400" dirty="0" err="1">
                <a:solidFill>
                  <a:srgbClr val="FFFFFF"/>
                </a:solidFill>
                <a:latin typeface="Chalkboard"/>
                <a:cs typeface="Chalkboard"/>
              </a:rPr>
              <a:t>Geophys</a:t>
            </a:r>
            <a:r>
              <a:rPr lang="en-US" sz="1400" dirty="0">
                <a:solidFill>
                  <a:srgbClr val="FFFFFF"/>
                </a:solidFill>
                <a:latin typeface="Chalkboard"/>
                <a:cs typeface="Chalkboard"/>
              </a:rPr>
              <a:t>. Res., </a:t>
            </a:r>
            <a:r>
              <a:rPr lang="en-US" sz="1400" dirty="0" smtClean="0">
                <a:solidFill>
                  <a:srgbClr val="FFFFFF"/>
                </a:solidFill>
                <a:latin typeface="Chalkboard"/>
                <a:cs typeface="Chalkboard"/>
              </a:rPr>
              <a:t>doi</a:t>
            </a:r>
            <a:r>
              <a:rPr lang="en-US" sz="1400" dirty="0">
                <a:solidFill>
                  <a:srgbClr val="FFFFFF"/>
                </a:solidFill>
                <a:latin typeface="Chalkboard"/>
                <a:cs typeface="Chalkboard"/>
              </a:rPr>
              <a:t>:10.1029/2007JC004440. </a:t>
            </a:r>
          </a:p>
          <a:p>
            <a:r>
              <a:rPr lang="en-US" sz="1400" dirty="0">
                <a:solidFill>
                  <a:srgbClr val="FFFFFF"/>
                </a:solidFill>
                <a:latin typeface="Chalkboard"/>
                <a:cs typeface="Chalkboard"/>
              </a:rPr>
              <a:t>Ackleson, S. G. </a:t>
            </a:r>
            <a:r>
              <a:rPr lang="en-US" sz="1400" dirty="0" smtClean="0">
                <a:solidFill>
                  <a:srgbClr val="FFFFFF"/>
                </a:solidFill>
                <a:latin typeface="Chalkboard"/>
                <a:cs typeface="Chalkboard"/>
              </a:rPr>
              <a:t>2006</a:t>
            </a:r>
            <a:r>
              <a:rPr lang="en-US" sz="1400" dirty="0">
                <a:solidFill>
                  <a:srgbClr val="FFFFFF"/>
                </a:solidFill>
                <a:latin typeface="Chalkboard"/>
                <a:cs typeface="Chalkboard"/>
              </a:rPr>
              <a:t>.</a:t>
            </a:r>
            <a:r>
              <a:rPr lang="en-US" sz="1400" dirty="0" smtClean="0">
                <a:solidFill>
                  <a:srgbClr val="FFFFFF"/>
                </a:solidFill>
                <a:latin typeface="Chalkboard"/>
                <a:cs typeface="Chalkboard"/>
              </a:rPr>
              <a:t> </a:t>
            </a:r>
            <a:r>
              <a:rPr lang="en-US" sz="1400" dirty="0">
                <a:solidFill>
                  <a:srgbClr val="FFFFFF"/>
                </a:solidFill>
                <a:latin typeface="Chalkboard"/>
                <a:cs typeface="Chalkboard"/>
              </a:rPr>
              <a:t>J. </a:t>
            </a:r>
            <a:r>
              <a:rPr lang="en-US" sz="1400" dirty="0" err="1" smtClean="0">
                <a:solidFill>
                  <a:srgbClr val="FFFFFF"/>
                </a:solidFill>
                <a:latin typeface="Chalkboard"/>
                <a:cs typeface="Chalkboard"/>
              </a:rPr>
              <a:t>Geophys</a:t>
            </a:r>
            <a:r>
              <a:rPr lang="en-US" sz="1400" dirty="0" smtClean="0">
                <a:solidFill>
                  <a:srgbClr val="FFFFFF"/>
                </a:solidFill>
                <a:latin typeface="Chalkboard"/>
                <a:cs typeface="Chalkboard"/>
              </a:rPr>
              <a:t>. Res., doi:10.1029/2005JC003214. </a:t>
            </a:r>
            <a:endParaRPr lang="en-US" sz="1400" dirty="0">
              <a:solidFill>
                <a:srgbClr val="FFFFFF"/>
              </a:solidFill>
              <a:latin typeface="Chalkboard"/>
              <a:cs typeface="Chalkboard"/>
            </a:endParaRPr>
          </a:p>
        </p:txBody>
      </p:sp>
      <p:sp>
        <p:nvSpPr>
          <p:cNvPr id="15" name="TextBox 14"/>
          <p:cNvSpPr txBox="1"/>
          <p:nvPr/>
        </p:nvSpPr>
        <p:spPr>
          <a:xfrm>
            <a:off x="852749" y="146532"/>
            <a:ext cx="7443063" cy="461665"/>
          </a:xfrm>
          <a:prstGeom prst="rect">
            <a:avLst/>
          </a:prstGeom>
          <a:noFill/>
        </p:spPr>
        <p:txBody>
          <a:bodyPr wrap="none" rtlCol="0">
            <a:spAutoFit/>
          </a:bodyPr>
          <a:lstStyle/>
          <a:p>
            <a:pPr algn="ctr"/>
            <a:r>
              <a:rPr lang="en-US" sz="2400" dirty="0" smtClean="0">
                <a:solidFill>
                  <a:srgbClr val="FFFFFF"/>
                </a:solidFill>
                <a:latin typeface="Chalkboard"/>
                <a:cs typeface="Chalkboard"/>
              </a:rPr>
              <a:t>Scales of Variability In The Connecticut River Plume</a:t>
            </a:r>
            <a:endParaRPr lang="en-US" sz="2400" dirty="0">
              <a:solidFill>
                <a:srgbClr val="FFFFFF"/>
              </a:solidFill>
              <a:latin typeface="Chalkboard"/>
              <a:cs typeface="Chalkboard"/>
            </a:endParaRPr>
          </a:p>
        </p:txBody>
      </p:sp>
      <p:pic>
        <p:nvPicPr>
          <p:cNvPr id="2" name="Picture 1" descr="Front 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643" y="691872"/>
            <a:ext cx="4471024" cy="5232678"/>
          </a:xfrm>
          <a:prstGeom prst="rect">
            <a:avLst/>
          </a:prstGeom>
        </p:spPr>
      </p:pic>
    </p:spTree>
    <p:extLst>
      <p:ext uri="{BB962C8B-B14F-4D97-AF65-F5344CB8AC3E}">
        <p14:creationId xmlns:p14="http://schemas.microsoft.com/office/powerpoint/2010/main" val="2134112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0145" y="217206"/>
            <a:ext cx="7233751" cy="707886"/>
          </a:xfrm>
          <a:prstGeom prst="rect">
            <a:avLst/>
          </a:prstGeom>
          <a:noFill/>
        </p:spPr>
        <p:txBody>
          <a:bodyPr wrap="square" rtlCol="0">
            <a:spAutoFit/>
          </a:bodyPr>
          <a:lstStyle/>
          <a:p>
            <a:pPr algn="ctr">
              <a:spcAft>
                <a:spcPts val="1800"/>
              </a:spcAft>
            </a:pPr>
            <a:r>
              <a:rPr lang="en-US" sz="4000" dirty="0" smtClean="0">
                <a:solidFill>
                  <a:schemeClr val="bg1"/>
                </a:solidFill>
                <a:latin typeface="Chalkboard"/>
                <a:cs typeface="Chalkboard"/>
              </a:rPr>
              <a:t>Pre-Deployment Preparations</a:t>
            </a:r>
          </a:p>
        </p:txBody>
      </p:sp>
      <p:sp>
        <p:nvSpPr>
          <p:cNvPr id="5" name="TextBox 4"/>
          <p:cNvSpPr txBox="1"/>
          <p:nvPr/>
        </p:nvSpPr>
        <p:spPr>
          <a:xfrm>
            <a:off x="723901" y="1955829"/>
            <a:ext cx="7224922" cy="461665"/>
          </a:xfrm>
          <a:prstGeom prst="rect">
            <a:avLst/>
          </a:prstGeom>
          <a:noFill/>
        </p:spPr>
        <p:txBody>
          <a:bodyPr wrap="square" rtlCol="0">
            <a:spAutoFit/>
          </a:bodyPr>
          <a:lstStyle/>
          <a:p>
            <a:r>
              <a:rPr lang="en-US" sz="2400" dirty="0" smtClean="0">
                <a:solidFill>
                  <a:schemeClr val="bg1">
                    <a:lumMod val="50000"/>
                  </a:schemeClr>
                </a:solidFill>
                <a:latin typeface="Chalkboard"/>
                <a:cs typeface="Chalkboard"/>
              </a:rPr>
              <a:t>Are the sensors position to avoid interference?</a:t>
            </a:r>
            <a:endParaRPr lang="en-US" sz="2400" dirty="0">
              <a:solidFill>
                <a:schemeClr val="bg1">
                  <a:lumMod val="50000"/>
                </a:schemeClr>
              </a:solidFill>
              <a:latin typeface="Chalkboard"/>
              <a:cs typeface="Chalkboard"/>
            </a:endParaRPr>
          </a:p>
        </p:txBody>
      </p:sp>
      <p:sp>
        <p:nvSpPr>
          <p:cNvPr id="6" name="TextBox 5"/>
          <p:cNvSpPr txBox="1"/>
          <p:nvPr/>
        </p:nvSpPr>
        <p:spPr>
          <a:xfrm>
            <a:off x="738251" y="1041515"/>
            <a:ext cx="7475646" cy="830997"/>
          </a:xfrm>
          <a:prstGeom prst="rect">
            <a:avLst/>
          </a:prstGeom>
          <a:noFill/>
        </p:spPr>
        <p:txBody>
          <a:bodyPr wrap="square" rtlCol="0">
            <a:spAutoFit/>
          </a:bodyPr>
          <a:lstStyle/>
          <a:p>
            <a:r>
              <a:rPr lang="en-US" sz="2400" dirty="0" smtClean="0">
                <a:solidFill>
                  <a:schemeClr val="bg1">
                    <a:lumMod val="50000"/>
                  </a:schemeClr>
                </a:solidFill>
                <a:latin typeface="Chalkboard"/>
                <a:cs typeface="Chalkboard"/>
              </a:rPr>
              <a:t>Are all of the sensors recently calibrated and operating properly?</a:t>
            </a:r>
            <a:endParaRPr lang="en-US" sz="2400" dirty="0">
              <a:solidFill>
                <a:schemeClr val="bg1">
                  <a:lumMod val="50000"/>
                </a:schemeClr>
              </a:solidFill>
              <a:latin typeface="Chalkboard"/>
              <a:cs typeface="Chalkboard"/>
            </a:endParaRPr>
          </a:p>
        </p:txBody>
      </p:sp>
      <p:sp>
        <p:nvSpPr>
          <p:cNvPr id="7" name="TextBox 6"/>
          <p:cNvSpPr txBox="1"/>
          <p:nvPr/>
        </p:nvSpPr>
        <p:spPr>
          <a:xfrm>
            <a:off x="752056" y="4701960"/>
            <a:ext cx="7224922" cy="830997"/>
          </a:xfrm>
          <a:prstGeom prst="rect">
            <a:avLst/>
          </a:prstGeom>
          <a:noFill/>
        </p:spPr>
        <p:txBody>
          <a:bodyPr wrap="square" rtlCol="0">
            <a:spAutoFit/>
          </a:bodyPr>
          <a:lstStyle/>
          <a:p>
            <a:r>
              <a:rPr lang="en-US" sz="2400" dirty="0" smtClean="0">
                <a:solidFill>
                  <a:schemeClr val="bg1">
                    <a:lumMod val="50000"/>
                  </a:schemeClr>
                </a:solidFill>
                <a:latin typeface="Chalkboard"/>
                <a:cs typeface="Chalkboard"/>
              </a:rPr>
              <a:t>Is the sensor suite configured to sample the expected scales of variability?</a:t>
            </a:r>
            <a:endParaRPr lang="en-US" sz="2400" dirty="0">
              <a:solidFill>
                <a:schemeClr val="bg1">
                  <a:lumMod val="50000"/>
                </a:schemeClr>
              </a:solidFill>
              <a:latin typeface="Chalkboard"/>
              <a:cs typeface="Chalkboard"/>
            </a:endParaRPr>
          </a:p>
        </p:txBody>
      </p:sp>
      <p:sp>
        <p:nvSpPr>
          <p:cNvPr id="8" name="TextBox 7"/>
          <p:cNvSpPr txBox="1"/>
          <p:nvPr/>
        </p:nvSpPr>
        <p:spPr>
          <a:xfrm>
            <a:off x="752056" y="2527050"/>
            <a:ext cx="7461840" cy="1200328"/>
          </a:xfrm>
          <a:prstGeom prst="rect">
            <a:avLst/>
          </a:prstGeom>
          <a:noFill/>
        </p:spPr>
        <p:txBody>
          <a:bodyPr wrap="square" rtlCol="0">
            <a:spAutoFit/>
          </a:bodyPr>
          <a:lstStyle/>
          <a:p>
            <a:r>
              <a:rPr lang="en-US" sz="2400" dirty="0" smtClean="0">
                <a:solidFill>
                  <a:schemeClr val="bg1">
                    <a:lumMod val="50000"/>
                  </a:schemeClr>
                </a:solidFill>
                <a:latin typeface="Chalkboard"/>
                <a:cs typeface="Chalkboard"/>
              </a:rPr>
              <a:t>For flow-through sensors, is the plumbing configured to eliminate bubbles and minimize disruption of fragile particles?</a:t>
            </a:r>
            <a:endParaRPr lang="en-US" sz="2400" dirty="0">
              <a:solidFill>
                <a:schemeClr val="bg1">
                  <a:lumMod val="50000"/>
                </a:schemeClr>
              </a:solidFill>
              <a:latin typeface="Chalkboard"/>
              <a:cs typeface="Chalkboard"/>
            </a:endParaRPr>
          </a:p>
        </p:txBody>
      </p:sp>
      <p:sp>
        <p:nvSpPr>
          <p:cNvPr id="9" name="TextBox 8"/>
          <p:cNvSpPr txBox="1"/>
          <p:nvPr/>
        </p:nvSpPr>
        <p:spPr>
          <a:xfrm>
            <a:off x="752601" y="5696526"/>
            <a:ext cx="7224922" cy="461665"/>
          </a:xfrm>
          <a:prstGeom prst="rect">
            <a:avLst/>
          </a:prstGeom>
          <a:noFill/>
        </p:spPr>
        <p:txBody>
          <a:bodyPr wrap="square" rtlCol="0">
            <a:spAutoFit/>
          </a:bodyPr>
          <a:lstStyle/>
          <a:p>
            <a:r>
              <a:rPr lang="en-US" sz="2400" dirty="0" smtClean="0">
                <a:solidFill>
                  <a:srgbClr val="FFFFFF"/>
                </a:solidFill>
                <a:latin typeface="Chalkboard"/>
                <a:cs typeface="Chalkboard"/>
              </a:rPr>
              <a:t>Do you have a strategy to mitigate biofouling?</a:t>
            </a:r>
            <a:endParaRPr lang="en-US" sz="2400" dirty="0">
              <a:solidFill>
                <a:srgbClr val="FFFFFF"/>
              </a:solidFill>
              <a:latin typeface="Chalkboard"/>
              <a:cs typeface="Chalkboard"/>
            </a:endParaRPr>
          </a:p>
        </p:txBody>
      </p:sp>
      <p:sp>
        <p:nvSpPr>
          <p:cNvPr id="10" name="TextBox 9"/>
          <p:cNvSpPr txBox="1"/>
          <p:nvPr/>
        </p:nvSpPr>
        <p:spPr>
          <a:xfrm>
            <a:off x="777457" y="3824257"/>
            <a:ext cx="7224922" cy="830997"/>
          </a:xfrm>
          <a:prstGeom prst="rect">
            <a:avLst/>
          </a:prstGeom>
          <a:noFill/>
        </p:spPr>
        <p:txBody>
          <a:bodyPr wrap="square" rtlCol="0">
            <a:spAutoFit/>
          </a:bodyPr>
          <a:lstStyle/>
          <a:p>
            <a:r>
              <a:rPr lang="en-US" sz="2400" dirty="0" smtClean="0">
                <a:solidFill>
                  <a:schemeClr val="bg1">
                    <a:lumMod val="50000"/>
                  </a:schemeClr>
                </a:solidFill>
                <a:latin typeface="Chalkboard"/>
                <a:cs typeface="Chalkboard"/>
              </a:rPr>
              <a:t>Are science team roles and responsibilities well defined?</a:t>
            </a:r>
            <a:endParaRPr lang="en-US" sz="2400" dirty="0">
              <a:solidFill>
                <a:schemeClr val="bg1">
                  <a:lumMod val="50000"/>
                </a:schemeClr>
              </a:solidFill>
              <a:latin typeface="Chalkboard"/>
              <a:cs typeface="Chalkboard"/>
            </a:endParaRPr>
          </a:p>
        </p:txBody>
      </p:sp>
    </p:spTree>
    <p:extLst>
      <p:ext uri="{BB962C8B-B14F-4D97-AF65-F5344CB8AC3E}">
        <p14:creationId xmlns:p14="http://schemas.microsoft.com/office/powerpoint/2010/main" val="922731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187" y="1530086"/>
            <a:ext cx="6053213" cy="646331"/>
          </a:xfrm>
          <a:prstGeom prst="rect">
            <a:avLst/>
          </a:prstGeom>
        </p:spPr>
        <p:txBody>
          <a:bodyPr wrap="square">
            <a:spAutoFit/>
          </a:bodyPr>
          <a:lstStyle/>
          <a:p>
            <a:r>
              <a:rPr lang="en-US" baseline="30000" dirty="0" err="1">
                <a:solidFill>
                  <a:srgbClr val="FFFFFF"/>
                </a:solidFill>
                <a:latin typeface="Chalkboard"/>
                <a:cs typeface="Chalkboard"/>
              </a:rPr>
              <a:t>Yebra</a:t>
            </a:r>
            <a:r>
              <a:rPr lang="en-US" baseline="30000" dirty="0">
                <a:solidFill>
                  <a:srgbClr val="FFFFFF"/>
                </a:solidFill>
                <a:latin typeface="Chalkboard"/>
                <a:cs typeface="Chalkboard"/>
              </a:rPr>
              <a:t>, D.M., </a:t>
            </a:r>
            <a:r>
              <a:rPr lang="en-US" baseline="30000" dirty="0" err="1">
                <a:solidFill>
                  <a:srgbClr val="FFFFFF"/>
                </a:solidFill>
                <a:latin typeface="Chalkboard"/>
                <a:cs typeface="Chalkboard"/>
              </a:rPr>
              <a:t>Kiil</a:t>
            </a:r>
            <a:r>
              <a:rPr lang="en-US" baseline="30000" dirty="0">
                <a:solidFill>
                  <a:srgbClr val="FFFFFF"/>
                </a:solidFill>
                <a:latin typeface="Chalkboard"/>
                <a:cs typeface="Chalkboard"/>
              </a:rPr>
              <a:t>, S., Dam-Johansen, K., Review – Antifouling technology – past, present and future steps towards efficient and environmentally friendly antifouling coatings, </a:t>
            </a:r>
            <a:r>
              <a:rPr lang="en-US" i="1" baseline="30000" dirty="0">
                <a:solidFill>
                  <a:srgbClr val="FFFFFF"/>
                </a:solidFill>
                <a:latin typeface="Chalkboard"/>
                <a:cs typeface="Chalkboard"/>
              </a:rPr>
              <a:t>Progress in organic Coatings</a:t>
            </a:r>
            <a:r>
              <a:rPr lang="en-US" baseline="30000" dirty="0">
                <a:solidFill>
                  <a:srgbClr val="FFFFFF"/>
                </a:solidFill>
                <a:latin typeface="Chalkboard"/>
                <a:cs typeface="Chalkboard"/>
              </a:rPr>
              <a:t>, 50 , 75-104, 2004.</a:t>
            </a:r>
            <a:endParaRPr lang="en-US" dirty="0">
              <a:solidFill>
                <a:srgbClr val="FFFFFF"/>
              </a:solidFill>
              <a:latin typeface="Chalkboard"/>
              <a:cs typeface="Chalkboard"/>
            </a:endParaRPr>
          </a:p>
        </p:txBody>
      </p:sp>
      <p:sp>
        <p:nvSpPr>
          <p:cNvPr id="6" name="TextBox 5"/>
          <p:cNvSpPr txBox="1"/>
          <p:nvPr/>
        </p:nvSpPr>
        <p:spPr>
          <a:xfrm>
            <a:off x="627975" y="500052"/>
            <a:ext cx="7695194" cy="830997"/>
          </a:xfrm>
          <a:prstGeom prst="rect">
            <a:avLst/>
          </a:prstGeom>
          <a:noFill/>
        </p:spPr>
        <p:txBody>
          <a:bodyPr wrap="square" rtlCol="0">
            <a:spAutoFit/>
          </a:bodyPr>
          <a:lstStyle/>
          <a:p>
            <a:r>
              <a:rPr lang="en-US" sz="2400" dirty="0" smtClean="0">
                <a:solidFill>
                  <a:srgbClr val="FFFFFF"/>
                </a:solidFill>
                <a:latin typeface="Chalkboard"/>
                <a:cs typeface="Chalkboard"/>
              </a:rPr>
              <a:t>Over 4000 marine organisms have been identified associated with fouling problems!</a:t>
            </a:r>
            <a:endParaRPr lang="en-US" sz="2400" dirty="0">
              <a:solidFill>
                <a:srgbClr val="FFFFFF"/>
              </a:solidFill>
              <a:latin typeface="Chalkboard"/>
              <a:cs typeface="Chalkboard"/>
            </a:endParaRPr>
          </a:p>
        </p:txBody>
      </p:sp>
      <p:grpSp>
        <p:nvGrpSpPr>
          <p:cNvPr id="19" name="Group 18"/>
          <p:cNvGrpSpPr/>
          <p:nvPr/>
        </p:nvGrpSpPr>
        <p:grpSpPr>
          <a:xfrm>
            <a:off x="460327" y="2429291"/>
            <a:ext cx="8187693" cy="1902056"/>
            <a:chOff x="405707" y="2286813"/>
            <a:chExt cx="8187693" cy="1902056"/>
          </a:xfrm>
        </p:grpSpPr>
        <p:sp>
          <p:nvSpPr>
            <p:cNvPr id="7" name="TextBox 6"/>
            <p:cNvSpPr txBox="1"/>
            <p:nvPr/>
          </p:nvSpPr>
          <p:spPr>
            <a:xfrm>
              <a:off x="405707" y="2998999"/>
              <a:ext cx="2204967" cy="923330"/>
            </a:xfrm>
            <a:prstGeom prst="rect">
              <a:avLst/>
            </a:prstGeom>
            <a:noFill/>
          </p:spPr>
          <p:txBody>
            <a:bodyPr wrap="square" rtlCol="0">
              <a:spAutoFit/>
            </a:bodyPr>
            <a:lstStyle/>
            <a:p>
              <a:pPr algn="ctr"/>
              <a:r>
                <a:rPr lang="en-US" dirty="0" smtClean="0">
                  <a:solidFill>
                    <a:srgbClr val="FFFFFF"/>
                  </a:solidFill>
                  <a:latin typeface="Chalkboard"/>
                  <a:cs typeface="Chalkboard"/>
                </a:rPr>
                <a:t>Organic/Inorganic Macromolecule Adsorption</a:t>
              </a:r>
              <a:endParaRPr lang="en-US" dirty="0">
                <a:solidFill>
                  <a:srgbClr val="FFFFFF"/>
                </a:solidFill>
                <a:latin typeface="Chalkboard"/>
                <a:cs typeface="Chalkboard"/>
              </a:endParaRPr>
            </a:p>
          </p:txBody>
        </p:sp>
        <p:sp>
          <p:nvSpPr>
            <p:cNvPr id="8" name="TextBox 7"/>
            <p:cNvSpPr txBox="1"/>
            <p:nvPr/>
          </p:nvSpPr>
          <p:spPr>
            <a:xfrm>
              <a:off x="2827949" y="3000597"/>
              <a:ext cx="1823258" cy="923330"/>
            </a:xfrm>
            <a:prstGeom prst="rect">
              <a:avLst/>
            </a:prstGeom>
            <a:noFill/>
          </p:spPr>
          <p:txBody>
            <a:bodyPr wrap="square" rtlCol="0">
              <a:spAutoFit/>
            </a:bodyPr>
            <a:lstStyle/>
            <a:p>
              <a:pPr algn="ctr"/>
              <a:r>
                <a:rPr lang="en-US" dirty="0" smtClean="0">
                  <a:solidFill>
                    <a:srgbClr val="FFFFFF"/>
                  </a:solidFill>
                  <a:latin typeface="Chalkboard"/>
                  <a:cs typeface="Chalkboard"/>
                </a:rPr>
                <a:t>Microbial Cell Transport to Surface</a:t>
              </a:r>
              <a:endParaRPr lang="en-US" dirty="0">
                <a:solidFill>
                  <a:srgbClr val="FFFFFF"/>
                </a:solidFill>
                <a:latin typeface="Chalkboard"/>
                <a:cs typeface="Chalkboard"/>
              </a:endParaRPr>
            </a:p>
          </p:txBody>
        </p:sp>
        <p:sp>
          <p:nvSpPr>
            <p:cNvPr id="9" name="TextBox 8"/>
            <p:cNvSpPr txBox="1"/>
            <p:nvPr/>
          </p:nvSpPr>
          <p:spPr>
            <a:xfrm>
              <a:off x="4787757" y="2988540"/>
              <a:ext cx="1823258" cy="1200329"/>
            </a:xfrm>
            <a:prstGeom prst="rect">
              <a:avLst/>
            </a:prstGeom>
            <a:noFill/>
          </p:spPr>
          <p:txBody>
            <a:bodyPr wrap="square" rtlCol="0">
              <a:spAutoFit/>
            </a:bodyPr>
            <a:lstStyle/>
            <a:p>
              <a:pPr algn="ctr"/>
              <a:r>
                <a:rPr lang="en-US" dirty="0" smtClean="0">
                  <a:solidFill>
                    <a:srgbClr val="FFFFFF"/>
                  </a:solidFill>
                  <a:latin typeface="Chalkboard"/>
                  <a:cs typeface="Chalkboard"/>
                </a:rPr>
                <a:t>Microalgae, detritus, and Sediment Deposition</a:t>
              </a:r>
              <a:endParaRPr lang="en-US" dirty="0">
                <a:solidFill>
                  <a:srgbClr val="FFFFFF"/>
                </a:solidFill>
                <a:latin typeface="Chalkboard"/>
                <a:cs typeface="Chalkboard"/>
              </a:endParaRPr>
            </a:p>
          </p:txBody>
        </p:sp>
        <p:sp>
          <p:nvSpPr>
            <p:cNvPr id="10" name="TextBox 9"/>
            <p:cNvSpPr txBox="1"/>
            <p:nvPr/>
          </p:nvSpPr>
          <p:spPr>
            <a:xfrm>
              <a:off x="6770142" y="2986151"/>
              <a:ext cx="1823258" cy="923330"/>
            </a:xfrm>
            <a:prstGeom prst="rect">
              <a:avLst/>
            </a:prstGeom>
            <a:noFill/>
          </p:spPr>
          <p:txBody>
            <a:bodyPr wrap="square" rtlCol="0">
              <a:spAutoFit/>
            </a:bodyPr>
            <a:lstStyle/>
            <a:p>
              <a:pPr algn="ctr"/>
              <a:r>
                <a:rPr lang="en-US" dirty="0" smtClean="0">
                  <a:solidFill>
                    <a:srgbClr val="FFFFFF"/>
                  </a:solidFill>
                  <a:latin typeface="Chalkboard"/>
                  <a:cs typeface="Chalkboard"/>
                </a:rPr>
                <a:t>Invertebrate &amp; Macro-algae</a:t>
              </a:r>
            </a:p>
            <a:p>
              <a:pPr algn="ctr"/>
              <a:r>
                <a:rPr lang="en-US" dirty="0" smtClean="0">
                  <a:solidFill>
                    <a:srgbClr val="FFFFFF"/>
                  </a:solidFill>
                  <a:latin typeface="Chalkboard"/>
                  <a:cs typeface="Chalkboard"/>
                </a:rPr>
                <a:t>Attachment</a:t>
              </a:r>
              <a:endParaRPr lang="en-US" dirty="0">
                <a:solidFill>
                  <a:srgbClr val="FFFFFF"/>
                </a:solidFill>
                <a:latin typeface="Chalkboard"/>
                <a:cs typeface="Chalkboard"/>
              </a:endParaRPr>
            </a:p>
          </p:txBody>
        </p:sp>
        <p:sp>
          <p:nvSpPr>
            <p:cNvPr id="13" name="Right Arrow 12"/>
            <p:cNvSpPr/>
            <p:nvPr/>
          </p:nvSpPr>
          <p:spPr>
            <a:xfrm>
              <a:off x="627975" y="2553409"/>
              <a:ext cx="7811065" cy="4327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942231" y="2553409"/>
              <a:ext cx="957752" cy="369332"/>
            </a:xfrm>
            <a:prstGeom prst="rect">
              <a:avLst/>
            </a:prstGeom>
            <a:noFill/>
          </p:spPr>
          <p:txBody>
            <a:bodyPr wrap="none" rtlCol="0">
              <a:spAutoFit/>
            </a:bodyPr>
            <a:lstStyle/>
            <a:p>
              <a:r>
                <a:rPr lang="en-US" dirty="0" smtClean="0"/>
                <a:t>Seconds</a:t>
              </a:r>
              <a:endParaRPr lang="en-US" dirty="0"/>
            </a:p>
          </p:txBody>
        </p:sp>
        <p:sp>
          <p:nvSpPr>
            <p:cNvPr id="15" name="TextBox 14"/>
            <p:cNvSpPr txBox="1"/>
            <p:nvPr/>
          </p:nvSpPr>
          <p:spPr>
            <a:xfrm>
              <a:off x="3291598" y="2555604"/>
              <a:ext cx="742248" cy="369332"/>
            </a:xfrm>
            <a:prstGeom prst="rect">
              <a:avLst/>
            </a:prstGeom>
            <a:noFill/>
          </p:spPr>
          <p:txBody>
            <a:bodyPr wrap="none" rtlCol="0">
              <a:spAutoFit/>
            </a:bodyPr>
            <a:lstStyle/>
            <a:p>
              <a:pPr algn="ctr"/>
              <a:r>
                <a:rPr lang="en-US" dirty="0" smtClean="0"/>
                <a:t>Hours</a:t>
              </a:r>
              <a:endParaRPr lang="en-US" dirty="0"/>
            </a:p>
          </p:txBody>
        </p:sp>
        <p:sp>
          <p:nvSpPr>
            <p:cNvPr id="16" name="TextBox 15"/>
            <p:cNvSpPr txBox="1"/>
            <p:nvPr/>
          </p:nvSpPr>
          <p:spPr>
            <a:xfrm>
              <a:off x="5353369" y="2562997"/>
              <a:ext cx="633507" cy="369332"/>
            </a:xfrm>
            <a:prstGeom prst="rect">
              <a:avLst/>
            </a:prstGeom>
            <a:noFill/>
          </p:spPr>
          <p:txBody>
            <a:bodyPr wrap="none" rtlCol="0">
              <a:spAutoFit/>
            </a:bodyPr>
            <a:lstStyle/>
            <a:p>
              <a:pPr algn="ctr"/>
              <a:r>
                <a:rPr lang="en-US" dirty="0" smtClean="0"/>
                <a:t>Days</a:t>
              </a:r>
              <a:endParaRPr lang="en-US" dirty="0"/>
            </a:p>
          </p:txBody>
        </p:sp>
        <p:sp>
          <p:nvSpPr>
            <p:cNvPr id="17" name="TextBox 16"/>
            <p:cNvSpPr txBox="1"/>
            <p:nvPr/>
          </p:nvSpPr>
          <p:spPr>
            <a:xfrm>
              <a:off x="7184939" y="2558795"/>
              <a:ext cx="814947" cy="369332"/>
            </a:xfrm>
            <a:prstGeom prst="rect">
              <a:avLst/>
            </a:prstGeom>
            <a:noFill/>
          </p:spPr>
          <p:txBody>
            <a:bodyPr wrap="none" rtlCol="0">
              <a:spAutoFit/>
            </a:bodyPr>
            <a:lstStyle/>
            <a:p>
              <a:r>
                <a:rPr lang="en-US" dirty="0" smtClean="0"/>
                <a:t>Weeks</a:t>
              </a:r>
              <a:endParaRPr lang="en-US" dirty="0"/>
            </a:p>
          </p:txBody>
        </p:sp>
        <p:sp>
          <p:nvSpPr>
            <p:cNvPr id="18" name="TextBox 17"/>
            <p:cNvSpPr txBox="1"/>
            <p:nvPr/>
          </p:nvSpPr>
          <p:spPr>
            <a:xfrm>
              <a:off x="4098962" y="2286813"/>
              <a:ext cx="1023550" cy="369332"/>
            </a:xfrm>
            <a:prstGeom prst="rect">
              <a:avLst/>
            </a:prstGeom>
            <a:noFill/>
          </p:spPr>
          <p:txBody>
            <a:bodyPr wrap="none" rtlCol="0">
              <a:spAutoFit/>
            </a:bodyPr>
            <a:lstStyle/>
            <a:p>
              <a:r>
                <a:rPr lang="en-US" dirty="0" smtClean="0">
                  <a:solidFill>
                    <a:srgbClr val="FFFFFF"/>
                  </a:solidFill>
                  <a:latin typeface="Chalkboard"/>
                  <a:cs typeface="Chalkboard"/>
                </a:rPr>
                <a:t>Timeline</a:t>
              </a:r>
              <a:endParaRPr lang="en-US" dirty="0">
                <a:solidFill>
                  <a:srgbClr val="FFFFFF"/>
                </a:solidFill>
                <a:latin typeface="Chalkboard"/>
                <a:cs typeface="Chalkboard"/>
              </a:endParaRPr>
            </a:p>
          </p:txBody>
        </p:sp>
      </p:grpSp>
      <p:grpSp>
        <p:nvGrpSpPr>
          <p:cNvPr id="24" name="Group 23"/>
          <p:cNvGrpSpPr/>
          <p:nvPr/>
        </p:nvGrpSpPr>
        <p:grpSpPr>
          <a:xfrm>
            <a:off x="682595" y="4633901"/>
            <a:ext cx="7965977" cy="1925516"/>
            <a:chOff x="682595" y="4633901"/>
            <a:chExt cx="7965977" cy="1925516"/>
          </a:xfrm>
        </p:grpSpPr>
        <p:sp>
          <p:nvSpPr>
            <p:cNvPr id="20" name="TextBox 19"/>
            <p:cNvSpPr txBox="1"/>
            <p:nvPr/>
          </p:nvSpPr>
          <p:spPr>
            <a:xfrm>
              <a:off x="682595" y="4633901"/>
              <a:ext cx="7811065" cy="1015663"/>
            </a:xfrm>
            <a:prstGeom prst="rect">
              <a:avLst/>
            </a:prstGeom>
            <a:noFill/>
          </p:spPr>
          <p:txBody>
            <a:bodyPr wrap="square" rtlCol="0">
              <a:spAutoFit/>
            </a:bodyPr>
            <a:lstStyle/>
            <a:p>
              <a:r>
                <a:rPr lang="en-US" sz="2000" dirty="0" smtClean="0">
                  <a:solidFill>
                    <a:srgbClr val="FFFFFF"/>
                  </a:solidFill>
                  <a:latin typeface="Chalkboard"/>
                  <a:cs typeface="Chalkboard"/>
                </a:rPr>
                <a:t>The rate and type of fouling depends on the local physical and biogeochemical environment.  Thus, optimum mitigation approaches require local knowledge. </a:t>
              </a:r>
              <a:endParaRPr lang="en-US" sz="2000" dirty="0">
                <a:solidFill>
                  <a:srgbClr val="FFFFFF"/>
                </a:solidFill>
                <a:latin typeface="Chalkboard"/>
                <a:cs typeface="Chalkboard"/>
              </a:endParaRPr>
            </a:p>
          </p:txBody>
        </p:sp>
        <p:sp>
          <p:nvSpPr>
            <p:cNvPr id="21" name="TextBox 20"/>
            <p:cNvSpPr txBox="1"/>
            <p:nvPr/>
          </p:nvSpPr>
          <p:spPr>
            <a:xfrm>
              <a:off x="682596" y="5913086"/>
              <a:ext cx="7965976" cy="646331"/>
            </a:xfrm>
            <a:prstGeom prst="rect">
              <a:avLst/>
            </a:prstGeom>
            <a:noFill/>
          </p:spPr>
          <p:txBody>
            <a:bodyPr wrap="square" rtlCol="0">
              <a:spAutoFit/>
            </a:bodyPr>
            <a:lstStyle/>
            <a:p>
              <a:r>
                <a:rPr lang="en-US" dirty="0" err="1" smtClean="0">
                  <a:solidFill>
                    <a:srgbClr val="FFFFFF"/>
                  </a:solidFill>
                  <a:latin typeface="Chalkboard"/>
                  <a:cs typeface="Chalkboard"/>
                </a:rPr>
                <a:t>Delauney</a:t>
              </a:r>
              <a:r>
                <a:rPr lang="en-US" dirty="0" smtClean="0">
                  <a:solidFill>
                    <a:srgbClr val="FFFFFF"/>
                  </a:solidFill>
                  <a:latin typeface="Chalkboard"/>
                  <a:cs typeface="Chalkboard"/>
                </a:rPr>
                <a:t>, L. et al. 2013.  Biofouling protection for marine underwater observatory sensors.  Oceans 2009 – Europe, </a:t>
              </a:r>
              <a:endParaRPr lang="en-US" dirty="0">
                <a:solidFill>
                  <a:srgbClr val="FFFFFF"/>
                </a:solidFill>
                <a:latin typeface="Chalkboard"/>
                <a:cs typeface="Chalkboard"/>
              </a:endParaRPr>
            </a:p>
          </p:txBody>
        </p:sp>
      </p:grpSp>
    </p:spTree>
    <p:extLst>
      <p:ext uri="{BB962C8B-B14F-4D97-AF65-F5344CB8AC3E}">
        <p14:creationId xmlns:p14="http://schemas.microsoft.com/office/powerpoint/2010/main" val="3430582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3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2733" y="285152"/>
            <a:ext cx="3945256" cy="461665"/>
          </a:xfrm>
          <a:prstGeom prst="rect">
            <a:avLst/>
          </a:prstGeom>
          <a:noFill/>
        </p:spPr>
        <p:txBody>
          <a:bodyPr wrap="none" rtlCol="0">
            <a:spAutoFit/>
          </a:bodyPr>
          <a:lstStyle/>
          <a:p>
            <a:pPr algn="ctr"/>
            <a:r>
              <a:rPr lang="en-US" sz="2400" dirty="0" smtClean="0">
                <a:solidFill>
                  <a:srgbClr val="FFFFFF"/>
                </a:solidFill>
                <a:latin typeface="Chalkboard"/>
                <a:cs typeface="Chalkboard"/>
              </a:rPr>
              <a:t>BIOFOULING MITIGATION</a:t>
            </a:r>
            <a:endParaRPr lang="en-US" sz="2400" dirty="0">
              <a:solidFill>
                <a:srgbClr val="FFFFFF"/>
              </a:solidFill>
              <a:latin typeface="Chalkboard"/>
              <a:cs typeface="Chalkboard"/>
            </a:endParaRPr>
          </a:p>
        </p:txBody>
      </p:sp>
      <p:grpSp>
        <p:nvGrpSpPr>
          <p:cNvPr id="7" name="Group 6"/>
          <p:cNvGrpSpPr/>
          <p:nvPr/>
        </p:nvGrpSpPr>
        <p:grpSpPr>
          <a:xfrm>
            <a:off x="221648" y="960677"/>
            <a:ext cx="2017407" cy="2110451"/>
            <a:chOff x="221648" y="960677"/>
            <a:chExt cx="2017407" cy="2110451"/>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1648" y="1310406"/>
              <a:ext cx="2011995" cy="1760722"/>
            </a:xfrm>
            <a:prstGeom prst="rect">
              <a:avLst/>
            </a:prstGeom>
          </p:spPr>
        </p:pic>
        <p:sp>
          <p:nvSpPr>
            <p:cNvPr id="16" name="TextBox 15"/>
            <p:cNvSpPr txBox="1"/>
            <p:nvPr/>
          </p:nvSpPr>
          <p:spPr>
            <a:xfrm>
              <a:off x="233378" y="960677"/>
              <a:ext cx="2005677" cy="338554"/>
            </a:xfrm>
            <a:prstGeom prst="rect">
              <a:avLst/>
            </a:prstGeom>
            <a:noFill/>
          </p:spPr>
          <p:txBody>
            <a:bodyPr wrap="none" rtlCol="0">
              <a:spAutoFit/>
            </a:bodyPr>
            <a:lstStyle/>
            <a:p>
              <a:r>
                <a:rPr lang="en-US" sz="1600" dirty="0" smtClean="0">
                  <a:solidFill>
                    <a:srgbClr val="FFFFFF"/>
                  </a:solidFill>
                  <a:latin typeface="Chalkboard"/>
                  <a:cs typeface="Chalkboard"/>
                </a:rPr>
                <a:t>Copper Components</a:t>
              </a:r>
              <a:endParaRPr lang="en-US" sz="1600" dirty="0">
                <a:solidFill>
                  <a:srgbClr val="FFFFFF"/>
                </a:solidFill>
                <a:latin typeface="Chalkboard"/>
                <a:cs typeface="Chalkboard"/>
              </a:endParaRPr>
            </a:p>
          </p:txBody>
        </p:sp>
      </p:grpSp>
      <p:grpSp>
        <p:nvGrpSpPr>
          <p:cNvPr id="5" name="Group 4"/>
          <p:cNvGrpSpPr/>
          <p:nvPr/>
        </p:nvGrpSpPr>
        <p:grpSpPr>
          <a:xfrm>
            <a:off x="6602468" y="959727"/>
            <a:ext cx="2323213" cy="2114560"/>
            <a:chOff x="6602468" y="959727"/>
            <a:chExt cx="2323213" cy="2114560"/>
          </a:xfrm>
        </p:grpSpPr>
        <p:grpSp>
          <p:nvGrpSpPr>
            <p:cNvPr id="15" name="Group 14"/>
            <p:cNvGrpSpPr/>
            <p:nvPr/>
          </p:nvGrpSpPr>
          <p:grpSpPr>
            <a:xfrm>
              <a:off x="6602468" y="1310405"/>
              <a:ext cx="2323213" cy="1763882"/>
              <a:chOff x="4204308" y="4321382"/>
              <a:chExt cx="4837506" cy="2160689"/>
            </a:xfrm>
          </p:grpSpPr>
          <p:sp>
            <p:nvSpPr>
              <p:cNvPr id="18" name="Rectangle 17"/>
              <p:cNvSpPr/>
              <p:nvPr/>
            </p:nvSpPr>
            <p:spPr>
              <a:xfrm>
                <a:off x="4204308" y="4321382"/>
                <a:ext cx="4837506" cy="2160689"/>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6494" y="4452773"/>
                <a:ext cx="4466872" cy="1853752"/>
              </a:xfrm>
              <a:prstGeom prst="rect">
                <a:avLst/>
              </a:prstGeom>
            </p:spPr>
          </p:pic>
        </p:grpSp>
        <p:sp>
          <p:nvSpPr>
            <p:cNvPr id="17" name="TextBox 16"/>
            <p:cNvSpPr txBox="1"/>
            <p:nvPr/>
          </p:nvSpPr>
          <p:spPr>
            <a:xfrm>
              <a:off x="7267376" y="959727"/>
              <a:ext cx="899505" cy="338554"/>
            </a:xfrm>
            <a:prstGeom prst="rect">
              <a:avLst/>
            </a:prstGeom>
            <a:noFill/>
          </p:spPr>
          <p:txBody>
            <a:bodyPr wrap="none" rtlCol="0">
              <a:spAutoFit/>
            </a:bodyPr>
            <a:lstStyle/>
            <a:p>
              <a:r>
                <a:rPr lang="en-US" sz="1600" dirty="0" smtClean="0">
                  <a:solidFill>
                    <a:srgbClr val="FFFFFF"/>
                  </a:solidFill>
                </a:rPr>
                <a:t>Coatings</a:t>
              </a:r>
              <a:endParaRPr lang="en-US" sz="1600" dirty="0">
                <a:solidFill>
                  <a:srgbClr val="FFFFFF"/>
                </a:solidFill>
              </a:endParaRPr>
            </a:p>
          </p:txBody>
        </p:sp>
      </p:grpSp>
      <p:grpSp>
        <p:nvGrpSpPr>
          <p:cNvPr id="6" name="Group 5"/>
          <p:cNvGrpSpPr/>
          <p:nvPr/>
        </p:nvGrpSpPr>
        <p:grpSpPr>
          <a:xfrm>
            <a:off x="2475343" y="959958"/>
            <a:ext cx="1682496" cy="2114328"/>
            <a:chOff x="2377647" y="959958"/>
            <a:chExt cx="1682496" cy="2114328"/>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77647" y="1310405"/>
              <a:ext cx="1682496" cy="1763881"/>
            </a:xfrm>
            <a:prstGeom prst="rect">
              <a:avLst/>
            </a:prstGeom>
          </p:spPr>
        </p:pic>
        <p:sp>
          <p:nvSpPr>
            <p:cNvPr id="21" name="TextBox 20"/>
            <p:cNvSpPr txBox="1"/>
            <p:nvPr/>
          </p:nvSpPr>
          <p:spPr>
            <a:xfrm>
              <a:off x="2547905" y="959958"/>
              <a:ext cx="1319619" cy="338554"/>
            </a:xfrm>
            <a:prstGeom prst="rect">
              <a:avLst/>
            </a:prstGeom>
            <a:noFill/>
          </p:spPr>
          <p:txBody>
            <a:bodyPr wrap="none" rtlCol="0">
              <a:spAutoFit/>
            </a:bodyPr>
            <a:lstStyle/>
            <a:p>
              <a:r>
                <a:rPr lang="en-US" sz="1600" dirty="0" smtClean="0">
                  <a:solidFill>
                    <a:srgbClr val="FFFFFF"/>
                  </a:solidFill>
                  <a:latin typeface="Chalkboard"/>
                  <a:cs typeface="Chalkboard"/>
                </a:rPr>
                <a:t>Copper Tape</a:t>
              </a:r>
              <a:endParaRPr lang="en-US" sz="1600" dirty="0">
                <a:solidFill>
                  <a:srgbClr val="FFFFFF"/>
                </a:solidFill>
                <a:latin typeface="Chalkboard"/>
                <a:cs typeface="Chalkboard"/>
              </a:endParaRPr>
            </a:p>
          </p:txBody>
        </p:sp>
      </p:grpSp>
      <p:grpSp>
        <p:nvGrpSpPr>
          <p:cNvPr id="23" name="Group 22"/>
          <p:cNvGrpSpPr/>
          <p:nvPr/>
        </p:nvGrpSpPr>
        <p:grpSpPr>
          <a:xfrm>
            <a:off x="227575" y="3303881"/>
            <a:ext cx="8697791" cy="3352571"/>
            <a:chOff x="227575" y="3303881"/>
            <a:chExt cx="8697791" cy="3352571"/>
          </a:xfrm>
        </p:grpSpPr>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7575" y="3702498"/>
              <a:ext cx="3954429" cy="2953954"/>
            </a:xfrm>
            <a:prstGeom prst="rect">
              <a:avLst/>
            </a:prstGeom>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35078" y="3702497"/>
              <a:ext cx="4590288" cy="2953955"/>
            </a:xfrm>
            <a:prstGeom prst="rect">
              <a:avLst/>
            </a:prstGeom>
          </p:spPr>
        </p:pic>
        <p:sp>
          <p:nvSpPr>
            <p:cNvPr id="22" name="TextBox 21"/>
            <p:cNvSpPr txBox="1"/>
            <p:nvPr/>
          </p:nvSpPr>
          <p:spPr>
            <a:xfrm>
              <a:off x="2726451" y="3303881"/>
              <a:ext cx="3685624" cy="338554"/>
            </a:xfrm>
            <a:prstGeom prst="rect">
              <a:avLst/>
            </a:prstGeom>
            <a:noFill/>
          </p:spPr>
          <p:txBody>
            <a:bodyPr wrap="none" rtlCol="0">
              <a:spAutoFit/>
            </a:bodyPr>
            <a:lstStyle/>
            <a:p>
              <a:pPr algn="ctr"/>
              <a:r>
                <a:rPr lang="en-US" sz="1600" dirty="0" smtClean="0">
                  <a:solidFill>
                    <a:srgbClr val="FFFFFF"/>
                  </a:solidFill>
                  <a:latin typeface="Chalkboard"/>
                  <a:cs typeface="Chalkboard"/>
                </a:rPr>
                <a:t>BIOFOULING EXAMPLES (BOUSSOLE)</a:t>
              </a:r>
              <a:endParaRPr lang="en-US" sz="1600" dirty="0">
                <a:solidFill>
                  <a:srgbClr val="FFFFFF"/>
                </a:solidFill>
                <a:latin typeface="Chalkboard"/>
                <a:cs typeface="Chalkboard"/>
              </a:endParaRPr>
            </a:p>
          </p:txBody>
        </p:sp>
      </p:grpSp>
      <p:grpSp>
        <p:nvGrpSpPr>
          <p:cNvPr id="3" name="Group 2"/>
          <p:cNvGrpSpPr/>
          <p:nvPr/>
        </p:nvGrpSpPr>
        <p:grpSpPr>
          <a:xfrm>
            <a:off x="4407528" y="956738"/>
            <a:ext cx="1956816" cy="2091262"/>
            <a:chOff x="4334256" y="956738"/>
            <a:chExt cx="1956816" cy="2133934"/>
          </a:xfrm>
        </p:grpSpPr>
        <p:pic>
          <p:nvPicPr>
            <p:cNvPr id="2" name="Picture 1"/>
            <p:cNvPicPr>
              <a:picLocks noChangeAspect="1"/>
            </p:cNvPicPr>
            <p:nvPr/>
          </p:nvPicPr>
          <p:blipFill rotWithShape="1">
            <a:blip r:embed="rId7" cstate="email">
              <a:extLst>
                <a:ext uri="{28A0092B-C50C-407E-A947-70E740481C1C}">
                  <a14:useLocalDpi xmlns:a14="http://schemas.microsoft.com/office/drawing/2010/main"/>
                </a:ext>
              </a:extLst>
            </a:blip>
            <a:srcRect l="-43" t="-159" r="-149"/>
            <a:stretch/>
          </p:blipFill>
          <p:spPr>
            <a:xfrm>
              <a:off x="4334256" y="1307592"/>
              <a:ext cx="1956816" cy="1783080"/>
            </a:xfrm>
            <a:prstGeom prst="rect">
              <a:avLst/>
            </a:prstGeom>
          </p:spPr>
        </p:pic>
        <p:sp>
          <p:nvSpPr>
            <p:cNvPr id="20" name="TextBox 19"/>
            <p:cNvSpPr txBox="1"/>
            <p:nvPr/>
          </p:nvSpPr>
          <p:spPr>
            <a:xfrm>
              <a:off x="4766459" y="956738"/>
              <a:ext cx="997456" cy="338554"/>
            </a:xfrm>
            <a:prstGeom prst="rect">
              <a:avLst/>
            </a:prstGeom>
            <a:noFill/>
          </p:spPr>
          <p:txBody>
            <a:bodyPr wrap="none" rtlCol="0">
              <a:spAutoFit/>
            </a:bodyPr>
            <a:lstStyle/>
            <a:p>
              <a:pPr algn="ctr"/>
              <a:r>
                <a:rPr lang="en-US" sz="1600" dirty="0" smtClean="0">
                  <a:solidFill>
                    <a:srgbClr val="FFFFFF"/>
                  </a:solidFill>
                  <a:latin typeface="Chalkboard"/>
                  <a:cs typeface="Chalkboard"/>
                </a:rPr>
                <a:t>Scrapers</a:t>
              </a:r>
              <a:endParaRPr lang="en-US" sz="1600" dirty="0">
                <a:solidFill>
                  <a:srgbClr val="FFFFFF"/>
                </a:solidFill>
                <a:latin typeface="Chalkboard"/>
                <a:cs typeface="Chalkboard"/>
              </a:endParaRPr>
            </a:p>
          </p:txBody>
        </p:sp>
      </p:grpSp>
    </p:spTree>
    <p:extLst>
      <p:ext uri="{BB962C8B-B14F-4D97-AF65-F5344CB8AC3E}">
        <p14:creationId xmlns:p14="http://schemas.microsoft.com/office/powerpoint/2010/main" val="61222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614" y="395111"/>
            <a:ext cx="8286163" cy="6090510"/>
          </a:xfrm>
          <a:prstGeom prst="rect">
            <a:avLst/>
          </a:prstGeom>
        </p:spPr>
      </p:pic>
    </p:spTree>
    <p:extLst>
      <p:ext uri="{BB962C8B-B14F-4D97-AF65-F5344CB8AC3E}">
        <p14:creationId xmlns:p14="http://schemas.microsoft.com/office/powerpoint/2010/main" val="530263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9439" y="402784"/>
            <a:ext cx="5483094" cy="707886"/>
          </a:xfrm>
          <a:prstGeom prst="rect">
            <a:avLst/>
          </a:prstGeom>
          <a:noFill/>
        </p:spPr>
        <p:txBody>
          <a:bodyPr wrap="square" rtlCol="0">
            <a:spAutoFit/>
          </a:bodyPr>
          <a:lstStyle/>
          <a:p>
            <a:pPr algn="ctr">
              <a:spcAft>
                <a:spcPts val="1800"/>
              </a:spcAft>
            </a:pPr>
            <a:r>
              <a:rPr lang="en-US" sz="4000" dirty="0" smtClean="0">
                <a:solidFill>
                  <a:schemeClr val="bg1"/>
                </a:solidFill>
                <a:latin typeface="Chalkboard"/>
                <a:cs typeface="Chalkboard"/>
              </a:rPr>
              <a:t>Common QA</a:t>
            </a:r>
            <a:r>
              <a:rPr lang="en-US" sz="4000" dirty="0">
                <a:solidFill>
                  <a:schemeClr val="bg1"/>
                </a:solidFill>
                <a:latin typeface="Chalkboard"/>
                <a:cs typeface="Chalkboard"/>
              </a:rPr>
              <a:t> </a:t>
            </a:r>
            <a:r>
              <a:rPr lang="en-US" sz="4000" dirty="0" smtClean="0">
                <a:solidFill>
                  <a:schemeClr val="bg1"/>
                </a:solidFill>
                <a:latin typeface="Chalkboard"/>
                <a:cs typeface="Chalkboard"/>
              </a:rPr>
              <a:t>Checks</a:t>
            </a:r>
          </a:p>
        </p:txBody>
      </p:sp>
      <p:sp>
        <p:nvSpPr>
          <p:cNvPr id="2" name="TextBox 1"/>
          <p:cNvSpPr txBox="1"/>
          <p:nvPr/>
        </p:nvSpPr>
        <p:spPr>
          <a:xfrm>
            <a:off x="627029" y="1412254"/>
            <a:ext cx="7135287" cy="461665"/>
          </a:xfrm>
          <a:prstGeom prst="rect">
            <a:avLst/>
          </a:prstGeom>
          <a:noFill/>
        </p:spPr>
        <p:txBody>
          <a:bodyPr wrap="none" rtlCol="0">
            <a:spAutoFit/>
          </a:bodyPr>
          <a:lstStyle/>
          <a:p>
            <a:r>
              <a:rPr lang="en-US" sz="2400" dirty="0" smtClean="0">
                <a:solidFill>
                  <a:schemeClr val="bg1"/>
                </a:solidFill>
                <a:latin typeface="Chalkboard"/>
                <a:cs typeface="Chalkboard"/>
              </a:rPr>
              <a:t>Stuck Value: </a:t>
            </a:r>
            <a:r>
              <a:rPr lang="en-US" sz="2000" dirty="0" smtClean="0">
                <a:solidFill>
                  <a:schemeClr val="bg1"/>
                </a:solidFill>
                <a:latin typeface="Chalkboard"/>
                <a:cs typeface="Chalkboard"/>
              </a:rPr>
              <a:t>Is the sensor operating and producing data?</a:t>
            </a:r>
          </a:p>
        </p:txBody>
      </p:sp>
      <p:sp>
        <p:nvSpPr>
          <p:cNvPr id="5" name="TextBox 4"/>
          <p:cNvSpPr txBox="1"/>
          <p:nvPr/>
        </p:nvSpPr>
        <p:spPr>
          <a:xfrm>
            <a:off x="645749" y="2158102"/>
            <a:ext cx="7717475" cy="461665"/>
          </a:xfrm>
          <a:prstGeom prst="rect">
            <a:avLst/>
          </a:prstGeom>
          <a:noFill/>
        </p:spPr>
        <p:txBody>
          <a:bodyPr wrap="none" rtlCol="0">
            <a:spAutoFit/>
          </a:bodyPr>
          <a:lstStyle/>
          <a:p>
            <a:r>
              <a:rPr lang="en-US" sz="2400" dirty="0" smtClean="0">
                <a:solidFill>
                  <a:schemeClr val="bg1"/>
                </a:solidFill>
                <a:latin typeface="Chalkboard"/>
                <a:cs typeface="Chalkboard"/>
              </a:rPr>
              <a:t>Range:</a:t>
            </a:r>
            <a:r>
              <a:rPr lang="en-US" sz="2000" dirty="0" smtClean="0">
                <a:solidFill>
                  <a:schemeClr val="bg1"/>
                </a:solidFill>
                <a:latin typeface="Chalkboard"/>
                <a:cs typeface="Chalkboard"/>
              </a:rPr>
              <a:t> Does the data fall within expected minima and maxima?</a:t>
            </a:r>
          </a:p>
        </p:txBody>
      </p:sp>
      <p:sp>
        <p:nvSpPr>
          <p:cNvPr id="6" name="TextBox 5"/>
          <p:cNvSpPr txBox="1"/>
          <p:nvPr/>
        </p:nvSpPr>
        <p:spPr>
          <a:xfrm>
            <a:off x="624365" y="2890582"/>
            <a:ext cx="7186583" cy="461665"/>
          </a:xfrm>
          <a:prstGeom prst="rect">
            <a:avLst/>
          </a:prstGeom>
          <a:noFill/>
        </p:spPr>
        <p:txBody>
          <a:bodyPr wrap="none" rtlCol="0">
            <a:spAutoFit/>
          </a:bodyPr>
          <a:lstStyle/>
          <a:p>
            <a:r>
              <a:rPr lang="en-US" sz="2400" dirty="0" smtClean="0">
                <a:solidFill>
                  <a:schemeClr val="bg1"/>
                </a:solidFill>
                <a:latin typeface="Chalkboard"/>
                <a:cs typeface="Chalkboard"/>
              </a:rPr>
              <a:t>Spike:</a:t>
            </a:r>
            <a:r>
              <a:rPr lang="en-US" sz="2000" dirty="0" smtClean="0">
                <a:solidFill>
                  <a:schemeClr val="bg1"/>
                </a:solidFill>
                <a:latin typeface="Chalkboard"/>
                <a:cs typeface="Chalkboard"/>
              </a:rPr>
              <a:t> Is a value realistic compared with surrounding data?</a:t>
            </a:r>
          </a:p>
        </p:txBody>
      </p:sp>
    </p:spTree>
    <p:extLst>
      <p:ext uri="{BB962C8B-B14F-4D97-AF65-F5344CB8AC3E}">
        <p14:creationId xmlns:p14="http://schemas.microsoft.com/office/powerpoint/2010/main" val="4114217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59356" y="324217"/>
            <a:ext cx="8633540" cy="2312717"/>
            <a:chOff x="159356" y="324217"/>
            <a:chExt cx="8633540" cy="2312717"/>
          </a:xfrm>
        </p:grpSpPr>
        <p:sp>
          <p:nvSpPr>
            <p:cNvPr id="4" name="TextBox 3"/>
            <p:cNvSpPr txBox="1"/>
            <p:nvPr/>
          </p:nvSpPr>
          <p:spPr>
            <a:xfrm>
              <a:off x="159356" y="324217"/>
              <a:ext cx="5634431" cy="707886"/>
            </a:xfrm>
            <a:prstGeom prst="rect">
              <a:avLst/>
            </a:prstGeom>
            <a:noFill/>
          </p:spPr>
          <p:txBody>
            <a:bodyPr wrap="none" rtlCol="0">
              <a:spAutoFit/>
            </a:bodyPr>
            <a:lstStyle/>
            <a:p>
              <a:pPr algn="ctr"/>
              <a:r>
                <a:rPr lang="en-US" sz="4000" dirty="0" smtClean="0">
                  <a:solidFill>
                    <a:schemeClr val="bg1"/>
                  </a:solidFill>
                  <a:latin typeface="Chalkboard"/>
                  <a:cs typeface="Chalkboard"/>
                </a:rPr>
                <a:t>Quality Assurance (QA):</a:t>
              </a:r>
              <a:endParaRPr lang="en-US" sz="4000" dirty="0">
                <a:solidFill>
                  <a:schemeClr val="bg1"/>
                </a:solidFill>
                <a:latin typeface="Chalkboard"/>
                <a:cs typeface="Chalkboard"/>
              </a:endParaRPr>
            </a:p>
          </p:txBody>
        </p:sp>
        <p:sp>
          <p:nvSpPr>
            <p:cNvPr id="2" name="TextBox 1"/>
            <p:cNvSpPr txBox="1"/>
            <p:nvPr/>
          </p:nvSpPr>
          <p:spPr>
            <a:xfrm>
              <a:off x="693943" y="1069236"/>
              <a:ext cx="6267100" cy="923330"/>
            </a:xfrm>
            <a:prstGeom prst="rect">
              <a:avLst/>
            </a:prstGeom>
            <a:noFill/>
          </p:spPr>
          <p:txBody>
            <a:bodyPr wrap="square" rtlCol="0">
              <a:spAutoFit/>
            </a:bodyPr>
            <a:lstStyle/>
            <a:p>
              <a:r>
                <a:rPr lang="en-US" dirty="0">
                  <a:solidFill>
                    <a:srgbClr val="FFFFFF"/>
                  </a:solidFill>
                  <a:latin typeface="Chalkboard"/>
                  <a:cs typeface="Chalkboard"/>
                </a:rPr>
                <a:t>T</a:t>
              </a:r>
              <a:r>
                <a:rPr lang="en-US" dirty="0" smtClean="0">
                  <a:solidFill>
                    <a:srgbClr val="FFFFFF"/>
                  </a:solidFill>
                  <a:latin typeface="Chalkboard"/>
                  <a:cs typeface="Chalkboard"/>
                </a:rPr>
                <a:t>he </a:t>
              </a:r>
              <a:r>
                <a:rPr lang="en-US" dirty="0">
                  <a:solidFill>
                    <a:srgbClr val="FFFFFF"/>
                  </a:solidFill>
                  <a:latin typeface="Chalkboard"/>
                  <a:cs typeface="Chalkboard"/>
                </a:rPr>
                <a:t>process </a:t>
              </a:r>
              <a:r>
                <a:rPr lang="en-US" dirty="0" smtClean="0">
                  <a:solidFill>
                    <a:srgbClr val="FFFFFF"/>
                  </a:solidFill>
                  <a:latin typeface="Chalkboard"/>
                  <a:cs typeface="Chalkboard"/>
                </a:rPr>
                <a:t>of profiling data to discover inconsistencies and other anomalies and, if possible, making reasonable adjustments.</a:t>
              </a:r>
              <a:endParaRPr lang="en-US" dirty="0">
                <a:solidFill>
                  <a:srgbClr val="FFFFFF"/>
                </a:solidFill>
                <a:latin typeface="Chalkboard"/>
                <a:cs typeface="Chalkboard"/>
              </a:endParaRPr>
            </a:p>
          </p:txBody>
        </p:sp>
        <p:sp>
          <p:nvSpPr>
            <p:cNvPr id="6" name="TextBox 5"/>
            <p:cNvSpPr txBox="1"/>
            <p:nvPr/>
          </p:nvSpPr>
          <p:spPr>
            <a:xfrm>
              <a:off x="698683" y="1990603"/>
              <a:ext cx="6262718" cy="646331"/>
            </a:xfrm>
            <a:prstGeom prst="rect">
              <a:avLst/>
            </a:prstGeom>
            <a:noFill/>
          </p:spPr>
          <p:txBody>
            <a:bodyPr wrap="square" rtlCol="0">
              <a:spAutoFit/>
            </a:bodyPr>
            <a:lstStyle/>
            <a:p>
              <a:r>
                <a:rPr lang="en-US" dirty="0" smtClean="0">
                  <a:solidFill>
                    <a:srgbClr val="FFFFFF"/>
                  </a:solidFill>
                  <a:latin typeface="Chalkboard"/>
                  <a:cs typeface="Chalkboard"/>
                </a:rPr>
                <a:t>e.g., performing checks, assessing consistency, and assigning commentary</a:t>
              </a:r>
              <a:endParaRPr lang="en-US" dirty="0">
                <a:solidFill>
                  <a:srgbClr val="FFFFFF"/>
                </a:solidFill>
                <a:latin typeface="Chalkboard"/>
                <a:cs typeface="Chalkboard"/>
              </a:endParaRPr>
            </a:p>
          </p:txBody>
        </p:sp>
        <p:sp>
          <p:nvSpPr>
            <p:cNvPr id="16" name="Right Brace 15"/>
            <p:cNvSpPr/>
            <p:nvPr/>
          </p:nvSpPr>
          <p:spPr>
            <a:xfrm>
              <a:off x="6936630" y="488440"/>
              <a:ext cx="260522" cy="2144395"/>
            </a:xfrm>
            <a:prstGeom prst="righ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FF"/>
                </a:solidFill>
              </a:endParaRPr>
            </a:p>
          </p:txBody>
        </p:sp>
        <p:sp>
          <p:nvSpPr>
            <p:cNvPr id="19" name="TextBox 18"/>
            <p:cNvSpPr txBox="1"/>
            <p:nvPr/>
          </p:nvSpPr>
          <p:spPr>
            <a:xfrm>
              <a:off x="7240143" y="973732"/>
              <a:ext cx="1552753" cy="1200329"/>
            </a:xfrm>
            <a:prstGeom prst="rect">
              <a:avLst/>
            </a:prstGeom>
            <a:noFill/>
          </p:spPr>
          <p:txBody>
            <a:bodyPr wrap="square" rtlCol="0">
              <a:spAutoFit/>
            </a:bodyPr>
            <a:lstStyle/>
            <a:p>
              <a:pPr algn="ctr"/>
              <a:r>
                <a:rPr lang="en-US" dirty="0" smtClean="0">
                  <a:solidFill>
                    <a:srgbClr val="FFFFFF"/>
                  </a:solidFill>
                  <a:latin typeface="Chalkboard"/>
                  <a:cs typeface="Chalkboard"/>
                </a:rPr>
                <a:t>Performed by the observer or expert user</a:t>
              </a:r>
              <a:endParaRPr lang="en-US" dirty="0">
                <a:solidFill>
                  <a:srgbClr val="FFFFFF"/>
                </a:solidFill>
                <a:latin typeface="Chalkboard"/>
                <a:cs typeface="Chalkboard"/>
              </a:endParaRPr>
            </a:p>
          </p:txBody>
        </p:sp>
      </p:grpSp>
      <p:grpSp>
        <p:nvGrpSpPr>
          <p:cNvPr id="25" name="Group 24"/>
          <p:cNvGrpSpPr/>
          <p:nvPr/>
        </p:nvGrpSpPr>
        <p:grpSpPr>
          <a:xfrm>
            <a:off x="152426" y="2693890"/>
            <a:ext cx="8677108" cy="1871259"/>
            <a:chOff x="152426" y="2803789"/>
            <a:chExt cx="8677108" cy="1871259"/>
          </a:xfrm>
        </p:grpSpPr>
        <p:sp>
          <p:nvSpPr>
            <p:cNvPr id="3" name="TextBox 2"/>
            <p:cNvSpPr txBox="1"/>
            <p:nvPr/>
          </p:nvSpPr>
          <p:spPr>
            <a:xfrm>
              <a:off x="152426" y="2803789"/>
              <a:ext cx="5037597" cy="707886"/>
            </a:xfrm>
            <a:prstGeom prst="rect">
              <a:avLst/>
            </a:prstGeom>
            <a:noFill/>
          </p:spPr>
          <p:txBody>
            <a:bodyPr wrap="none" rtlCol="0">
              <a:spAutoFit/>
            </a:bodyPr>
            <a:lstStyle/>
            <a:p>
              <a:pPr algn="ctr"/>
              <a:r>
                <a:rPr lang="en-US" sz="4000" dirty="0" smtClean="0">
                  <a:solidFill>
                    <a:schemeClr val="bg1"/>
                  </a:solidFill>
                  <a:latin typeface="Chalkboard"/>
                  <a:cs typeface="Chalkboard"/>
                </a:rPr>
                <a:t>Quality Control (QC):</a:t>
              </a:r>
              <a:endParaRPr lang="en-US" sz="4000" dirty="0">
                <a:solidFill>
                  <a:schemeClr val="bg1"/>
                </a:solidFill>
                <a:latin typeface="Chalkboard"/>
                <a:cs typeface="Chalkboard"/>
              </a:endParaRPr>
            </a:p>
          </p:txBody>
        </p:sp>
        <p:sp>
          <p:nvSpPr>
            <p:cNvPr id="5" name="Rectangle 4"/>
            <p:cNvSpPr/>
            <p:nvPr/>
          </p:nvSpPr>
          <p:spPr>
            <a:xfrm>
              <a:off x="693235" y="3558700"/>
              <a:ext cx="6145683" cy="646331"/>
            </a:xfrm>
            <a:prstGeom prst="rect">
              <a:avLst/>
            </a:prstGeom>
          </p:spPr>
          <p:txBody>
            <a:bodyPr wrap="square">
              <a:spAutoFit/>
            </a:bodyPr>
            <a:lstStyle/>
            <a:p>
              <a:r>
                <a:rPr lang="en-US" dirty="0">
                  <a:solidFill>
                    <a:srgbClr val="FFFFFF"/>
                  </a:solidFill>
                  <a:latin typeface="Chalkboard"/>
                  <a:cs typeface="Chalkboard"/>
                </a:rPr>
                <a:t>T</a:t>
              </a:r>
              <a:r>
                <a:rPr lang="en-US" dirty="0" smtClean="0">
                  <a:solidFill>
                    <a:srgbClr val="FFFFFF"/>
                  </a:solidFill>
                  <a:latin typeface="Chalkboard"/>
                  <a:cs typeface="Chalkboard"/>
                </a:rPr>
                <a:t>he </a:t>
              </a:r>
              <a:r>
                <a:rPr lang="en-US" dirty="0">
                  <a:solidFill>
                    <a:srgbClr val="FFFFFF"/>
                  </a:solidFill>
                  <a:latin typeface="Chalkboard"/>
                  <a:cs typeface="Chalkboard"/>
                </a:rPr>
                <a:t>process of controlling the usage of data </a:t>
              </a:r>
              <a:r>
                <a:rPr lang="en-US" dirty="0" smtClean="0">
                  <a:solidFill>
                    <a:srgbClr val="FFFFFF"/>
                  </a:solidFill>
                  <a:latin typeface="Chalkboard"/>
                  <a:cs typeface="Chalkboard"/>
                </a:rPr>
                <a:t>of </a:t>
              </a:r>
              <a:r>
                <a:rPr lang="en-US" dirty="0">
                  <a:solidFill>
                    <a:srgbClr val="FFFFFF"/>
                  </a:solidFill>
                  <a:latin typeface="Chalkboard"/>
                  <a:cs typeface="Chalkboard"/>
                </a:rPr>
                <a:t>known quality </a:t>
              </a:r>
              <a:r>
                <a:rPr lang="en-US" dirty="0" smtClean="0">
                  <a:solidFill>
                    <a:srgbClr val="FFFFFF"/>
                  </a:solidFill>
                  <a:latin typeface="Chalkboard"/>
                  <a:cs typeface="Chalkboard"/>
                </a:rPr>
                <a:t>for </a:t>
              </a:r>
              <a:r>
                <a:rPr lang="en-US" dirty="0">
                  <a:solidFill>
                    <a:srgbClr val="FFFFFF"/>
                  </a:solidFill>
                  <a:latin typeface="Chalkboard"/>
                  <a:cs typeface="Chalkboard"/>
                </a:rPr>
                <a:t>an application or a process</a:t>
              </a:r>
            </a:p>
          </p:txBody>
        </p:sp>
        <p:sp>
          <p:nvSpPr>
            <p:cNvPr id="7" name="TextBox 6"/>
            <p:cNvSpPr txBox="1"/>
            <p:nvPr/>
          </p:nvSpPr>
          <p:spPr>
            <a:xfrm>
              <a:off x="690716" y="4226093"/>
              <a:ext cx="6147964" cy="369332"/>
            </a:xfrm>
            <a:prstGeom prst="rect">
              <a:avLst/>
            </a:prstGeom>
            <a:noFill/>
          </p:spPr>
          <p:txBody>
            <a:bodyPr wrap="square" rtlCol="0">
              <a:spAutoFit/>
            </a:bodyPr>
            <a:lstStyle/>
            <a:p>
              <a:r>
                <a:rPr lang="en-US" dirty="0" smtClean="0">
                  <a:solidFill>
                    <a:srgbClr val="FFFFFF"/>
                  </a:solidFill>
                  <a:latin typeface="Chalkboard"/>
                  <a:cs typeface="Chalkboard"/>
                </a:rPr>
                <a:t>e.g., filtering data based on quality flags</a:t>
              </a:r>
              <a:endParaRPr lang="en-US" dirty="0">
                <a:solidFill>
                  <a:srgbClr val="FFFFFF"/>
                </a:solidFill>
                <a:latin typeface="Chalkboard"/>
                <a:cs typeface="Chalkboard"/>
              </a:endParaRPr>
            </a:p>
          </p:txBody>
        </p:sp>
        <p:sp>
          <p:nvSpPr>
            <p:cNvPr id="20" name="Right Brace 19"/>
            <p:cNvSpPr/>
            <p:nvPr/>
          </p:nvSpPr>
          <p:spPr>
            <a:xfrm>
              <a:off x="6930274" y="2924298"/>
              <a:ext cx="246819" cy="1750750"/>
            </a:xfrm>
            <a:prstGeom prst="righ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FF"/>
                </a:solidFill>
              </a:endParaRPr>
            </a:p>
          </p:txBody>
        </p:sp>
        <p:sp>
          <p:nvSpPr>
            <p:cNvPr id="21" name="TextBox 20"/>
            <p:cNvSpPr txBox="1"/>
            <p:nvPr/>
          </p:nvSpPr>
          <p:spPr>
            <a:xfrm>
              <a:off x="7197152" y="3226424"/>
              <a:ext cx="1632382" cy="1200329"/>
            </a:xfrm>
            <a:prstGeom prst="rect">
              <a:avLst/>
            </a:prstGeom>
            <a:noFill/>
          </p:spPr>
          <p:txBody>
            <a:bodyPr wrap="square" rtlCol="0">
              <a:spAutoFit/>
            </a:bodyPr>
            <a:lstStyle/>
            <a:p>
              <a:pPr algn="ctr"/>
              <a:r>
                <a:rPr lang="en-US" dirty="0" smtClean="0">
                  <a:solidFill>
                    <a:srgbClr val="FFFFFF"/>
                  </a:solidFill>
                  <a:latin typeface="Chalkboard"/>
                  <a:cs typeface="Chalkboard"/>
                </a:rPr>
                <a:t>Determined by the user who may not be an expert</a:t>
              </a:r>
              <a:endParaRPr lang="en-US" dirty="0">
                <a:solidFill>
                  <a:srgbClr val="FFFFFF"/>
                </a:solidFill>
                <a:latin typeface="Chalkboard"/>
                <a:cs typeface="Chalkboard"/>
              </a:endParaRPr>
            </a:p>
          </p:txBody>
        </p:sp>
      </p:grpSp>
      <p:grpSp>
        <p:nvGrpSpPr>
          <p:cNvPr id="26" name="Group 25"/>
          <p:cNvGrpSpPr/>
          <p:nvPr/>
        </p:nvGrpSpPr>
        <p:grpSpPr>
          <a:xfrm>
            <a:off x="178656" y="4577844"/>
            <a:ext cx="8753676" cy="2063160"/>
            <a:chOff x="178656" y="4747176"/>
            <a:chExt cx="8753676" cy="2063160"/>
          </a:xfrm>
        </p:grpSpPr>
        <p:sp>
          <p:nvSpPr>
            <p:cNvPr id="8" name="TextBox 7"/>
            <p:cNvSpPr txBox="1"/>
            <p:nvPr/>
          </p:nvSpPr>
          <p:spPr>
            <a:xfrm>
              <a:off x="178656" y="4747176"/>
              <a:ext cx="2606543" cy="707886"/>
            </a:xfrm>
            <a:prstGeom prst="rect">
              <a:avLst/>
            </a:prstGeom>
            <a:noFill/>
          </p:spPr>
          <p:txBody>
            <a:bodyPr wrap="none" rtlCol="0">
              <a:spAutoFit/>
            </a:bodyPr>
            <a:lstStyle/>
            <a:p>
              <a:pPr algn="ctr"/>
              <a:r>
                <a:rPr lang="en-US" sz="4000" dirty="0" smtClean="0">
                  <a:solidFill>
                    <a:schemeClr val="bg1"/>
                  </a:solidFill>
                  <a:latin typeface="Chalkboard"/>
                  <a:cs typeface="Chalkboard"/>
                </a:rPr>
                <a:t>Metadata:</a:t>
              </a:r>
              <a:endParaRPr lang="en-US" sz="4000" dirty="0">
                <a:solidFill>
                  <a:schemeClr val="bg1"/>
                </a:solidFill>
                <a:latin typeface="Chalkboard"/>
                <a:cs typeface="Chalkboard"/>
              </a:endParaRPr>
            </a:p>
          </p:txBody>
        </p:sp>
        <p:sp>
          <p:nvSpPr>
            <p:cNvPr id="9" name="TextBox 8"/>
            <p:cNvSpPr txBox="1"/>
            <p:nvPr/>
          </p:nvSpPr>
          <p:spPr>
            <a:xfrm>
              <a:off x="693941" y="5467013"/>
              <a:ext cx="5986217" cy="646331"/>
            </a:xfrm>
            <a:prstGeom prst="rect">
              <a:avLst/>
            </a:prstGeom>
            <a:noFill/>
          </p:spPr>
          <p:txBody>
            <a:bodyPr wrap="square" rtlCol="0">
              <a:spAutoFit/>
            </a:bodyPr>
            <a:lstStyle/>
            <a:p>
              <a:r>
                <a:rPr lang="en-US" dirty="0" smtClean="0">
                  <a:solidFill>
                    <a:srgbClr val="FFFFFF"/>
                  </a:solidFill>
                  <a:latin typeface="Chalkboard"/>
                  <a:cs typeface="Chalkboard"/>
                </a:rPr>
                <a:t>Data about data designed to make it discoverable and inform users</a:t>
              </a:r>
              <a:endParaRPr lang="en-US" dirty="0">
                <a:solidFill>
                  <a:srgbClr val="FFFFFF"/>
                </a:solidFill>
                <a:latin typeface="Chalkboard"/>
                <a:cs typeface="Chalkboard"/>
              </a:endParaRPr>
            </a:p>
          </p:txBody>
        </p:sp>
        <p:sp>
          <p:nvSpPr>
            <p:cNvPr id="10" name="TextBox 9"/>
            <p:cNvSpPr txBox="1"/>
            <p:nvPr/>
          </p:nvSpPr>
          <p:spPr>
            <a:xfrm>
              <a:off x="714000" y="6091407"/>
              <a:ext cx="5880671" cy="646331"/>
            </a:xfrm>
            <a:prstGeom prst="rect">
              <a:avLst/>
            </a:prstGeom>
            <a:noFill/>
          </p:spPr>
          <p:txBody>
            <a:bodyPr wrap="square" rtlCol="0">
              <a:spAutoFit/>
            </a:bodyPr>
            <a:lstStyle/>
            <a:p>
              <a:r>
                <a:rPr lang="en-US" dirty="0" smtClean="0">
                  <a:solidFill>
                    <a:srgbClr val="FFFFFF"/>
                  </a:solidFill>
                  <a:latin typeface="Chalkboard"/>
                  <a:cs typeface="Chalkboard"/>
                </a:rPr>
                <a:t>Reference: Marine Metadata Interoperability Project, </a:t>
              </a:r>
              <a:r>
                <a:rPr lang="en-US" dirty="0" err="1" smtClean="0">
                  <a:solidFill>
                    <a:srgbClr val="FFFFFF"/>
                  </a:solidFill>
                  <a:latin typeface="Chalkboard"/>
                  <a:cs typeface="Chalkboard"/>
                </a:rPr>
                <a:t>marinemetadata.org</a:t>
              </a:r>
              <a:r>
                <a:rPr lang="en-US" dirty="0" smtClean="0">
                  <a:solidFill>
                    <a:srgbClr val="FFFFFF"/>
                  </a:solidFill>
                  <a:latin typeface="Chalkboard"/>
                  <a:cs typeface="Chalkboard"/>
                </a:rPr>
                <a:t> </a:t>
              </a:r>
              <a:endParaRPr lang="en-US" dirty="0">
                <a:solidFill>
                  <a:srgbClr val="FFFFFF"/>
                </a:solidFill>
                <a:latin typeface="Chalkboard"/>
                <a:cs typeface="Chalkboard"/>
              </a:endParaRPr>
            </a:p>
          </p:txBody>
        </p:sp>
        <p:sp>
          <p:nvSpPr>
            <p:cNvPr id="22" name="Right Brace 21"/>
            <p:cNvSpPr/>
            <p:nvPr/>
          </p:nvSpPr>
          <p:spPr>
            <a:xfrm>
              <a:off x="6936130" y="4990676"/>
              <a:ext cx="247319" cy="1747062"/>
            </a:xfrm>
            <a:prstGeom prst="righ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FF"/>
                </a:solidFill>
              </a:endParaRPr>
            </a:p>
          </p:txBody>
        </p:sp>
        <p:sp>
          <p:nvSpPr>
            <p:cNvPr id="23" name="TextBox 22"/>
            <p:cNvSpPr txBox="1"/>
            <p:nvPr/>
          </p:nvSpPr>
          <p:spPr>
            <a:xfrm>
              <a:off x="7276279" y="4779011"/>
              <a:ext cx="1656053" cy="2031325"/>
            </a:xfrm>
            <a:prstGeom prst="rect">
              <a:avLst/>
            </a:prstGeom>
            <a:noFill/>
          </p:spPr>
          <p:txBody>
            <a:bodyPr wrap="square" rtlCol="0">
              <a:spAutoFit/>
            </a:bodyPr>
            <a:lstStyle/>
            <a:p>
              <a:pPr algn="ctr"/>
              <a:r>
                <a:rPr lang="en-US" dirty="0" smtClean="0">
                  <a:solidFill>
                    <a:srgbClr val="FFFFFF"/>
                  </a:solidFill>
                  <a:latin typeface="Chalkboard"/>
                  <a:cs typeface="Chalkboard"/>
                </a:rPr>
                <a:t>Language that allows data producers to communicate with potential users</a:t>
              </a:r>
              <a:endParaRPr lang="en-US" dirty="0">
                <a:solidFill>
                  <a:srgbClr val="FFFFFF"/>
                </a:solidFill>
                <a:latin typeface="Chalkboard"/>
                <a:cs typeface="Chalkboard"/>
              </a:endParaRPr>
            </a:p>
          </p:txBody>
        </p:sp>
      </p:grpSp>
    </p:spTree>
    <p:extLst>
      <p:ext uri="{BB962C8B-B14F-4D97-AF65-F5344CB8AC3E}">
        <p14:creationId xmlns:p14="http://schemas.microsoft.com/office/powerpoint/2010/main" val="3027017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9439" y="250918"/>
            <a:ext cx="5483094" cy="707886"/>
          </a:xfrm>
          <a:prstGeom prst="rect">
            <a:avLst/>
          </a:prstGeom>
          <a:noFill/>
        </p:spPr>
        <p:txBody>
          <a:bodyPr wrap="square" rtlCol="0">
            <a:spAutoFit/>
          </a:bodyPr>
          <a:lstStyle/>
          <a:p>
            <a:pPr algn="ctr">
              <a:spcAft>
                <a:spcPts val="1800"/>
              </a:spcAft>
            </a:pPr>
            <a:r>
              <a:rPr lang="en-US" sz="4000" dirty="0" smtClean="0">
                <a:solidFill>
                  <a:schemeClr val="bg1"/>
                </a:solidFill>
                <a:latin typeface="Chalkboard"/>
                <a:cs typeface="Chalkboard"/>
              </a:rPr>
              <a:t>Spike Detection</a:t>
            </a:r>
          </a:p>
        </p:txBody>
      </p:sp>
      <p:grpSp>
        <p:nvGrpSpPr>
          <p:cNvPr id="200" name="Group 199"/>
          <p:cNvGrpSpPr/>
          <p:nvPr/>
        </p:nvGrpSpPr>
        <p:grpSpPr>
          <a:xfrm>
            <a:off x="371764" y="1847385"/>
            <a:ext cx="8204873" cy="2782950"/>
            <a:chOff x="371764" y="1847385"/>
            <a:chExt cx="8204873" cy="2782950"/>
          </a:xfrm>
        </p:grpSpPr>
        <p:sp>
          <p:nvSpPr>
            <p:cNvPr id="5" name="Oval 4"/>
            <p:cNvSpPr/>
            <p:nvPr/>
          </p:nvSpPr>
          <p:spPr>
            <a:xfrm>
              <a:off x="1413765" y="379536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235077" y="4356190"/>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858975" y="379536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467510" y="4126108"/>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079835" y="4406451"/>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328875" y="385886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297375" y="4391730"/>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665001" y="429322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183075" y="3925524"/>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032765" y="3961064"/>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573830" y="4160513"/>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066624" y="3556764"/>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852165" y="3732408"/>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281020" y="4269502"/>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484575" y="384616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721865" y="393506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2925065" y="432876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954120" y="4291208"/>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4753865" y="382076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957065" y="421446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199075" y="382076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807610" y="4151508"/>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465420" y="4307602"/>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589033" y="3556764"/>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688275" y="4429291"/>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049975" y="4391730"/>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523175" y="3950924"/>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5909565" y="380806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913930" y="4185913"/>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431330" y="380806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7192265" y="3643752"/>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636051" y="4529813"/>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6824675" y="387156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892185" y="3760273"/>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6265165" y="4126108"/>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294220" y="4316608"/>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485644" y="1847385"/>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14" idx="5"/>
              <a:endCxn id="6" idx="1"/>
            </p:cNvCxnSpPr>
            <p:nvPr/>
          </p:nvCxnSpPr>
          <p:spPr>
            <a:xfrm>
              <a:off x="1119789" y="4046865"/>
              <a:ext cx="130219" cy="32404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5" idx="3"/>
              <a:endCxn id="6" idx="0"/>
            </p:cNvCxnSpPr>
            <p:nvPr/>
          </p:nvCxnSpPr>
          <p:spPr>
            <a:xfrm flipH="1">
              <a:off x="1286055" y="3881170"/>
              <a:ext cx="142641" cy="4750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5" idx="5"/>
              <a:endCxn id="12" idx="1"/>
            </p:cNvCxnSpPr>
            <p:nvPr/>
          </p:nvCxnSpPr>
          <p:spPr>
            <a:xfrm>
              <a:off x="1500789" y="3881170"/>
              <a:ext cx="179143" cy="4267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7" idx="3"/>
              <a:endCxn id="12" idx="7"/>
            </p:cNvCxnSpPr>
            <p:nvPr/>
          </p:nvCxnSpPr>
          <p:spPr>
            <a:xfrm flipH="1">
              <a:off x="1752025" y="3881170"/>
              <a:ext cx="121881" cy="4267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7" idx="5"/>
              <a:endCxn id="9" idx="1"/>
            </p:cNvCxnSpPr>
            <p:nvPr/>
          </p:nvCxnSpPr>
          <p:spPr>
            <a:xfrm>
              <a:off x="1945999" y="3881170"/>
              <a:ext cx="148767" cy="5400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10" idx="3"/>
              <a:endCxn id="9" idx="7"/>
            </p:cNvCxnSpPr>
            <p:nvPr/>
          </p:nvCxnSpPr>
          <p:spPr>
            <a:xfrm flipH="1">
              <a:off x="2166859" y="3944670"/>
              <a:ext cx="176947" cy="47650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10" idx="5"/>
              <a:endCxn id="8" idx="0"/>
            </p:cNvCxnSpPr>
            <p:nvPr/>
          </p:nvCxnSpPr>
          <p:spPr>
            <a:xfrm>
              <a:off x="2415899" y="3944670"/>
              <a:ext cx="102589" cy="1814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20" idx="3"/>
              <a:endCxn id="8" idx="7"/>
            </p:cNvCxnSpPr>
            <p:nvPr/>
          </p:nvCxnSpPr>
          <p:spPr>
            <a:xfrm flipH="1">
              <a:off x="2554534" y="4020870"/>
              <a:ext cx="182262" cy="11995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20" idx="5"/>
              <a:endCxn id="21" idx="1"/>
            </p:cNvCxnSpPr>
            <p:nvPr/>
          </p:nvCxnSpPr>
          <p:spPr>
            <a:xfrm>
              <a:off x="2808889" y="4020870"/>
              <a:ext cx="131107" cy="3226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16" idx="3"/>
              <a:endCxn id="21" idx="0"/>
            </p:cNvCxnSpPr>
            <p:nvPr/>
          </p:nvCxnSpPr>
          <p:spPr>
            <a:xfrm flipH="1">
              <a:off x="2976043" y="3642565"/>
              <a:ext cx="105512" cy="68620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16" idx="5"/>
              <a:endCxn id="18" idx="1"/>
            </p:cNvCxnSpPr>
            <p:nvPr/>
          </p:nvCxnSpPr>
          <p:spPr>
            <a:xfrm>
              <a:off x="3153648" y="3642565"/>
              <a:ext cx="142303" cy="6416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19" idx="3"/>
              <a:endCxn id="18" idx="7"/>
            </p:cNvCxnSpPr>
            <p:nvPr/>
          </p:nvCxnSpPr>
          <p:spPr>
            <a:xfrm flipH="1">
              <a:off x="3368044" y="3931970"/>
              <a:ext cx="131462" cy="3522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19" idx="4"/>
              <a:endCxn id="15" idx="1"/>
            </p:cNvCxnSpPr>
            <p:nvPr/>
          </p:nvCxnSpPr>
          <p:spPr>
            <a:xfrm>
              <a:off x="3535553" y="3946691"/>
              <a:ext cx="53208" cy="22854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17" idx="3"/>
              <a:endCxn id="15" idx="7"/>
            </p:cNvCxnSpPr>
            <p:nvPr/>
          </p:nvCxnSpPr>
          <p:spPr>
            <a:xfrm flipH="1">
              <a:off x="3660854" y="3818209"/>
              <a:ext cx="206242" cy="35702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17" idx="4"/>
              <a:endCxn id="22" idx="1"/>
            </p:cNvCxnSpPr>
            <p:nvPr/>
          </p:nvCxnSpPr>
          <p:spPr>
            <a:xfrm>
              <a:off x="3903143" y="3832930"/>
              <a:ext cx="65908" cy="47299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13" idx="3"/>
              <a:endCxn id="22" idx="7"/>
            </p:cNvCxnSpPr>
            <p:nvPr/>
          </p:nvCxnSpPr>
          <p:spPr>
            <a:xfrm flipH="1">
              <a:off x="4041144" y="4011325"/>
              <a:ext cx="156862" cy="29460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13" idx="4"/>
              <a:endCxn id="11" idx="1"/>
            </p:cNvCxnSpPr>
            <p:nvPr/>
          </p:nvCxnSpPr>
          <p:spPr>
            <a:xfrm>
              <a:off x="4234053" y="4026046"/>
              <a:ext cx="78253" cy="38040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41" idx="4"/>
              <a:endCxn id="11" idx="7"/>
            </p:cNvCxnSpPr>
            <p:nvPr/>
          </p:nvCxnSpPr>
          <p:spPr>
            <a:xfrm flipH="1">
              <a:off x="4384399" y="1947907"/>
              <a:ext cx="152223" cy="24585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41" idx="5"/>
              <a:endCxn id="23" idx="1"/>
            </p:cNvCxnSpPr>
            <p:nvPr/>
          </p:nvCxnSpPr>
          <p:spPr>
            <a:xfrm>
              <a:off x="4572668" y="1933186"/>
              <a:ext cx="196128" cy="190230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23" idx="4"/>
              <a:endCxn id="24" idx="1"/>
            </p:cNvCxnSpPr>
            <p:nvPr/>
          </p:nvCxnSpPr>
          <p:spPr>
            <a:xfrm>
              <a:off x="4804843" y="3921291"/>
              <a:ext cx="167153" cy="30789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25" idx="3"/>
              <a:endCxn id="24" idx="7"/>
            </p:cNvCxnSpPr>
            <p:nvPr/>
          </p:nvCxnSpPr>
          <p:spPr>
            <a:xfrm flipH="1">
              <a:off x="5044089" y="3906570"/>
              <a:ext cx="169917" cy="3226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25" idx="5"/>
              <a:endCxn id="27" idx="1"/>
            </p:cNvCxnSpPr>
            <p:nvPr/>
          </p:nvCxnSpPr>
          <p:spPr>
            <a:xfrm>
              <a:off x="5286099" y="3906570"/>
              <a:ext cx="194252" cy="4157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28" idx="3"/>
              <a:endCxn id="27" idx="0"/>
            </p:cNvCxnSpPr>
            <p:nvPr/>
          </p:nvCxnSpPr>
          <p:spPr>
            <a:xfrm flipH="1">
              <a:off x="5516398" y="3642565"/>
              <a:ext cx="87566" cy="6650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28" idx="5"/>
              <a:endCxn id="26" idx="1"/>
            </p:cNvCxnSpPr>
            <p:nvPr/>
          </p:nvCxnSpPr>
          <p:spPr>
            <a:xfrm>
              <a:off x="5676057" y="3642565"/>
              <a:ext cx="146484" cy="52366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32" idx="3"/>
              <a:endCxn id="26" idx="0"/>
            </p:cNvCxnSpPr>
            <p:nvPr/>
          </p:nvCxnSpPr>
          <p:spPr>
            <a:xfrm flipH="1">
              <a:off x="5858588" y="3893870"/>
              <a:ext cx="65908" cy="2576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32" idx="4"/>
              <a:endCxn id="30" idx="1"/>
            </p:cNvCxnSpPr>
            <p:nvPr/>
          </p:nvCxnSpPr>
          <p:spPr>
            <a:xfrm>
              <a:off x="5960543" y="3908591"/>
              <a:ext cx="104363" cy="49786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39" idx="3"/>
              <a:endCxn id="30" idx="7"/>
            </p:cNvCxnSpPr>
            <p:nvPr/>
          </p:nvCxnSpPr>
          <p:spPr>
            <a:xfrm flipH="1">
              <a:off x="6136999" y="4211909"/>
              <a:ext cx="143097" cy="19454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a:stCxn id="34" idx="3"/>
              <a:endCxn id="39" idx="7"/>
            </p:cNvCxnSpPr>
            <p:nvPr/>
          </p:nvCxnSpPr>
          <p:spPr>
            <a:xfrm flipH="1">
              <a:off x="6352189" y="3893870"/>
              <a:ext cx="94072" cy="24695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34" idx="5"/>
              <a:endCxn id="36" idx="1"/>
            </p:cNvCxnSpPr>
            <p:nvPr/>
          </p:nvCxnSpPr>
          <p:spPr>
            <a:xfrm>
              <a:off x="6518354" y="3893870"/>
              <a:ext cx="132628" cy="65066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37" idx="3"/>
              <a:endCxn id="36" idx="7"/>
            </p:cNvCxnSpPr>
            <p:nvPr/>
          </p:nvCxnSpPr>
          <p:spPr>
            <a:xfrm flipH="1">
              <a:off x="6723075" y="3957370"/>
              <a:ext cx="116531" cy="58716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37" idx="4"/>
              <a:endCxn id="33" idx="1"/>
            </p:cNvCxnSpPr>
            <p:nvPr/>
          </p:nvCxnSpPr>
          <p:spPr>
            <a:xfrm>
              <a:off x="6875653" y="3972091"/>
              <a:ext cx="53208" cy="22854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a:stCxn id="35" idx="3"/>
              <a:endCxn id="33" idx="7"/>
            </p:cNvCxnSpPr>
            <p:nvPr/>
          </p:nvCxnSpPr>
          <p:spPr>
            <a:xfrm flipH="1">
              <a:off x="7000954" y="3729553"/>
              <a:ext cx="206242" cy="4710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a:stCxn id="35" idx="4"/>
              <a:endCxn id="40" idx="0"/>
            </p:cNvCxnSpPr>
            <p:nvPr/>
          </p:nvCxnSpPr>
          <p:spPr>
            <a:xfrm>
              <a:off x="7243243" y="3744274"/>
              <a:ext cx="101955" cy="57233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a:stCxn id="31" idx="3"/>
              <a:endCxn id="40" idx="7"/>
            </p:cNvCxnSpPr>
            <p:nvPr/>
          </p:nvCxnSpPr>
          <p:spPr>
            <a:xfrm flipH="1">
              <a:off x="7381244" y="4036725"/>
              <a:ext cx="156862" cy="29460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31" idx="5"/>
              <a:endCxn id="29" idx="1"/>
            </p:cNvCxnSpPr>
            <p:nvPr/>
          </p:nvCxnSpPr>
          <p:spPr>
            <a:xfrm>
              <a:off x="7610199" y="4036725"/>
              <a:ext cx="93007" cy="40728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38" idx="4"/>
              <a:endCxn id="29" idx="7"/>
            </p:cNvCxnSpPr>
            <p:nvPr/>
          </p:nvCxnSpPr>
          <p:spPr>
            <a:xfrm flipH="1">
              <a:off x="7775299" y="3860795"/>
              <a:ext cx="167864" cy="5832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63" name="Oval 162"/>
            <p:cNvSpPr/>
            <p:nvPr/>
          </p:nvSpPr>
          <p:spPr>
            <a:xfrm>
              <a:off x="757214" y="4073721"/>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564489" y="4074255"/>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371764" y="4074789"/>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68"/>
            <p:cNvGrpSpPr/>
            <p:nvPr/>
          </p:nvGrpSpPr>
          <p:grpSpPr>
            <a:xfrm>
              <a:off x="8089232" y="4074255"/>
              <a:ext cx="487405" cy="101590"/>
              <a:chOff x="468944" y="3166563"/>
              <a:chExt cx="487405" cy="101590"/>
            </a:xfrm>
          </p:grpSpPr>
          <p:sp>
            <p:nvSpPr>
              <p:cNvPr id="166" name="Oval 165"/>
              <p:cNvSpPr/>
              <p:nvPr/>
            </p:nvSpPr>
            <p:spPr>
              <a:xfrm>
                <a:off x="854394" y="3166563"/>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661669" y="3167097"/>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468944" y="3167631"/>
                <a:ext cx="101955" cy="10052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71" name="TextBox 170"/>
          <p:cNvSpPr txBox="1"/>
          <p:nvPr/>
        </p:nvSpPr>
        <p:spPr>
          <a:xfrm>
            <a:off x="2130813" y="1182241"/>
            <a:ext cx="4801916" cy="461665"/>
          </a:xfrm>
          <a:prstGeom prst="rect">
            <a:avLst/>
          </a:prstGeom>
          <a:noFill/>
        </p:spPr>
        <p:txBody>
          <a:bodyPr wrap="none" rtlCol="0">
            <a:spAutoFit/>
          </a:bodyPr>
          <a:lstStyle/>
          <a:p>
            <a:pPr algn="ctr"/>
            <a:r>
              <a:rPr lang="en-US" sz="2400" dirty="0" smtClean="0">
                <a:solidFill>
                  <a:srgbClr val="FFFFFF"/>
                </a:solidFill>
                <a:latin typeface="Chalkboard"/>
                <a:cs typeface="Chalkboard"/>
              </a:rPr>
              <a:t>Noise or meaningful observation?</a:t>
            </a:r>
            <a:endParaRPr lang="en-US" sz="2400" dirty="0">
              <a:solidFill>
                <a:srgbClr val="FFFFFF"/>
              </a:solidFill>
              <a:latin typeface="Chalkboard"/>
              <a:cs typeface="Chalkboard"/>
            </a:endParaRPr>
          </a:p>
        </p:txBody>
      </p:sp>
      <p:grpSp>
        <p:nvGrpSpPr>
          <p:cNvPr id="201" name="Group 200"/>
          <p:cNvGrpSpPr/>
          <p:nvPr/>
        </p:nvGrpSpPr>
        <p:grpSpPr>
          <a:xfrm>
            <a:off x="1981715" y="4890308"/>
            <a:ext cx="5813986" cy="1262947"/>
            <a:chOff x="1981715" y="4890308"/>
            <a:chExt cx="5813986" cy="1262947"/>
          </a:xfrm>
        </p:grpSpPr>
        <p:grpSp>
          <p:nvGrpSpPr>
            <p:cNvPr id="191" name="Group 190"/>
            <p:cNvGrpSpPr/>
            <p:nvPr/>
          </p:nvGrpSpPr>
          <p:grpSpPr>
            <a:xfrm>
              <a:off x="1981715" y="5042174"/>
              <a:ext cx="3198311" cy="905560"/>
              <a:chOff x="4218125" y="5042174"/>
              <a:chExt cx="3198311" cy="905560"/>
            </a:xfrm>
          </p:grpSpPr>
          <p:sp>
            <p:nvSpPr>
              <p:cNvPr id="188" name="TextBox 187"/>
              <p:cNvSpPr txBox="1"/>
              <p:nvPr/>
            </p:nvSpPr>
            <p:spPr>
              <a:xfrm>
                <a:off x="4218125" y="5301403"/>
                <a:ext cx="3198311" cy="646331"/>
              </a:xfrm>
              <a:prstGeom prst="rect">
                <a:avLst/>
              </a:prstGeom>
              <a:noFill/>
            </p:spPr>
            <p:txBody>
              <a:bodyPr wrap="none" rtlCol="0">
                <a:spAutoFit/>
              </a:bodyPr>
              <a:lstStyle/>
              <a:p>
                <a:r>
                  <a:rPr lang="en-US" sz="3600" dirty="0" smtClean="0">
                    <a:solidFill>
                      <a:srgbClr val="FFFFFF"/>
                    </a:solidFill>
                    <a:latin typeface="Chalkboard"/>
                    <a:cs typeface="Chalkboard"/>
                  </a:rPr>
                  <a:t>[ P</a:t>
                </a:r>
                <a:r>
                  <a:rPr lang="en-US" sz="3600" baseline="-25000" dirty="0" smtClean="0">
                    <a:solidFill>
                      <a:srgbClr val="FFFFFF"/>
                    </a:solidFill>
                    <a:latin typeface="Chalkboard"/>
                    <a:cs typeface="Chalkboard"/>
                  </a:rPr>
                  <a:t>i</a:t>
                </a:r>
                <a:r>
                  <a:rPr lang="en-US" sz="3600" dirty="0" smtClean="0">
                    <a:solidFill>
                      <a:srgbClr val="FFFFFF"/>
                    </a:solidFill>
                    <a:latin typeface="Chalkboard"/>
                    <a:cs typeface="Chalkboard"/>
                  </a:rPr>
                  <a:t> – P ] &lt; N</a:t>
                </a:r>
                <a:r>
                  <a:rPr lang="en-US" sz="3600" dirty="0" smtClean="0">
                    <a:solidFill>
                      <a:srgbClr val="FFFFFF"/>
                    </a:solidFill>
                    <a:latin typeface="Symbol" charset="2"/>
                    <a:cs typeface="Symbol" charset="2"/>
                  </a:rPr>
                  <a:t>s</a:t>
                </a:r>
                <a:endParaRPr lang="en-US" sz="3600" dirty="0">
                  <a:solidFill>
                    <a:srgbClr val="FFFFFF"/>
                  </a:solidFill>
                  <a:latin typeface="Symbol" charset="2"/>
                  <a:cs typeface="Symbol" charset="2"/>
                </a:endParaRPr>
              </a:p>
            </p:txBody>
          </p:sp>
          <p:sp>
            <p:nvSpPr>
              <p:cNvPr id="190" name="TextBox 189"/>
              <p:cNvSpPr txBox="1"/>
              <p:nvPr/>
            </p:nvSpPr>
            <p:spPr>
              <a:xfrm>
                <a:off x="5488799" y="5042174"/>
                <a:ext cx="463703" cy="646331"/>
              </a:xfrm>
              <a:prstGeom prst="rect">
                <a:avLst/>
              </a:prstGeom>
              <a:noFill/>
            </p:spPr>
            <p:txBody>
              <a:bodyPr wrap="none" rtlCol="0">
                <a:spAutoFit/>
              </a:bodyPr>
              <a:lstStyle/>
              <a:p>
                <a:r>
                  <a:rPr lang="en-US" sz="3600" dirty="0" smtClean="0">
                    <a:solidFill>
                      <a:srgbClr val="FFFFFF"/>
                    </a:solidFill>
                    <a:latin typeface="Chalkboard"/>
                    <a:cs typeface="Chalkboard"/>
                  </a:rPr>
                  <a:t>–</a:t>
                </a:r>
                <a:endParaRPr lang="en-US" sz="3600" dirty="0">
                  <a:solidFill>
                    <a:srgbClr val="FFFFFF"/>
                  </a:solidFill>
                  <a:latin typeface="Symbol" charset="2"/>
                  <a:cs typeface="Symbol" charset="2"/>
                </a:endParaRPr>
              </a:p>
            </p:txBody>
          </p:sp>
        </p:grpSp>
        <p:cxnSp>
          <p:nvCxnSpPr>
            <p:cNvPr id="193" name="Straight Connector 192"/>
            <p:cNvCxnSpPr/>
            <p:nvPr/>
          </p:nvCxnSpPr>
          <p:spPr>
            <a:xfrm>
              <a:off x="5214006" y="5042174"/>
              <a:ext cx="0" cy="1101379"/>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5379655" y="4890308"/>
              <a:ext cx="2416046" cy="461665"/>
            </a:xfrm>
            <a:prstGeom prst="rect">
              <a:avLst/>
            </a:prstGeom>
            <a:noFill/>
          </p:spPr>
          <p:txBody>
            <a:bodyPr wrap="none" rtlCol="0">
              <a:spAutoFit/>
            </a:bodyPr>
            <a:lstStyle/>
            <a:p>
              <a:r>
                <a:rPr lang="en-US" sz="2400" dirty="0" smtClean="0">
                  <a:solidFill>
                    <a:srgbClr val="FFFFFF"/>
                  </a:solidFill>
                  <a:latin typeface="Chalkboard"/>
                  <a:cs typeface="Chalkboard"/>
                </a:rPr>
                <a:t>Pass = not spike</a:t>
              </a:r>
              <a:endParaRPr lang="en-US" sz="2400" dirty="0">
                <a:solidFill>
                  <a:srgbClr val="FFFFFF"/>
                </a:solidFill>
                <a:latin typeface="Chalkboard"/>
                <a:cs typeface="Chalkboard"/>
              </a:endParaRPr>
            </a:p>
          </p:txBody>
        </p:sp>
        <p:sp>
          <p:nvSpPr>
            <p:cNvPr id="195" name="TextBox 194"/>
            <p:cNvSpPr txBox="1"/>
            <p:nvPr/>
          </p:nvSpPr>
          <p:spPr>
            <a:xfrm>
              <a:off x="5380200" y="5691590"/>
              <a:ext cx="1723549" cy="461665"/>
            </a:xfrm>
            <a:prstGeom prst="rect">
              <a:avLst/>
            </a:prstGeom>
            <a:noFill/>
          </p:spPr>
          <p:txBody>
            <a:bodyPr wrap="none" rtlCol="0">
              <a:spAutoFit/>
            </a:bodyPr>
            <a:lstStyle/>
            <a:p>
              <a:r>
                <a:rPr lang="en-US" sz="2400" dirty="0" smtClean="0">
                  <a:solidFill>
                    <a:srgbClr val="FFFFFF"/>
                  </a:solidFill>
                  <a:latin typeface="Chalkboard"/>
                  <a:cs typeface="Chalkboard"/>
                </a:rPr>
                <a:t>Fail = spike</a:t>
              </a:r>
              <a:endParaRPr lang="en-US" sz="2400" dirty="0">
                <a:solidFill>
                  <a:srgbClr val="FFFFFF"/>
                </a:solidFill>
                <a:latin typeface="Chalkboard"/>
                <a:cs typeface="Chalkboard"/>
              </a:endParaRPr>
            </a:p>
          </p:txBody>
        </p:sp>
      </p:grpSp>
    </p:spTree>
    <p:extLst>
      <p:ext uri="{BB962C8B-B14F-4D97-AF65-F5344CB8AC3E}">
        <p14:creationId xmlns:p14="http://schemas.microsoft.com/office/powerpoint/2010/main" val="1079164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5000"/>
                                        <p:tgtEl>
                                          <p:spTgt spid="200"/>
                                        </p:tgtEl>
                                      </p:cBhvr>
                                    </p:animEffect>
                                  </p:childTnLst>
                                </p:cTn>
                              </p:par>
                            </p:childTnLst>
                          </p:cTn>
                        </p:par>
                        <p:par>
                          <p:cTn id="8" fill="hold">
                            <p:stCondLst>
                              <p:cond delay="5000"/>
                            </p:stCondLst>
                            <p:childTnLst>
                              <p:par>
                                <p:cTn id="9" presetID="9" presetClass="entr" presetSubtype="0" fill="hold" nodeType="afterEffect">
                                  <p:stCondLst>
                                    <p:cond delay="3000"/>
                                  </p:stCondLst>
                                  <p:childTnLst>
                                    <p:set>
                                      <p:cBhvr>
                                        <p:cTn id="10" dur="1" fill="hold">
                                          <p:stCondLst>
                                            <p:cond delay="0"/>
                                          </p:stCondLst>
                                        </p:cTn>
                                        <p:tgtEl>
                                          <p:spTgt spid="201"/>
                                        </p:tgtEl>
                                        <p:attrNameLst>
                                          <p:attrName>style.visibility</p:attrName>
                                        </p:attrNameLst>
                                      </p:cBhvr>
                                      <p:to>
                                        <p:strVal val="visible"/>
                                      </p:to>
                                    </p:set>
                                    <p:animEffect transition="in" filter="dissolve">
                                      <p:cBhvr>
                                        <p:cTn id="11" dur="500"/>
                                        <p:tgtEl>
                                          <p:spTgt spid="20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71"/>
                                        </p:tgtEl>
                                        <p:attrNameLst>
                                          <p:attrName>style.visibility</p:attrName>
                                        </p:attrNameLst>
                                      </p:cBhvr>
                                      <p:to>
                                        <p:strVal val="visible"/>
                                      </p:to>
                                    </p:set>
                                    <p:animEffect transition="in" filter="dissolve">
                                      <p:cBhvr>
                                        <p:cTn id="16"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1186" y="1422009"/>
            <a:ext cx="8120662" cy="5177150"/>
          </a:xfrm>
          <a:prstGeom prst="rect">
            <a:avLst/>
          </a:prstGeom>
        </p:spPr>
      </p:pic>
      <p:pic>
        <p:nvPicPr>
          <p:cNvPr id="7" name="Picture 6"/>
          <p:cNvPicPr>
            <a:picLocks noChangeAspect="1"/>
          </p:cNvPicPr>
          <p:nvPr/>
        </p:nvPicPr>
        <p:blipFill>
          <a:blip r:embed="rId3"/>
          <a:stretch>
            <a:fillRect/>
          </a:stretch>
        </p:blipFill>
        <p:spPr>
          <a:xfrm>
            <a:off x="850900" y="258705"/>
            <a:ext cx="7429500" cy="1054100"/>
          </a:xfrm>
          <a:prstGeom prst="rect">
            <a:avLst/>
          </a:prstGeom>
        </p:spPr>
      </p:pic>
      <p:sp>
        <p:nvSpPr>
          <p:cNvPr id="9" name="TextBox 8"/>
          <p:cNvSpPr txBox="1"/>
          <p:nvPr/>
        </p:nvSpPr>
        <p:spPr>
          <a:xfrm>
            <a:off x="5494337" y="971085"/>
            <a:ext cx="2760992" cy="338554"/>
          </a:xfrm>
          <a:prstGeom prst="rect">
            <a:avLst/>
          </a:prstGeom>
          <a:noFill/>
        </p:spPr>
        <p:txBody>
          <a:bodyPr wrap="none" rtlCol="0">
            <a:spAutoFit/>
          </a:bodyPr>
          <a:lstStyle/>
          <a:p>
            <a:r>
              <a:rPr lang="en-US" sz="1600" dirty="0" smtClean="0"/>
              <a:t>Deep Sea Research I, 58 (2011)</a:t>
            </a:r>
            <a:endParaRPr lang="en-US" sz="1600" dirty="0"/>
          </a:p>
        </p:txBody>
      </p:sp>
    </p:spTree>
    <p:extLst>
      <p:ext uri="{BB962C8B-B14F-4D97-AF65-F5344CB8AC3E}">
        <p14:creationId xmlns:p14="http://schemas.microsoft.com/office/powerpoint/2010/main" val="2646780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9439" y="402784"/>
            <a:ext cx="5483094" cy="707886"/>
          </a:xfrm>
          <a:prstGeom prst="rect">
            <a:avLst/>
          </a:prstGeom>
          <a:noFill/>
        </p:spPr>
        <p:txBody>
          <a:bodyPr wrap="square" rtlCol="0">
            <a:spAutoFit/>
          </a:bodyPr>
          <a:lstStyle/>
          <a:p>
            <a:pPr algn="ctr">
              <a:spcAft>
                <a:spcPts val="1800"/>
              </a:spcAft>
            </a:pPr>
            <a:r>
              <a:rPr lang="en-US" sz="4000" dirty="0" smtClean="0">
                <a:solidFill>
                  <a:schemeClr val="bg1"/>
                </a:solidFill>
                <a:latin typeface="Chalkboard"/>
                <a:cs typeface="Chalkboard"/>
              </a:rPr>
              <a:t>Common QA</a:t>
            </a:r>
            <a:r>
              <a:rPr lang="en-US" sz="4000" dirty="0">
                <a:solidFill>
                  <a:schemeClr val="bg1"/>
                </a:solidFill>
                <a:latin typeface="Chalkboard"/>
                <a:cs typeface="Chalkboard"/>
              </a:rPr>
              <a:t> </a:t>
            </a:r>
            <a:r>
              <a:rPr lang="en-US" sz="4000" dirty="0" smtClean="0">
                <a:solidFill>
                  <a:schemeClr val="bg1"/>
                </a:solidFill>
                <a:latin typeface="Chalkboard"/>
                <a:cs typeface="Chalkboard"/>
              </a:rPr>
              <a:t>Checks</a:t>
            </a:r>
          </a:p>
        </p:txBody>
      </p:sp>
      <p:sp>
        <p:nvSpPr>
          <p:cNvPr id="2" name="TextBox 1"/>
          <p:cNvSpPr txBox="1"/>
          <p:nvPr/>
        </p:nvSpPr>
        <p:spPr>
          <a:xfrm>
            <a:off x="627029" y="1412254"/>
            <a:ext cx="7135287" cy="461665"/>
          </a:xfrm>
          <a:prstGeom prst="rect">
            <a:avLst/>
          </a:prstGeom>
          <a:noFill/>
        </p:spPr>
        <p:txBody>
          <a:bodyPr wrap="none" rtlCol="0">
            <a:spAutoFit/>
          </a:bodyPr>
          <a:lstStyle/>
          <a:p>
            <a:r>
              <a:rPr lang="en-US" sz="2400" dirty="0" smtClean="0">
                <a:solidFill>
                  <a:schemeClr val="bg1">
                    <a:lumMod val="50000"/>
                  </a:schemeClr>
                </a:solidFill>
                <a:latin typeface="Chalkboard"/>
                <a:cs typeface="Chalkboard"/>
              </a:rPr>
              <a:t>Stuck Value: </a:t>
            </a:r>
            <a:r>
              <a:rPr lang="en-US" sz="2000" dirty="0" smtClean="0">
                <a:solidFill>
                  <a:schemeClr val="bg1">
                    <a:lumMod val="50000"/>
                  </a:schemeClr>
                </a:solidFill>
                <a:latin typeface="Chalkboard"/>
                <a:cs typeface="Chalkboard"/>
              </a:rPr>
              <a:t>Is the sensor operating and producing data?</a:t>
            </a:r>
          </a:p>
        </p:txBody>
      </p:sp>
      <p:sp>
        <p:nvSpPr>
          <p:cNvPr id="5" name="TextBox 4"/>
          <p:cNvSpPr txBox="1"/>
          <p:nvPr/>
        </p:nvSpPr>
        <p:spPr>
          <a:xfrm>
            <a:off x="645749" y="2158102"/>
            <a:ext cx="7717475" cy="461665"/>
          </a:xfrm>
          <a:prstGeom prst="rect">
            <a:avLst/>
          </a:prstGeom>
          <a:noFill/>
        </p:spPr>
        <p:txBody>
          <a:bodyPr wrap="none" rtlCol="0">
            <a:spAutoFit/>
          </a:bodyPr>
          <a:lstStyle/>
          <a:p>
            <a:r>
              <a:rPr lang="en-US" sz="2400" dirty="0" smtClean="0">
                <a:solidFill>
                  <a:schemeClr val="bg1">
                    <a:lumMod val="50000"/>
                  </a:schemeClr>
                </a:solidFill>
                <a:latin typeface="Chalkboard"/>
                <a:cs typeface="Chalkboard"/>
              </a:rPr>
              <a:t>Range:</a:t>
            </a:r>
            <a:r>
              <a:rPr lang="en-US" sz="2000" dirty="0" smtClean="0">
                <a:solidFill>
                  <a:schemeClr val="bg1">
                    <a:lumMod val="50000"/>
                  </a:schemeClr>
                </a:solidFill>
                <a:latin typeface="Chalkboard"/>
                <a:cs typeface="Chalkboard"/>
              </a:rPr>
              <a:t> Does the data fall within expected minima and maxima?</a:t>
            </a:r>
          </a:p>
        </p:txBody>
      </p:sp>
      <p:sp>
        <p:nvSpPr>
          <p:cNvPr id="6" name="TextBox 5"/>
          <p:cNvSpPr txBox="1"/>
          <p:nvPr/>
        </p:nvSpPr>
        <p:spPr>
          <a:xfrm>
            <a:off x="624365" y="2890582"/>
            <a:ext cx="7186583" cy="461665"/>
          </a:xfrm>
          <a:prstGeom prst="rect">
            <a:avLst/>
          </a:prstGeom>
          <a:noFill/>
        </p:spPr>
        <p:txBody>
          <a:bodyPr wrap="none" rtlCol="0">
            <a:spAutoFit/>
          </a:bodyPr>
          <a:lstStyle/>
          <a:p>
            <a:r>
              <a:rPr lang="en-US" sz="2400" dirty="0" smtClean="0">
                <a:solidFill>
                  <a:schemeClr val="bg1">
                    <a:lumMod val="50000"/>
                  </a:schemeClr>
                </a:solidFill>
                <a:latin typeface="Chalkboard"/>
                <a:cs typeface="Chalkboard"/>
              </a:rPr>
              <a:t>Spike:</a:t>
            </a:r>
            <a:r>
              <a:rPr lang="en-US" sz="2000" dirty="0" smtClean="0">
                <a:solidFill>
                  <a:schemeClr val="bg1">
                    <a:lumMod val="50000"/>
                  </a:schemeClr>
                </a:solidFill>
                <a:latin typeface="Chalkboard"/>
                <a:cs typeface="Chalkboard"/>
              </a:rPr>
              <a:t> Is a value realistic compared with surrounding data?</a:t>
            </a:r>
          </a:p>
        </p:txBody>
      </p:sp>
      <p:sp>
        <p:nvSpPr>
          <p:cNvPr id="7" name="TextBox 6"/>
          <p:cNvSpPr txBox="1"/>
          <p:nvPr/>
        </p:nvSpPr>
        <p:spPr>
          <a:xfrm>
            <a:off x="629717" y="3650674"/>
            <a:ext cx="7548863" cy="1077218"/>
          </a:xfrm>
          <a:prstGeom prst="rect">
            <a:avLst/>
          </a:prstGeom>
          <a:noFill/>
        </p:spPr>
        <p:txBody>
          <a:bodyPr wrap="square" rtlCol="0">
            <a:spAutoFit/>
          </a:bodyPr>
          <a:lstStyle/>
          <a:p>
            <a:r>
              <a:rPr lang="en-US" sz="2400" dirty="0" smtClean="0">
                <a:solidFill>
                  <a:schemeClr val="bg1"/>
                </a:solidFill>
                <a:latin typeface="Chalkboard"/>
                <a:cs typeface="Chalkboard"/>
              </a:rPr>
              <a:t>Gradient:</a:t>
            </a:r>
            <a:r>
              <a:rPr lang="en-US" sz="2000" dirty="0" smtClean="0">
                <a:solidFill>
                  <a:schemeClr val="bg1"/>
                </a:solidFill>
                <a:latin typeface="Chalkboard"/>
                <a:cs typeface="Chalkboard"/>
              </a:rPr>
              <a:t> Are values systematically changing with time in a way that cannot be explained by expected environmental variability?</a:t>
            </a:r>
          </a:p>
        </p:txBody>
      </p:sp>
    </p:spTree>
    <p:extLst>
      <p:ext uri="{BB962C8B-B14F-4D97-AF65-F5344CB8AC3E}">
        <p14:creationId xmlns:p14="http://schemas.microsoft.com/office/powerpoint/2010/main" val="1961841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7194" y="2043114"/>
            <a:ext cx="8618800" cy="4316658"/>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25608" y="2135359"/>
            <a:ext cx="1253994" cy="1695212"/>
          </a:xfrm>
          <a:prstGeom prst="rect">
            <a:avLst/>
          </a:prstGeom>
        </p:spPr>
      </p:pic>
      <p:sp>
        <p:nvSpPr>
          <p:cNvPr id="6" name="TextBox 5"/>
          <p:cNvSpPr txBox="1"/>
          <p:nvPr/>
        </p:nvSpPr>
        <p:spPr>
          <a:xfrm>
            <a:off x="1829439" y="130606"/>
            <a:ext cx="5483094" cy="707886"/>
          </a:xfrm>
          <a:prstGeom prst="rect">
            <a:avLst/>
          </a:prstGeom>
          <a:noFill/>
        </p:spPr>
        <p:txBody>
          <a:bodyPr wrap="square" rtlCol="0">
            <a:spAutoFit/>
          </a:bodyPr>
          <a:lstStyle/>
          <a:p>
            <a:pPr algn="ctr">
              <a:spcAft>
                <a:spcPts val="1800"/>
              </a:spcAft>
            </a:pPr>
            <a:r>
              <a:rPr lang="en-US" sz="4000" dirty="0" smtClean="0">
                <a:solidFill>
                  <a:schemeClr val="bg1"/>
                </a:solidFill>
                <a:latin typeface="Chalkboard"/>
                <a:cs typeface="Chalkboard"/>
              </a:rPr>
              <a:t>Temporal Gradients</a:t>
            </a:r>
          </a:p>
        </p:txBody>
      </p:sp>
      <p:sp>
        <p:nvSpPr>
          <p:cNvPr id="7" name="TextBox 6"/>
          <p:cNvSpPr txBox="1"/>
          <p:nvPr/>
        </p:nvSpPr>
        <p:spPr>
          <a:xfrm>
            <a:off x="374344" y="984024"/>
            <a:ext cx="8430903" cy="907941"/>
          </a:xfrm>
          <a:prstGeom prst="rect">
            <a:avLst/>
          </a:prstGeom>
          <a:noFill/>
        </p:spPr>
        <p:txBody>
          <a:bodyPr wrap="none" rtlCol="0">
            <a:spAutoFit/>
          </a:bodyPr>
          <a:lstStyle/>
          <a:p>
            <a:pPr>
              <a:spcAft>
                <a:spcPts val="600"/>
              </a:spcAft>
            </a:pPr>
            <a:r>
              <a:rPr lang="en-US" sz="2400" dirty="0" smtClean="0">
                <a:solidFill>
                  <a:srgbClr val="FFFFFF"/>
                </a:solidFill>
                <a:latin typeface="Chalkboard"/>
                <a:cs typeface="Chalkboard"/>
              </a:rPr>
              <a:t>Instrument Drift (frequent absolute &amp; vicarious calibration)</a:t>
            </a:r>
          </a:p>
          <a:p>
            <a:pPr>
              <a:spcAft>
                <a:spcPts val="600"/>
              </a:spcAft>
            </a:pPr>
            <a:r>
              <a:rPr lang="en-US" sz="2400" dirty="0" smtClean="0">
                <a:solidFill>
                  <a:srgbClr val="FFFFFF"/>
                </a:solidFill>
                <a:latin typeface="Chalkboard"/>
                <a:cs typeface="Chalkboard"/>
              </a:rPr>
              <a:t>Biofouling (frequent cleaning, multi-parameter comparison)</a:t>
            </a:r>
            <a:endParaRPr lang="en-US" sz="2400" dirty="0">
              <a:solidFill>
                <a:srgbClr val="FFFFFF"/>
              </a:solidFill>
              <a:latin typeface="Chalkboard"/>
              <a:cs typeface="Chalkboard"/>
            </a:endParaRPr>
          </a:p>
        </p:txBody>
      </p:sp>
      <p:sp>
        <p:nvSpPr>
          <p:cNvPr id="2" name="TextBox 1"/>
          <p:cNvSpPr txBox="1"/>
          <p:nvPr/>
        </p:nvSpPr>
        <p:spPr>
          <a:xfrm>
            <a:off x="4359810" y="6422983"/>
            <a:ext cx="3660858" cy="369332"/>
          </a:xfrm>
          <a:prstGeom prst="rect">
            <a:avLst/>
          </a:prstGeom>
          <a:noFill/>
        </p:spPr>
        <p:txBody>
          <a:bodyPr wrap="none" rtlCol="0">
            <a:spAutoFit/>
          </a:bodyPr>
          <a:lstStyle/>
          <a:p>
            <a:r>
              <a:rPr lang="en-US" dirty="0" err="1" smtClean="0">
                <a:solidFill>
                  <a:srgbClr val="FFFFFF"/>
                </a:solidFill>
                <a:latin typeface="Chalkboard"/>
                <a:cs typeface="Chalkboard"/>
              </a:rPr>
              <a:t>Roesler</a:t>
            </a:r>
            <a:r>
              <a:rPr lang="en-US" dirty="0" smtClean="0">
                <a:solidFill>
                  <a:srgbClr val="FFFFFF"/>
                </a:solidFill>
                <a:latin typeface="Chalkboard"/>
                <a:cs typeface="Chalkboard"/>
              </a:rPr>
              <a:t>, C., </a:t>
            </a:r>
            <a:r>
              <a:rPr lang="en-US" dirty="0" err="1" smtClean="0">
                <a:solidFill>
                  <a:srgbClr val="FFFFFF"/>
                </a:solidFill>
                <a:latin typeface="Chalkboard"/>
                <a:cs typeface="Chalkboard"/>
              </a:rPr>
              <a:t>Bowdoine</a:t>
            </a:r>
            <a:r>
              <a:rPr lang="en-US" dirty="0" smtClean="0">
                <a:solidFill>
                  <a:srgbClr val="FFFFFF"/>
                </a:solidFill>
                <a:latin typeface="Chalkboard"/>
                <a:cs typeface="Chalkboard"/>
              </a:rPr>
              <a:t> College, ME</a:t>
            </a:r>
            <a:endParaRPr lang="en-US" dirty="0">
              <a:solidFill>
                <a:srgbClr val="FFFFFF"/>
              </a:solidFill>
              <a:latin typeface="Chalkboard"/>
              <a:cs typeface="Chalkboard"/>
            </a:endParaRPr>
          </a:p>
        </p:txBody>
      </p:sp>
    </p:spTree>
    <p:extLst>
      <p:ext uri="{BB962C8B-B14F-4D97-AF65-F5344CB8AC3E}">
        <p14:creationId xmlns:p14="http://schemas.microsoft.com/office/powerpoint/2010/main" val="3580759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9439" y="402784"/>
            <a:ext cx="5483094" cy="707886"/>
          </a:xfrm>
          <a:prstGeom prst="rect">
            <a:avLst/>
          </a:prstGeom>
          <a:noFill/>
        </p:spPr>
        <p:txBody>
          <a:bodyPr wrap="square" rtlCol="0">
            <a:spAutoFit/>
          </a:bodyPr>
          <a:lstStyle/>
          <a:p>
            <a:pPr algn="ctr">
              <a:spcAft>
                <a:spcPts val="1800"/>
              </a:spcAft>
            </a:pPr>
            <a:r>
              <a:rPr lang="en-US" sz="4000" dirty="0" smtClean="0">
                <a:solidFill>
                  <a:schemeClr val="bg1"/>
                </a:solidFill>
                <a:latin typeface="Chalkboard"/>
                <a:cs typeface="Chalkboard"/>
              </a:rPr>
              <a:t>Common QA</a:t>
            </a:r>
            <a:r>
              <a:rPr lang="en-US" sz="4000" dirty="0">
                <a:solidFill>
                  <a:schemeClr val="bg1"/>
                </a:solidFill>
                <a:latin typeface="Chalkboard"/>
                <a:cs typeface="Chalkboard"/>
              </a:rPr>
              <a:t> </a:t>
            </a:r>
            <a:r>
              <a:rPr lang="en-US" sz="4000" dirty="0" smtClean="0">
                <a:solidFill>
                  <a:schemeClr val="bg1"/>
                </a:solidFill>
                <a:latin typeface="Chalkboard"/>
                <a:cs typeface="Chalkboard"/>
              </a:rPr>
              <a:t>Checks</a:t>
            </a:r>
          </a:p>
        </p:txBody>
      </p:sp>
      <p:sp>
        <p:nvSpPr>
          <p:cNvPr id="2" name="TextBox 1"/>
          <p:cNvSpPr txBox="1"/>
          <p:nvPr/>
        </p:nvSpPr>
        <p:spPr>
          <a:xfrm>
            <a:off x="627029" y="1412254"/>
            <a:ext cx="7135287" cy="461665"/>
          </a:xfrm>
          <a:prstGeom prst="rect">
            <a:avLst/>
          </a:prstGeom>
          <a:noFill/>
        </p:spPr>
        <p:txBody>
          <a:bodyPr wrap="none" rtlCol="0">
            <a:spAutoFit/>
          </a:bodyPr>
          <a:lstStyle/>
          <a:p>
            <a:r>
              <a:rPr lang="en-US" sz="2400" dirty="0" smtClean="0">
                <a:solidFill>
                  <a:srgbClr val="7F7F7F"/>
                </a:solidFill>
                <a:latin typeface="Chalkboard"/>
                <a:cs typeface="Chalkboard"/>
              </a:rPr>
              <a:t>Stuck Value: </a:t>
            </a:r>
            <a:r>
              <a:rPr lang="en-US" sz="2000" dirty="0" smtClean="0">
                <a:solidFill>
                  <a:srgbClr val="7F7F7F"/>
                </a:solidFill>
                <a:latin typeface="Chalkboard"/>
                <a:cs typeface="Chalkboard"/>
              </a:rPr>
              <a:t>Is the sensor operating and producing data?</a:t>
            </a:r>
          </a:p>
        </p:txBody>
      </p:sp>
      <p:sp>
        <p:nvSpPr>
          <p:cNvPr id="5" name="TextBox 4"/>
          <p:cNvSpPr txBox="1"/>
          <p:nvPr/>
        </p:nvSpPr>
        <p:spPr>
          <a:xfrm>
            <a:off x="645749" y="2158102"/>
            <a:ext cx="7717475" cy="461665"/>
          </a:xfrm>
          <a:prstGeom prst="rect">
            <a:avLst/>
          </a:prstGeom>
          <a:noFill/>
        </p:spPr>
        <p:txBody>
          <a:bodyPr wrap="none" rtlCol="0">
            <a:spAutoFit/>
          </a:bodyPr>
          <a:lstStyle/>
          <a:p>
            <a:r>
              <a:rPr lang="en-US" sz="2400" dirty="0" smtClean="0">
                <a:solidFill>
                  <a:srgbClr val="7F7F7F"/>
                </a:solidFill>
                <a:latin typeface="Chalkboard"/>
                <a:cs typeface="Chalkboard"/>
              </a:rPr>
              <a:t>Range:</a:t>
            </a:r>
            <a:r>
              <a:rPr lang="en-US" sz="2000" dirty="0" smtClean="0">
                <a:solidFill>
                  <a:srgbClr val="7F7F7F"/>
                </a:solidFill>
                <a:latin typeface="Chalkboard"/>
                <a:cs typeface="Chalkboard"/>
              </a:rPr>
              <a:t> Does the data fall within expected minima and maxima?</a:t>
            </a:r>
          </a:p>
        </p:txBody>
      </p:sp>
      <p:sp>
        <p:nvSpPr>
          <p:cNvPr id="6" name="TextBox 5"/>
          <p:cNvSpPr txBox="1"/>
          <p:nvPr/>
        </p:nvSpPr>
        <p:spPr>
          <a:xfrm>
            <a:off x="624365" y="2890582"/>
            <a:ext cx="7186583" cy="461665"/>
          </a:xfrm>
          <a:prstGeom prst="rect">
            <a:avLst/>
          </a:prstGeom>
          <a:noFill/>
        </p:spPr>
        <p:txBody>
          <a:bodyPr wrap="none" rtlCol="0">
            <a:spAutoFit/>
          </a:bodyPr>
          <a:lstStyle/>
          <a:p>
            <a:r>
              <a:rPr lang="en-US" sz="2400" dirty="0" smtClean="0">
                <a:solidFill>
                  <a:srgbClr val="7F7F7F"/>
                </a:solidFill>
                <a:latin typeface="Chalkboard"/>
                <a:cs typeface="Chalkboard"/>
              </a:rPr>
              <a:t>Spike:</a:t>
            </a:r>
            <a:r>
              <a:rPr lang="en-US" sz="2000" dirty="0" smtClean="0">
                <a:solidFill>
                  <a:srgbClr val="7F7F7F"/>
                </a:solidFill>
                <a:latin typeface="Chalkboard"/>
                <a:cs typeface="Chalkboard"/>
              </a:rPr>
              <a:t> Is a value realistic compared with surrounding data?</a:t>
            </a:r>
          </a:p>
        </p:txBody>
      </p:sp>
      <p:sp>
        <p:nvSpPr>
          <p:cNvPr id="7" name="TextBox 6"/>
          <p:cNvSpPr txBox="1"/>
          <p:nvPr/>
        </p:nvSpPr>
        <p:spPr>
          <a:xfrm>
            <a:off x="629717" y="3650674"/>
            <a:ext cx="7548863" cy="1077218"/>
          </a:xfrm>
          <a:prstGeom prst="rect">
            <a:avLst/>
          </a:prstGeom>
          <a:noFill/>
        </p:spPr>
        <p:txBody>
          <a:bodyPr wrap="square" rtlCol="0">
            <a:spAutoFit/>
          </a:bodyPr>
          <a:lstStyle/>
          <a:p>
            <a:r>
              <a:rPr lang="en-US" sz="2400" dirty="0" smtClean="0">
                <a:solidFill>
                  <a:srgbClr val="7F7F7F"/>
                </a:solidFill>
                <a:latin typeface="Chalkboard"/>
                <a:cs typeface="Chalkboard"/>
              </a:rPr>
              <a:t>Gradient:</a:t>
            </a:r>
            <a:r>
              <a:rPr lang="en-US" sz="2000" dirty="0" smtClean="0">
                <a:solidFill>
                  <a:srgbClr val="7F7F7F"/>
                </a:solidFill>
                <a:latin typeface="Chalkboard"/>
                <a:cs typeface="Chalkboard"/>
              </a:rPr>
              <a:t> Are values systematically changing with time in a way that cannot be explained by expected environmental variability?</a:t>
            </a:r>
          </a:p>
        </p:txBody>
      </p:sp>
      <p:sp>
        <p:nvSpPr>
          <p:cNvPr id="8" name="TextBox 7"/>
          <p:cNvSpPr txBox="1"/>
          <p:nvPr/>
        </p:nvSpPr>
        <p:spPr>
          <a:xfrm>
            <a:off x="624910" y="5035654"/>
            <a:ext cx="8044548" cy="769441"/>
          </a:xfrm>
          <a:prstGeom prst="rect">
            <a:avLst/>
          </a:prstGeom>
          <a:noFill/>
        </p:spPr>
        <p:txBody>
          <a:bodyPr wrap="square" rtlCol="0">
            <a:spAutoFit/>
          </a:bodyPr>
          <a:lstStyle/>
          <a:p>
            <a:r>
              <a:rPr lang="en-US" sz="2400" dirty="0" smtClean="0">
                <a:solidFill>
                  <a:schemeClr val="bg1"/>
                </a:solidFill>
                <a:latin typeface="Chalkboard"/>
                <a:cs typeface="Chalkboard"/>
              </a:rPr>
              <a:t>Multi-Parameter Consistency</a:t>
            </a:r>
            <a:r>
              <a:rPr lang="en-US" sz="2000" dirty="0" smtClean="0">
                <a:solidFill>
                  <a:schemeClr val="bg1"/>
                </a:solidFill>
                <a:latin typeface="Chalkboard"/>
                <a:cs typeface="Chalkboard"/>
              </a:rPr>
              <a:t>: Are parameter magnitudes and variability reasonable compared with other coincident observations?</a:t>
            </a:r>
          </a:p>
        </p:txBody>
      </p:sp>
    </p:spTree>
    <p:extLst>
      <p:ext uri="{BB962C8B-B14F-4D97-AF65-F5344CB8AC3E}">
        <p14:creationId xmlns:p14="http://schemas.microsoft.com/office/powerpoint/2010/main" val="1961841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1887" y="362574"/>
            <a:ext cx="7686842" cy="707886"/>
          </a:xfrm>
          <a:prstGeom prst="rect">
            <a:avLst/>
          </a:prstGeom>
          <a:noFill/>
        </p:spPr>
        <p:txBody>
          <a:bodyPr wrap="square" rtlCol="0">
            <a:spAutoFit/>
          </a:bodyPr>
          <a:lstStyle/>
          <a:p>
            <a:pPr algn="ctr">
              <a:spcAft>
                <a:spcPts val="1800"/>
              </a:spcAft>
            </a:pPr>
            <a:r>
              <a:rPr lang="en-US" sz="4000" dirty="0" smtClean="0">
                <a:solidFill>
                  <a:schemeClr val="bg1"/>
                </a:solidFill>
                <a:latin typeface="Chalkboard"/>
                <a:cs typeface="Chalkboard"/>
              </a:rPr>
              <a:t>Multi-Parameter Consistency</a:t>
            </a:r>
          </a:p>
        </p:txBody>
      </p:sp>
      <p:sp>
        <p:nvSpPr>
          <p:cNvPr id="2" name="TextBox 1"/>
          <p:cNvSpPr txBox="1"/>
          <p:nvPr/>
        </p:nvSpPr>
        <p:spPr>
          <a:xfrm>
            <a:off x="1494967" y="2028059"/>
            <a:ext cx="1782001" cy="523220"/>
          </a:xfrm>
          <a:prstGeom prst="rect">
            <a:avLst/>
          </a:prstGeom>
          <a:noFill/>
        </p:spPr>
        <p:txBody>
          <a:bodyPr wrap="none" rtlCol="0">
            <a:spAutoFit/>
          </a:bodyPr>
          <a:lstStyle/>
          <a:p>
            <a:r>
              <a:rPr lang="en-US" sz="2800" dirty="0" smtClean="0">
                <a:solidFill>
                  <a:srgbClr val="FFFFFF"/>
                </a:solidFill>
                <a:latin typeface="Chalkboard"/>
                <a:cs typeface="Chalkboard"/>
              </a:rPr>
              <a:t>e.g., a &lt; c</a:t>
            </a:r>
            <a:endParaRPr lang="en-US" sz="2800" dirty="0">
              <a:solidFill>
                <a:srgbClr val="FFFFFF"/>
              </a:solidFill>
              <a:latin typeface="Chalkboard"/>
              <a:cs typeface="Chalkboard"/>
            </a:endParaRPr>
          </a:p>
        </p:txBody>
      </p:sp>
      <p:sp>
        <p:nvSpPr>
          <p:cNvPr id="5" name="TextBox 4"/>
          <p:cNvSpPr txBox="1"/>
          <p:nvPr/>
        </p:nvSpPr>
        <p:spPr>
          <a:xfrm>
            <a:off x="501552" y="2844536"/>
            <a:ext cx="8250977" cy="523220"/>
          </a:xfrm>
          <a:prstGeom prst="rect">
            <a:avLst/>
          </a:prstGeom>
          <a:noFill/>
        </p:spPr>
        <p:txBody>
          <a:bodyPr wrap="none" rtlCol="0">
            <a:spAutoFit/>
          </a:bodyPr>
          <a:lstStyle/>
          <a:p>
            <a:r>
              <a:rPr lang="en-US" sz="2800" dirty="0">
                <a:solidFill>
                  <a:srgbClr val="FFFFFF"/>
                </a:solidFill>
                <a:latin typeface="Chalkboard"/>
                <a:cs typeface="Chalkboard"/>
              </a:rPr>
              <a:t>C</a:t>
            </a:r>
            <a:r>
              <a:rPr lang="en-US" sz="2800" dirty="0" smtClean="0">
                <a:solidFill>
                  <a:srgbClr val="FFFFFF"/>
                </a:solidFill>
                <a:latin typeface="Chalkboard"/>
                <a:cs typeface="Chalkboard"/>
              </a:rPr>
              <a:t>ovariance between similar or related parameters</a:t>
            </a:r>
            <a:endParaRPr lang="en-US" sz="2800" dirty="0">
              <a:solidFill>
                <a:srgbClr val="FFFFFF"/>
              </a:solidFill>
              <a:latin typeface="Chalkboard"/>
              <a:cs typeface="Chalkboard"/>
            </a:endParaRPr>
          </a:p>
        </p:txBody>
      </p:sp>
      <p:sp>
        <p:nvSpPr>
          <p:cNvPr id="3" name="TextBox 2"/>
          <p:cNvSpPr txBox="1"/>
          <p:nvPr/>
        </p:nvSpPr>
        <p:spPr>
          <a:xfrm>
            <a:off x="1482360" y="3527962"/>
            <a:ext cx="3139317" cy="523220"/>
          </a:xfrm>
          <a:prstGeom prst="rect">
            <a:avLst/>
          </a:prstGeom>
          <a:noFill/>
        </p:spPr>
        <p:txBody>
          <a:bodyPr wrap="none" rtlCol="0">
            <a:spAutoFit/>
          </a:bodyPr>
          <a:lstStyle/>
          <a:p>
            <a:r>
              <a:rPr lang="en-US" sz="2800" dirty="0" smtClean="0">
                <a:solidFill>
                  <a:srgbClr val="FFFFFF"/>
                </a:solidFill>
                <a:latin typeface="Chalkboard"/>
                <a:cs typeface="Chalkboard"/>
              </a:rPr>
              <a:t>e.g., b (c-a) vs. b</a:t>
            </a:r>
            <a:r>
              <a:rPr lang="en-US" sz="2800" baseline="-25000" dirty="0" smtClean="0">
                <a:solidFill>
                  <a:srgbClr val="FFFFFF"/>
                </a:solidFill>
                <a:latin typeface="Chalkboard"/>
                <a:cs typeface="Chalkboard"/>
              </a:rPr>
              <a:t>b</a:t>
            </a:r>
          </a:p>
        </p:txBody>
      </p:sp>
      <p:sp>
        <p:nvSpPr>
          <p:cNvPr id="6" name="TextBox 5"/>
          <p:cNvSpPr txBox="1"/>
          <p:nvPr/>
        </p:nvSpPr>
        <p:spPr>
          <a:xfrm>
            <a:off x="502097" y="1423052"/>
            <a:ext cx="8076998" cy="523220"/>
          </a:xfrm>
          <a:prstGeom prst="rect">
            <a:avLst/>
          </a:prstGeom>
          <a:noFill/>
        </p:spPr>
        <p:txBody>
          <a:bodyPr wrap="none" rtlCol="0">
            <a:spAutoFit/>
          </a:bodyPr>
          <a:lstStyle/>
          <a:p>
            <a:r>
              <a:rPr lang="en-US" sz="2800" dirty="0" smtClean="0">
                <a:solidFill>
                  <a:srgbClr val="FFFFFF"/>
                </a:solidFill>
                <a:latin typeface="Chalkboard"/>
                <a:cs typeface="Chalkboard"/>
              </a:rPr>
              <a:t>Realistic magnitude relative to other parameters</a:t>
            </a:r>
            <a:endParaRPr lang="en-US" sz="2800" dirty="0">
              <a:solidFill>
                <a:srgbClr val="FFFFFF"/>
              </a:solidFill>
              <a:latin typeface="Chalkboard"/>
              <a:cs typeface="Chalkboard"/>
            </a:endParaRPr>
          </a:p>
        </p:txBody>
      </p:sp>
      <p:sp>
        <p:nvSpPr>
          <p:cNvPr id="7" name="TextBox 6"/>
          <p:cNvSpPr txBox="1"/>
          <p:nvPr/>
        </p:nvSpPr>
        <p:spPr>
          <a:xfrm>
            <a:off x="515902" y="4391342"/>
            <a:ext cx="5891356" cy="523220"/>
          </a:xfrm>
          <a:prstGeom prst="rect">
            <a:avLst/>
          </a:prstGeom>
          <a:noFill/>
        </p:spPr>
        <p:txBody>
          <a:bodyPr wrap="none" rtlCol="0">
            <a:spAutoFit/>
          </a:bodyPr>
          <a:lstStyle/>
          <a:p>
            <a:r>
              <a:rPr lang="en-US" sz="2800" dirty="0" smtClean="0">
                <a:solidFill>
                  <a:srgbClr val="FFFFFF"/>
                </a:solidFill>
                <a:latin typeface="Chalkboard"/>
                <a:cs typeface="Chalkboard"/>
              </a:rPr>
              <a:t>Expected progression of magnitude</a:t>
            </a:r>
            <a:endParaRPr lang="en-US" sz="2800" dirty="0">
              <a:solidFill>
                <a:srgbClr val="FFFFFF"/>
              </a:solidFill>
              <a:latin typeface="Chalkboard"/>
              <a:cs typeface="Chalkboard"/>
            </a:endParaRPr>
          </a:p>
        </p:txBody>
      </p:sp>
      <p:sp>
        <p:nvSpPr>
          <p:cNvPr id="8" name="TextBox 7"/>
          <p:cNvSpPr txBox="1"/>
          <p:nvPr/>
        </p:nvSpPr>
        <p:spPr>
          <a:xfrm>
            <a:off x="1496710" y="5074768"/>
            <a:ext cx="2942003" cy="523220"/>
          </a:xfrm>
          <a:prstGeom prst="rect">
            <a:avLst/>
          </a:prstGeom>
          <a:noFill/>
        </p:spPr>
        <p:txBody>
          <a:bodyPr wrap="none" rtlCol="0">
            <a:spAutoFit/>
          </a:bodyPr>
          <a:lstStyle/>
          <a:p>
            <a:r>
              <a:rPr lang="en-US" sz="2800" dirty="0" smtClean="0">
                <a:solidFill>
                  <a:srgbClr val="FFFFFF"/>
                </a:solidFill>
                <a:latin typeface="Chalkboard"/>
                <a:cs typeface="Chalkboard"/>
              </a:rPr>
              <a:t>e.g., </a:t>
            </a:r>
            <a:r>
              <a:rPr lang="en-US" sz="2800" dirty="0" err="1" smtClean="0">
                <a:solidFill>
                  <a:srgbClr val="FFFFFF"/>
                </a:solidFill>
                <a:latin typeface="Chalkboard"/>
                <a:cs typeface="Chalkboard"/>
              </a:rPr>
              <a:t>db</a:t>
            </a:r>
            <a:r>
              <a:rPr lang="en-US" sz="2800" baseline="-25000" dirty="0" err="1" smtClean="0">
                <a:solidFill>
                  <a:srgbClr val="FFFFFF"/>
                </a:solidFill>
                <a:latin typeface="Chalkboard"/>
                <a:cs typeface="Chalkboard"/>
              </a:rPr>
              <a:t>b</a:t>
            </a:r>
            <a:r>
              <a:rPr lang="en-US" sz="2800" baseline="-25000" dirty="0" smtClean="0">
                <a:solidFill>
                  <a:srgbClr val="FFFFFF"/>
                </a:solidFill>
                <a:latin typeface="Chalkboard"/>
                <a:cs typeface="Chalkboard"/>
              </a:rPr>
              <a:t> </a:t>
            </a:r>
            <a:r>
              <a:rPr lang="en-US" sz="2800" dirty="0" smtClean="0">
                <a:solidFill>
                  <a:srgbClr val="FFFFFF"/>
                </a:solidFill>
                <a:latin typeface="Chalkboard"/>
                <a:cs typeface="Chalkboard"/>
              </a:rPr>
              <a:t>/ d</a:t>
            </a:r>
            <a:r>
              <a:rPr lang="en-US" sz="2800" dirty="0" smtClean="0">
                <a:solidFill>
                  <a:srgbClr val="FFFFFF"/>
                </a:solidFill>
                <a:latin typeface="Symbol" charset="2"/>
                <a:cs typeface="Symbol" charset="2"/>
              </a:rPr>
              <a:t>l</a:t>
            </a:r>
            <a:r>
              <a:rPr lang="en-US" sz="2800" dirty="0" smtClean="0">
                <a:solidFill>
                  <a:srgbClr val="FFFFFF"/>
                </a:solidFill>
                <a:latin typeface="Chalkboard"/>
                <a:cs typeface="Chalkboard"/>
              </a:rPr>
              <a:t> ≤ 0</a:t>
            </a:r>
            <a:endParaRPr lang="en-US" sz="2800" baseline="-25000" dirty="0" smtClean="0">
              <a:solidFill>
                <a:srgbClr val="FFFFFF"/>
              </a:solidFill>
              <a:latin typeface="Chalkboard"/>
              <a:cs typeface="Chalkboard"/>
            </a:endParaRPr>
          </a:p>
        </p:txBody>
      </p:sp>
    </p:spTree>
    <p:extLst>
      <p:ext uri="{BB962C8B-B14F-4D97-AF65-F5344CB8AC3E}">
        <p14:creationId xmlns:p14="http://schemas.microsoft.com/office/powerpoint/2010/main" val="4114217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5507" y="75537"/>
            <a:ext cx="5056437" cy="1138773"/>
          </a:xfrm>
          <a:prstGeom prst="rect">
            <a:avLst/>
          </a:prstGeom>
          <a:noFill/>
        </p:spPr>
        <p:txBody>
          <a:bodyPr wrap="square" rtlCol="0">
            <a:spAutoFit/>
          </a:bodyPr>
          <a:lstStyle/>
          <a:p>
            <a:pPr algn="ctr"/>
            <a:r>
              <a:rPr lang="en-US" sz="4000" dirty="0" smtClean="0">
                <a:solidFill>
                  <a:schemeClr val="bg1"/>
                </a:solidFill>
                <a:latin typeface="Chalkboard"/>
                <a:cs typeface="Chalkboard"/>
              </a:rPr>
              <a:t>Tests of Closure</a:t>
            </a:r>
          </a:p>
          <a:p>
            <a:pPr algn="ctr">
              <a:spcAft>
                <a:spcPts val="1800"/>
              </a:spcAft>
            </a:pPr>
            <a:r>
              <a:rPr lang="en-US" sz="2800" dirty="0" smtClean="0">
                <a:solidFill>
                  <a:schemeClr val="bg1"/>
                </a:solidFill>
                <a:latin typeface="Chalkboard"/>
                <a:cs typeface="Chalkboard"/>
              </a:rPr>
              <a:t>Observations Vs. Model</a:t>
            </a:r>
            <a:endParaRPr lang="en-US" sz="2800" dirty="0" smtClean="0">
              <a:solidFill>
                <a:schemeClr val="bg1"/>
              </a:solidFill>
              <a:latin typeface="Symbol" charset="2"/>
              <a:cs typeface="Symbol" charset="2"/>
            </a:endParaRPr>
          </a:p>
        </p:txBody>
      </p:sp>
      <p:sp>
        <p:nvSpPr>
          <p:cNvPr id="25" name="Rectangle 24"/>
          <p:cNvSpPr/>
          <p:nvPr/>
        </p:nvSpPr>
        <p:spPr>
          <a:xfrm>
            <a:off x="232041" y="6303876"/>
            <a:ext cx="8023517" cy="369332"/>
          </a:xfrm>
          <a:prstGeom prst="rect">
            <a:avLst/>
          </a:prstGeom>
        </p:spPr>
        <p:txBody>
          <a:bodyPr wrap="square">
            <a:spAutoFit/>
          </a:bodyPr>
          <a:lstStyle/>
          <a:p>
            <a:r>
              <a:rPr lang="en-US" dirty="0">
                <a:solidFill>
                  <a:srgbClr val="FFFFFF"/>
                </a:solidFill>
                <a:latin typeface="Chalkboard"/>
                <a:cs typeface="Chalkboard"/>
              </a:rPr>
              <a:t>Ackleson, S. G. 2006. J. </a:t>
            </a:r>
            <a:r>
              <a:rPr lang="en-US" dirty="0" err="1">
                <a:solidFill>
                  <a:srgbClr val="FFFFFF"/>
                </a:solidFill>
                <a:latin typeface="Chalkboard"/>
                <a:cs typeface="Chalkboard"/>
              </a:rPr>
              <a:t>Geophys</a:t>
            </a:r>
            <a:r>
              <a:rPr lang="en-US" dirty="0">
                <a:solidFill>
                  <a:srgbClr val="FFFFFF"/>
                </a:solidFill>
                <a:latin typeface="Chalkboard"/>
                <a:cs typeface="Chalkboard"/>
              </a:rPr>
              <a:t>. Res., doi:10.1029/2005JC003214. </a:t>
            </a:r>
            <a:endParaRPr lang="en-US" dirty="0"/>
          </a:p>
        </p:txBody>
      </p:sp>
      <p:grpSp>
        <p:nvGrpSpPr>
          <p:cNvPr id="3" name="Group 2"/>
          <p:cNvGrpSpPr/>
          <p:nvPr/>
        </p:nvGrpSpPr>
        <p:grpSpPr>
          <a:xfrm>
            <a:off x="155721" y="1393555"/>
            <a:ext cx="8793693" cy="4644322"/>
            <a:chOff x="155721" y="1393555"/>
            <a:chExt cx="8793693" cy="4644322"/>
          </a:xfrm>
        </p:grpSpPr>
        <p:grpSp>
          <p:nvGrpSpPr>
            <p:cNvPr id="10" name="Group 9"/>
            <p:cNvGrpSpPr/>
            <p:nvPr/>
          </p:nvGrpSpPr>
          <p:grpSpPr>
            <a:xfrm>
              <a:off x="4572782" y="1880491"/>
              <a:ext cx="4376632" cy="4157385"/>
              <a:chOff x="4572782" y="1965968"/>
              <a:chExt cx="4376632" cy="4157385"/>
            </a:xfrm>
          </p:grpSpPr>
          <p:pic>
            <p:nvPicPr>
              <p:cNvPr id="6" name="Picture 5" descr="Fig 8 g vs cm vs CR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782" y="1965968"/>
                <a:ext cx="4376632" cy="4157385"/>
              </a:xfrm>
              <a:prstGeom prst="rect">
                <a:avLst/>
              </a:prstGeom>
            </p:spPr>
          </p:pic>
          <p:sp>
            <p:nvSpPr>
              <p:cNvPr id="9" name="TextBox 8"/>
              <p:cNvSpPr txBox="1"/>
              <p:nvPr/>
            </p:nvSpPr>
            <p:spPr>
              <a:xfrm>
                <a:off x="5666528" y="5726957"/>
                <a:ext cx="2705496" cy="369332"/>
              </a:xfrm>
              <a:prstGeom prst="rect">
                <a:avLst/>
              </a:prstGeom>
              <a:solidFill>
                <a:srgbClr val="FFFFFF"/>
              </a:solidFill>
            </p:spPr>
            <p:txBody>
              <a:bodyPr wrap="square" rtlCol="0" anchor="ctr" anchorCtr="0">
                <a:spAutoFit/>
              </a:bodyPr>
              <a:lstStyle/>
              <a:p>
                <a:pPr algn="ctr"/>
                <a:r>
                  <a:rPr lang="en-US" dirty="0" smtClean="0">
                    <a:latin typeface="Symbol" charset="2"/>
                    <a:cs typeface="Symbol" charset="2"/>
                  </a:rPr>
                  <a:t>g                          </a:t>
                </a:r>
                <a:endParaRPr lang="en-US" dirty="0">
                  <a:latin typeface="Symbol" charset="2"/>
                  <a:cs typeface="Symbol" charset="2"/>
                </a:endParaRPr>
              </a:p>
            </p:txBody>
          </p:sp>
        </p:grpSp>
        <p:sp>
          <p:nvSpPr>
            <p:cNvPr id="11" name="TextBox 10"/>
            <p:cNvSpPr txBox="1"/>
            <p:nvPr/>
          </p:nvSpPr>
          <p:spPr>
            <a:xfrm>
              <a:off x="5288849" y="1395056"/>
              <a:ext cx="2723264" cy="369332"/>
            </a:xfrm>
            <a:prstGeom prst="rect">
              <a:avLst/>
            </a:prstGeom>
            <a:noFill/>
          </p:spPr>
          <p:txBody>
            <a:bodyPr wrap="none" rtlCol="0">
              <a:spAutoFit/>
            </a:bodyPr>
            <a:lstStyle/>
            <a:p>
              <a:r>
                <a:rPr lang="en-US" dirty="0" smtClean="0">
                  <a:solidFill>
                    <a:srgbClr val="FFFFFF"/>
                  </a:solidFill>
                  <a:latin typeface="Chalkboard"/>
                  <a:cs typeface="Chalkboard"/>
                </a:rPr>
                <a:t>Connecticut River Plume</a:t>
              </a:r>
              <a:endParaRPr lang="en-US" dirty="0">
                <a:solidFill>
                  <a:srgbClr val="FFFFFF"/>
                </a:solidFill>
                <a:latin typeface="Chalkboard"/>
                <a:cs typeface="Chalkboard"/>
              </a:endParaRPr>
            </a:p>
          </p:txBody>
        </p:sp>
        <p:sp>
          <p:nvSpPr>
            <p:cNvPr id="12" name="TextBox 11"/>
            <p:cNvSpPr txBox="1"/>
            <p:nvPr/>
          </p:nvSpPr>
          <p:spPr>
            <a:xfrm>
              <a:off x="904386" y="1393555"/>
              <a:ext cx="2710999" cy="369332"/>
            </a:xfrm>
            <a:prstGeom prst="rect">
              <a:avLst/>
            </a:prstGeom>
            <a:noFill/>
          </p:spPr>
          <p:txBody>
            <a:bodyPr wrap="none" rtlCol="0">
              <a:spAutoFit/>
            </a:bodyPr>
            <a:lstStyle/>
            <a:p>
              <a:pPr algn="ctr"/>
              <a:r>
                <a:rPr lang="en-US" dirty="0" smtClean="0">
                  <a:solidFill>
                    <a:srgbClr val="FFFFFF"/>
                  </a:solidFill>
                  <a:latin typeface="Chalkboard"/>
                  <a:cs typeface="Chalkboard"/>
                </a:rPr>
                <a:t>Benthic </a:t>
              </a:r>
              <a:r>
                <a:rPr lang="en-US" dirty="0" err="1" smtClean="0">
                  <a:solidFill>
                    <a:srgbClr val="FFFFFF"/>
                  </a:solidFill>
                  <a:latin typeface="Chalkboard"/>
                  <a:cs typeface="Chalkboard"/>
                </a:rPr>
                <a:t>Nepheloid</a:t>
              </a:r>
              <a:r>
                <a:rPr lang="en-US" dirty="0" smtClean="0">
                  <a:solidFill>
                    <a:srgbClr val="FFFFFF"/>
                  </a:solidFill>
                  <a:latin typeface="Chalkboard"/>
                  <a:cs typeface="Chalkboard"/>
                </a:rPr>
                <a:t> Layer</a:t>
              </a:r>
              <a:endParaRPr lang="en-US" dirty="0">
                <a:solidFill>
                  <a:srgbClr val="FFFFFF"/>
                </a:solidFill>
                <a:latin typeface="Chalkboard"/>
                <a:cs typeface="Chalkboard"/>
              </a:endParaRPr>
            </a:p>
          </p:txBody>
        </p:sp>
        <p:grpSp>
          <p:nvGrpSpPr>
            <p:cNvPr id="24" name="Group 23"/>
            <p:cNvGrpSpPr/>
            <p:nvPr/>
          </p:nvGrpSpPr>
          <p:grpSpPr>
            <a:xfrm>
              <a:off x="155721" y="1880492"/>
              <a:ext cx="4157385" cy="4157385"/>
              <a:chOff x="155721" y="1965969"/>
              <a:chExt cx="4157385" cy="4157385"/>
            </a:xfrm>
          </p:grpSpPr>
          <p:pic>
            <p:nvPicPr>
              <p:cNvPr id="5" name="Picture 4" descr="Fig 7 g vs cm BNL &amp; LI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721" y="1965969"/>
                <a:ext cx="4157385" cy="4157385"/>
              </a:xfrm>
              <a:prstGeom prst="rect">
                <a:avLst/>
              </a:prstGeom>
            </p:spPr>
          </p:pic>
          <p:grpSp>
            <p:nvGrpSpPr>
              <p:cNvPr id="18" name="Group 17"/>
              <p:cNvGrpSpPr/>
              <p:nvPr/>
            </p:nvGrpSpPr>
            <p:grpSpPr>
              <a:xfrm>
                <a:off x="842659" y="2014814"/>
                <a:ext cx="2580917" cy="990740"/>
                <a:chOff x="1221231" y="2014814"/>
                <a:chExt cx="2580917" cy="990740"/>
              </a:xfrm>
            </p:grpSpPr>
            <p:sp>
              <p:nvSpPr>
                <p:cNvPr id="14" name="TextBox 13"/>
                <p:cNvSpPr txBox="1"/>
                <p:nvPr/>
              </p:nvSpPr>
              <p:spPr>
                <a:xfrm>
                  <a:off x="1642295" y="2228269"/>
                  <a:ext cx="300082" cy="369332"/>
                </a:xfrm>
                <a:prstGeom prst="rect">
                  <a:avLst/>
                </a:prstGeom>
                <a:noFill/>
              </p:spPr>
              <p:txBody>
                <a:bodyPr wrap="none" rtlCol="0">
                  <a:spAutoFit/>
                </a:bodyPr>
                <a:lstStyle/>
                <a:p>
                  <a:r>
                    <a:rPr lang="en-US" dirty="0"/>
                    <a:t>+</a:t>
                  </a:r>
                  <a:endParaRPr lang="en-US" dirty="0" smtClean="0"/>
                </a:p>
              </p:txBody>
            </p:sp>
            <p:sp>
              <p:nvSpPr>
                <p:cNvPr id="13" name="TextBox 12"/>
                <p:cNvSpPr txBox="1"/>
                <p:nvPr/>
              </p:nvSpPr>
              <p:spPr>
                <a:xfrm>
                  <a:off x="1221231" y="2014814"/>
                  <a:ext cx="595498" cy="369332"/>
                </a:xfrm>
                <a:prstGeom prst="rect">
                  <a:avLst/>
                </a:prstGeom>
                <a:noFill/>
              </p:spPr>
              <p:txBody>
                <a:bodyPr wrap="none" rtlCol="0">
                  <a:spAutoFit/>
                </a:bodyPr>
                <a:lstStyle/>
                <a:p>
                  <a:r>
                    <a:rPr lang="en-US" dirty="0" smtClean="0"/>
                    <a:t>o, o,</a:t>
                  </a:r>
                </a:p>
              </p:txBody>
            </p:sp>
            <p:sp>
              <p:nvSpPr>
                <p:cNvPr id="15" name="Oval 14"/>
                <p:cNvSpPr/>
                <p:nvPr/>
              </p:nvSpPr>
              <p:spPr>
                <a:xfrm>
                  <a:off x="1770808" y="2197979"/>
                  <a:ext cx="73274" cy="9134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783021" y="2051447"/>
                  <a:ext cx="2019127" cy="954107"/>
                </a:xfrm>
                <a:prstGeom prst="rect">
                  <a:avLst/>
                </a:prstGeom>
                <a:noFill/>
              </p:spPr>
              <p:txBody>
                <a:bodyPr wrap="none" rtlCol="0">
                  <a:spAutoFit/>
                </a:bodyPr>
                <a:lstStyle/>
                <a:p>
                  <a:r>
                    <a:rPr lang="en-US" sz="1400" dirty="0" smtClean="0"/>
                    <a:t>: </a:t>
                  </a:r>
                  <a:r>
                    <a:rPr lang="en-US" sz="1400" dirty="0" err="1" smtClean="0"/>
                    <a:t>Nepheloid</a:t>
                  </a:r>
                  <a:r>
                    <a:rPr lang="en-US" sz="1400" dirty="0" smtClean="0"/>
                    <a:t> Layer</a:t>
                  </a:r>
                </a:p>
                <a:p>
                  <a:r>
                    <a:rPr lang="en-US" sz="1400" dirty="0" smtClean="0"/>
                    <a:t>: Overlying water column</a:t>
                  </a:r>
                </a:p>
                <a:p>
                  <a:r>
                    <a:rPr lang="en-US" sz="1400" dirty="0" smtClean="0"/>
                    <a:t>: n = 1.05</a:t>
                  </a:r>
                </a:p>
                <a:p>
                  <a:r>
                    <a:rPr lang="en-US" sz="1400" dirty="0" smtClean="0"/>
                    <a:t>: n = 1.15</a:t>
                  </a:r>
                  <a:endParaRPr lang="en-US" sz="1400" dirty="0"/>
                </a:p>
              </p:txBody>
            </p:sp>
          </p:grpSp>
          <p:cxnSp>
            <p:nvCxnSpPr>
              <p:cNvPr id="20" name="Straight Connector 19"/>
              <p:cNvCxnSpPr/>
              <p:nvPr/>
            </p:nvCxnSpPr>
            <p:spPr>
              <a:xfrm>
                <a:off x="904386" y="2646445"/>
                <a:ext cx="56112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922454" y="2872111"/>
                <a:ext cx="561124" cy="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493279" y="2735262"/>
                <a:ext cx="741966" cy="369332"/>
              </a:xfrm>
              <a:prstGeom prst="rect">
                <a:avLst/>
              </a:prstGeom>
              <a:noFill/>
            </p:spPr>
            <p:txBody>
              <a:bodyPr wrap="none" rtlCol="0">
                <a:spAutoFit/>
              </a:bodyPr>
              <a:lstStyle/>
              <a:p>
                <a:pPr algn="ctr"/>
                <a:r>
                  <a:rPr lang="en-US" sz="900" b="1" dirty="0" smtClean="0">
                    <a:latin typeface="Arial Narrow"/>
                    <a:cs typeface="Arial Narrow"/>
                  </a:rPr>
                  <a:t>Aggregation</a:t>
                </a:r>
              </a:p>
              <a:p>
                <a:pPr algn="ctr"/>
                <a:r>
                  <a:rPr lang="en-US" sz="900" b="1" dirty="0" smtClean="0">
                    <a:latin typeface="Arial Narrow"/>
                    <a:cs typeface="Arial Narrow"/>
                  </a:rPr>
                  <a:t>Dominated</a:t>
                </a:r>
                <a:endParaRPr lang="en-US" sz="900" b="1" dirty="0">
                  <a:latin typeface="Arial Narrow"/>
                  <a:cs typeface="Arial Narrow"/>
                </a:endParaRPr>
              </a:p>
            </p:txBody>
          </p:sp>
          <p:sp>
            <p:nvSpPr>
              <p:cNvPr id="23" name="TextBox 22"/>
              <p:cNvSpPr txBox="1"/>
              <p:nvPr/>
            </p:nvSpPr>
            <p:spPr>
              <a:xfrm>
                <a:off x="3515833" y="4499514"/>
                <a:ext cx="684145" cy="369332"/>
              </a:xfrm>
              <a:prstGeom prst="rect">
                <a:avLst/>
              </a:prstGeom>
              <a:noFill/>
            </p:spPr>
            <p:txBody>
              <a:bodyPr wrap="none" rtlCol="0">
                <a:spAutoFit/>
              </a:bodyPr>
              <a:lstStyle/>
              <a:p>
                <a:pPr algn="ctr"/>
                <a:r>
                  <a:rPr lang="en-US" sz="900" b="1" dirty="0" smtClean="0">
                    <a:latin typeface="Arial Narrow"/>
                    <a:cs typeface="Arial Narrow"/>
                  </a:rPr>
                  <a:t>Sinking</a:t>
                </a:r>
              </a:p>
              <a:p>
                <a:pPr algn="ctr"/>
                <a:r>
                  <a:rPr lang="en-US" sz="900" b="1" dirty="0" smtClean="0">
                    <a:latin typeface="Arial Narrow"/>
                    <a:cs typeface="Arial Narrow"/>
                  </a:rPr>
                  <a:t>Dominated</a:t>
                </a:r>
                <a:endParaRPr lang="en-US" sz="900" b="1" dirty="0">
                  <a:latin typeface="Arial Narrow"/>
                  <a:cs typeface="Arial Narrow"/>
                </a:endParaRPr>
              </a:p>
            </p:txBody>
          </p:sp>
        </p:grpSp>
        <p:sp>
          <p:nvSpPr>
            <p:cNvPr id="2" name="TextBox 1"/>
            <p:cNvSpPr txBox="1"/>
            <p:nvPr/>
          </p:nvSpPr>
          <p:spPr>
            <a:xfrm rot="16200000">
              <a:off x="-430066" y="3617685"/>
              <a:ext cx="1528666" cy="307777"/>
            </a:xfrm>
            <a:prstGeom prst="rect">
              <a:avLst/>
            </a:prstGeom>
            <a:solidFill>
              <a:srgbClr val="FFFFFF"/>
            </a:solidFill>
          </p:spPr>
          <p:txBody>
            <a:bodyPr wrap="square" rtlCol="0">
              <a:spAutoFit/>
            </a:bodyPr>
            <a:lstStyle/>
            <a:p>
              <a:pPr algn="ctr"/>
              <a:r>
                <a:rPr lang="en-US" sz="1400" dirty="0" err="1" smtClean="0"/>
                <a:t>c</a:t>
              </a:r>
              <a:r>
                <a:rPr lang="en-US" sz="1400" baseline="-25000" dirty="0" err="1" smtClean="0"/>
                <a:t>p</a:t>
              </a:r>
              <a:r>
                <a:rPr lang="en-US" sz="1400" dirty="0" smtClean="0"/>
                <a:t> (599 nm; m</a:t>
              </a:r>
              <a:r>
                <a:rPr lang="en-US" sz="1400" baseline="30000" dirty="0" smtClean="0"/>
                <a:t>-1</a:t>
              </a:r>
              <a:r>
                <a:rPr lang="en-US" sz="1400" dirty="0" smtClean="0"/>
                <a:t>)</a:t>
              </a:r>
              <a:endParaRPr lang="en-US" sz="1400" dirty="0"/>
            </a:p>
          </p:txBody>
        </p:sp>
        <p:sp>
          <p:nvSpPr>
            <p:cNvPr id="26" name="TextBox 25"/>
            <p:cNvSpPr txBox="1"/>
            <p:nvPr/>
          </p:nvSpPr>
          <p:spPr>
            <a:xfrm rot="16200000">
              <a:off x="4042963" y="3496142"/>
              <a:ext cx="1528666" cy="307777"/>
            </a:xfrm>
            <a:prstGeom prst="rect">
              <a:avLst/>
            </a:prstGeom>
            <a:solidFill>
              <a:srgbClr val="FFFFFF"/>
            </a:solidFill>
          </p:spPr>
          <p:txBody>
            <a:bodyPr wrap="square" rtlCol="0">
              <a:spAutoFit/>
            </a:bodyPr>
            <a:lstStyle/>
            <a:p>
              <a:pPr algn="ctr"/>
              <a:r>
                <a:rPr lang="en-US" sz="1400" dirty="0" err="1" smtClean="0"/>
                <a:t>c</a:t>
              </a:r>
              <a:r>
                <a:rPr lang="en-US" sz="1400" baseline="-25000" dirty="0" err="1" smtClean="0"/>
                <a:t>p</a:t>
              </a:r>
              <a:r>
                <a:rPr lang="en-US" sz="1400" dirty="0" smtClean="0"/>
                <a:t> (599 nm; m</a:t>
              </a:r>
              <a:r>
                <a:rPr lang="en-US" sz="1400" baseline="30000" dirty="0" smtClean="0"/>
                <a:t>-1</a:t>
              </a:r>
              <a:r>
                <a:rPr lang="en-US" sz="1400" dirty="0" smtClean="0"/>
                <a:t>)</a:t>
              </a:r>
              <a:endParaRPr lang="en-US" sz="1400" dirty="0"/>
            </a:p>
          </p:txBody>
        </p:sp>
      </p:grpSp>
    </p:spTree>
    <p:extLst>
      <p:ext uri="{BB962C8B-B14F-4D97-AF65-F5344CB8AC3E}">
        <p14:creationId xmlns:p14="http://schemas.microsoft.com/office/powerpoint/2010/main" val="389025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1912" y="851141"/>
            <a:ext cx="691132" cy="968187"/>
            <a:chOff x="919692" y="948952"/>
            <a:chExt cx="467145" cy="1167940"/>
          </a:xfrm>
        </p:grpSpPr>
        <p:sp>
          <p:nvSpPr>
            <p:cNvPr id="5" name="Rectangle 4"/>
            <p:cNvSpPr/>
            <p:nvPr/>
          </p:nvSpPr>
          <p:spPr>
            <a:xfrm>
              <a:off x="919692" y="1445326"/>
              <a:ext cx="467145" cy="67156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Isosceles Triangle 5"/>
            <p:cNvSpPr/>
            <p:nvPr/>
          </p:nvSpPr>
          <p:spPr>
            <a:xfrm flipV="1">
              <a:off x="978086" y="948952"/>
              <a:ext cx="364957" cy="496374"/>
            </a:xfrm>
            <a:prstGeom prst="triangle">
              <a:avLst/>
            </a:prstGeom>
            <a:gradFill flip="none" rotWithShape="1">
              <a:gsLst>
                <a:gs pos="0">
                  <a:srgbClr val="CCFFCC"/>
                </a:gs>
                <a:gs pos="100000">
                  <a:srgbClr val="000000"/>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flipV="1">
            <a:off x="1416035" y="1522716"/>
            <a:ext cx="890496" cy="146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496311" y="2209842"/>
            <a:ext cx="1167862" cy="671565"/>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485173" y="2209842"/>
            <a:ext cx="1208196" cy="646331"/>
          </a:xfrm>
          <a:prstGeom prst="rect">
            <a:avLst/>
          </a:prstGeom>
          <a:noFill/>
        </p:spPr>
        <p:txBody>
          <a:bodyPr wrap="none" rtlCol="0">
            <a:spAutoFit/>
          </a:bodyPr>
          <a:lstStyle/>
          <a:p>
            <a:pPr algn="ctr"/>
            <a:r>
              <a:rPr lang="en-US" dirty="0" smtClean="0"/>
              <a:t>Sensor</a:t>
            </a:r>
          </a:p>
          <a:p>
            <a:pPr algn="ctr"/>
            <a:r>
              <a:rPr lang="en-US" dirty="0" smtClean="0"/>
              <a:t>Calibration</a:t>
            </a:r>
            <a:endParaRPr lang="en-US" dirty="0"/>
          </a:p>
        </p:txBody>
      </p:sp>
      <p:cxnSp>
        <p:nvCxnSpPr>
          <p:cNvPr id="13" name="Straight Arrow Connector 12"/>
          <p:cNvCxnSpPr/>
          <p:nvPr/>
        </p:nvCxnSpPr>
        <p:spPr>
          <a:xfrm flipV="1">
            <a:off x="3772733" y="4618854"/>
            <a:ext cx="1234485" cy="8189"/>
          </a:xfrm>
          <a:prstGeom prst="straightConnector1">
            <a:avLst/>
          </a:prstGeom>
          <a:ln>
            <a:solidFill>
              <a:schemeClr val="bg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4" name="Can 13"/>
          <p:cNvSpPr/>
          <p:nvPr/>
        </p:nvSpPr>
        <p:spPr>
          <a:xfrm>
            <a:off x="7502705" y="5646168"/>
            <a:ext cx="846701" cy="992749"/>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iamond 3"/>
          <p:cNvSpPr/>
          <p:nvPr/>
        </p:nvSpPr>
        <p:spPr>
          <a:xfrm>
            <a:off x="2394139" y="4278451"/>
            <a:ext cx="1352050" cy="728184"/>
          </a:xfrm>
          <a:prstGeom prst="diamond">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753307" y="4305861"/>
            <a:ext cx="684765" cy="646331"/>
          </a:xfrm>
          <a:prstGeom prst="rect">
            <a:avLst/>
          </a:prstGeom>
          <a:noFill/>
        </p:spPr>
        <p:txBody>
          <a:bodyPr wrap="none" rtlCol="0">
            <a:spAutoFit/>
          </a:bodyPr>
          <a:lstStyle/>
          <a:p>
            <a:pPr algn="ctr"/>
            <a:r>
              <a:rPr lang="en-US" dirty="0" smtClean="0"/>
              <a:t>Spike</a:t>
            </a:r>
          </a:p>
          <a:p>
            <a:pPr algn="ctr"/>
            <a:r>
              <a:rPr lang="en-US" dirty="0" smtClean="0"/>
              <a:t>Test</a:t>
            </a:r>
          </a:p>
        </p:txBody>
      </p:sp>
      <p:cxnSp>
        <p:nvCxnSpPr>
          <p:cNvPr id="20" name="Straight Arrow Connector 19"/>
          <p:cNvCxnSpPr/>
          <p:nvPr/>
        </p:nvCxnSpPr>
        <p:spPr>
          <a:xfrm>
            <a:off x="3076584" y="5995082"/>
            <a:ext cx="1865" cy="360102"/>
          </a:xfrm>
          <a:prstGeom prst="straightConnector1">
            <a:avLst/>
          </a:prstGeom>
          <a:ln>
            <a:solidFill>
              <a:schemeClr val="bg1"/>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772733" y="4262068"/>
            <a:ext cx="915635" cy="369332"/>
          </a:xfrm>
          <a:prstGeom prst="rect">
            <a:avLst/>
          </a:prstGeom>
          <a:noFill/>
        </p:spPr>
        <p:txBody>
          <a:bodyPr wrap="none" rtlCol="0">
            <a:spAutoFit/>
          </a:bodyPr>
          <a:lstStyle/>
          <a:p>
            <a:r>
              <a:rPr lang="en-US" dirty="0">
                <a:solidFill>
                  <a:srgbClr val="FFFFFF"/>
                </a:solidFill>
                <a:latin typeface="Chalkboard"/>
                <a:cs typeface="Chalkboard"/>
              </a:rPr>
              <a:t>Y</a:t>
            </a:r>
            <a:r>
              <a:rPr lang="en-US" dirty="0" smtClean="0">
                <a:solidFill>
                  <a:srgbClr val="FFFFFF"/>
                </a:solidFill>
                <a:latin typeface="Chalkboard"/>
                <a:cs typeface="Chalkboard"/>
              </a:rPr>
              <a:t>es/No</a:t>
            </a:r>
            <a:endParaRPr lang="en-US" dirty="0">
              <a:solidFill>
                <a:srgbClr val="FFFFFF"/>
              </a:solidFill>
              <a:latin typeface="Chalkboard"/>
              <a:cs typeface="Chalkboard"/>
            </a:endParaRPr>
          </a:p>
        </p:txBody>
      </p:sp>
      <p:cxnSp>
        <p:nvCxnSpPr>
          <p:cNvPr id="26" name="Straight Arrow Connector 25"/>
          <p:cNvCxnSpPr/>
          <p:nvPr/>
        </p:nvCxnSpPr>
        <p:spPr>
          <a:xfrm>
            <a:off x="3072029" y="3970088"/>
            <a:ext cx="0" cy="27097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8" name="Diamond 27"/>
          <p:cNvSpPr/>
          <p:nvPr/>
        </p:nvSpPr>
        <p:spPr>
          <a:xfrm>
            <a:off x="2400559" y="5351564"/>
            <a:ext cx="1352050" cy="728184"/>
          </a:xfrm>
          <a:prstGeom prst="diamond">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582995" y="5422771"/>
            <a:ext cx="1009035" cy="646331"/>
          </a:xfrm>
          <a:prstGeom prst="rect">
            <a:avLst/>
          </a:prstGeom>
          <a:noFill/>
        </p:spPr>
        <p:txBody>
          <a:bodyPr wrap="none" rtlCol="0">
            <a:spAutoFit/>
          </a:bodyPr>
          <a:lstStyle/>
          <a:p>
            <a:pPr algn="ctr"/>
            <a:r>
              <a:rPr lang="en-US" dirty="0" smtClean="0"/>
              <a:t>Gradient</a:t>
            </a:r>
          </a:p>
          <a:p>
            <a:pPr algn="ctr"/>
            <a:r>
              <a:rPr lang="en-US" dirty="0" smtClean="0"/>
              <a:t>Test</a:t>
            </a:r>
          </a:p>
        </p:txBody>
      </p:sp>
      <p:cxnSp>
        <p:nvCxnSpPr>
          <p:cNvPr id="30" name="Straight Arrow Connector 29"/>
          <p:cNvCxnSpPr/>
          <p:nvPr/>
        </p:nvCxnSpPr>
        <p:spPr>
          <a:xfrm>
            <a:off x="3078449" y="5028602"/>
            <a:ext cx="0" cy="27097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3779153" y="5691967"/>
            <a:ext cx="1234485" cy="8189"/>
          </a:xfrm>
          <a:prstGeom prst="straightConnector1">
            <a:avLst/>
          </a:prstGeom>
          <a:ln>
            <a:solidFill>
              <a:schemeClr val="bg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3076584" y="6355184"/>
            <a:ext cx="4310144" cy="0"/>
          </a:xfrm>
          <a:prstGeom prst="straightConnector1">
            <a:avLst/>
          </a:prstGeom>
          <a:ln>
            <a:solidFill>
              <a:schemeClr val="bg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779153" y="5335181"/>
            <a:ext cx="915635" cy="369332"/>
          </a:xfrm>
          <a:prstGeom prst="rect">
            <a:avLst/>
          </a:prstGeom>
          <a:noFill/>
        </p:spPr>
        <p:txBody>
          <a:bodyPr wrap="none" rtlCol="0">
            <a:spAutoFit/>
          </a:bodyPr>
          <a:lstStyle/>
          <a:p>
            <a:r>
              <a:rPr lang="en-US" dirty="0" smtClean="0">
                <a:solidFill>
                  <a:srgbClr val="FFFFFF"/>
                </a:solidFill>
                <a:latin typeface="Chalkboard"/>
                <a:cs typeface="Chalkboard"/>
              </a:rPr>
              <a:t>Yes/No</a:t>
            </a:r>
            <a:endParaRPr lang="en-US" dirty="0">
              <a:solidFill>
                <a:srgbClr val="FFFFFF"/>
              </a:solidFill>
              <a:latin typeface="Chalkboard"/>
              <a:cs typeface="Chalkboard"/>
            </a:endParaRPr>
          </a:p>
        </p:txBody>
      </p:sp>
      <p:sp>
        <p:nvSpPr>
          <p:cNvPr id="39" name="Diamond 38"/>
          <p:cNvSpPr/>
          <p:nvPr/>
        </p:nvSpPr>
        <p:spPr>
          <a:xfrm>
            <a:off x="2385961" y="3218158"/>
            <a:ext cx="1352050" cy="728184"/>
          </a:xfrm>
          <a:prstGeom prst="diamond">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4835" y="3245568"/>
            <a:ext cx="765354" cy="646331"/>
          </a:xfrm>
          <a:prstGeom prst="rect">
            <a:avLst/>
          </a:prstGeom>
          <a:noFill/>
        </p:spPr>
        <p:txBody>
          <a:bodyPr wrap="none" rtlCol="0">
            <a:spAutoFit/>
          </a:bodyPr>
          <a:lstStyle/>
          <a:p>
            <a:pPr algn="ctr"/>
            <a:r>
              <a:rPr lang="en-US" dirty="0" smtClean="0"/>
              <a:t>Range</a:t>
            </a:r>
          </a:p>
          <a:p>
            <a:pPr algn="ctr"/>
            <a:r>
              <a:rPr lang="en-US" dirty="0" smtClean="0"/>
              <a:t>Test</a:t>
            </a:r>
          </a:p>
        </p:txBody>
      </p:sp>
      <p:cxnSp>
        <p:nvCxnSpPr>
          <p:cNvPr id="41" name="Straight Arrow Connector 40"/>
          <p:cNvCxnSpPr/>
          <p:nvPr/>
        </p:nvCxnSpPr>
        <p:spPr>
          <a:xfrm flipV="1">
            <a:off x="3779153" y="3573160"/>
            <a:ext cx="1234485" cy="8189"/>
          </a:xfrm>
          <a:prstGeom prst="straightConnector1">
            <a:avLst/>
          </a:prstGeom>
          <a:ln>
            <a:solidFill>
              <a:schemeClr val="bg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779153" y="3216374"/>
            <a:ext cx="915635" cy="369332"/>
          </a:xfrm>
          <a:prstGeom prst="rect">
            <a:avLst/>
          </a:prstGeom>
          <a:noFill/>
        </p:spPr>
        <p:txBody>
          <a:bodyPr wrap="none" rtlCol="0">
            <a:spAutoFit/>
          </a:bodyPr>
          <a:lstStyle/>
          <a:p>
            <a:r>
              <a:rPr lang="en-US" dirty="0">
                <a:solidFill>
                  <a:srgbClr val="FFFFFF"/>
                </a:solidFill>
                <a:latin typeface="Chalkboard"/>
                <a:cs typeface="Chalkboard"/>
              </a:rPr>
              <a:t>Y</a:t>
            </a:r>
            <a:r>
              <a:rPr lang="en-US" dirty="0" smtClean="0">
                <a:solidFill>
                  <a:srgbClr val="FFFFFF"/>
                </a:solidFill>
                <a:latin typeface="Chalkboard"/>
                <a:cs typeface="Chalkboard"/>
              </a:rPr>
              <a:t>es/No</a:t>
            </a:r>
            <a:endParaRPr lang="en-US" dirty="0">
              <a:solidFill>
                <a:srgbClr val="FFFFFF"/>
              </a:solidFill>
              <a:latin typeface="Chalkboard"/>
              <a:cs typeface="Chalkboard"/>
            </a:endParaRPr>
          </a:p>
        </p:txBody>
      </p:sp>
      <p:sp>
        <p:nvSpPr>
          <p:cNvPr id="48" name="TextBox 47"/>
          <p:cNvSpPr txBox="1"/>
          <p:nvPr/>
        </p:nvSpPr>
        <p:spPr>
          <a:xfrm>
            <a:off x="7456067" y="5881848"/>
            <a:ext cx="978265" cy="646331"/>
          </a:xfrm>
          <a:prstGeom prst="rect">
            <a:avLst/>
          </a:prstGeom>
          <a:noFill/>
        </p:spPr>
        <p:txBody>
          <a:bodyPr wrap="none" rtlCol="0">
            <a:spAutoFit/>
          </a:bodyPr>
          <a:lstStyle/>
          <a:p>
            <a:pPr algn="ctr"/>
            <a:r>
              <a:rPr lang="en-US" dirty="0" smtClean="0"/>
              <a:t>Archive</a:t>
            </a:r>
          </a:p>
          <a:p>
            <a:pPr algn="ctr"/>
            <a:r>
              <a:rPr lang="en-US" dirty="0" smtClean="0"/>
              <a:t>(</a:t>
            </a:r>
            <a:r>
              <a:rPr lang="en-US" dirty="0" err="1" smtClean="0"/>
              <a:t>Seadas</a:t>
            </a:r>
            <a:r>
              <a:rPr lang="en-US" dirty="0" smtClean="0"/>
              <a:t>)</a:t>
            </a:r>
          </a:p>
        </p:txBody>
      </p:sp>
      <p:cxnSp>
        <p:nvCxnSpPr>
          <p:cNvPr id="49" name="Straight Arrow Connector 48"/>
          <p:cNvCxnSpPr/>
          <p:nvPr/>
        </p:nvCxnSpPr>
        <p:spPr>
          <a:xfrm>
            <a:off x="3063851" y="2895196"/>
            <a:ext cx="0" cy="27097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51" name="Diamond 50"/>
          <p:cNvSpPr/>
          <p:nvPr/>
        </p:nvSpPr>
        <p:spPr>
          <a:xfrm>
            <a:off x="2377783" y="1149558"/>
            <a:ext cx="1352050" cy="728184"/>
          </a:xfrm>
          <a:prstGeom prst="diamond">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2696657" y="1176968"/>
            <a:ext cx="765354" cy="646331"/>
          </a:xfrm>
          <a:prstGeom prst="rect">
            <a:avLst/>
          </a:prstGeom>
          <a:noFill/>
        </p:spPr>
        <p:txBody>
          <a:bodyPr wrap="none" rtlCol="0">
            <a:spAutoFit/>
          </a:bodyPr>
          <a:lstStyle/>
          <a:p>
            <a:pPr algn="ctr"/>
            <a:r>
              <a:rPr lang="en-US" dirty="0" smtClean="0"/>
              <a:t>Valid</a:t>
            </a:r>
          </a:p>
          <a:p>
            <a:pPr algn="ctr"/>
            <a:r>
              <a:rPr lang="en-US" dirty="0" smtClean="0"/>
              <a:t>Signal</a:t>
            </a:r>
          </a:p>
        </p:txBody>
      </p:sp>
      <p:cxnSp>
        <p:nvCxnSpPr>
          <p:cNvPr id="53" name="Straight Arrow Connector 52"/>
          <p:cNvCxnSpPr/>
          <p:nvPr/>
        </p:nvCxnSpPr>
        <p:spPr>
          <a:xfrm>
            <a:off x="3055673" y="1893299"/>
            <a:ext cx="0" cy="27097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3770975" y="1504560"/>
            <a:ext cx="1234485" cy="8189"/>
          </a:xfrm>
          <a:prstGeom prst="straightConnector1">
            <a:avLst/>
          </a:prstGeom>
          <a:ln>
            <a:solidFill>
              <a:schemeClr val="bg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73" name="Document 72"/>
          <p:cNvSpPr/>
          <p:nvPr/>
        </p:nvSpPr>
        <p:spPr>
          <a:xfrm>
            <a:off x="5182430" y="1220765"/>
            <a:ext cx="700719" cy="642360"/>
          </a:xfrm>
          <a:prstGeom prst="flowChartDocumen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5250330" y="1308357"/>
            <a:ext cx="562925" cy="369332"/>
          </a:xfrm>
          <a:prstGeom prst="rect">
            <a:avLst/>
          </a:prstGeom>
          <a:noFill/>
        </p:spPr>
        <p:txBody>
          <a:bodyPr wrap="none" rtlCol="0">
            <a:spAutoFit/>
          </a:bodyPr>
          <a:lstStyle/>
          <a:p>
            <a:pPr algn="ctr"/>
            <a:r>
              <a:rPr lang="en-US" dirty="0" smtClean="0"/>
              <a:t>Flag</a:t>
            </a:r>
            <a:endParaRPr lang="en-US" dirty="0"/>
          </a:p>
        </p:txBody>
      </p:sp>
      <p:sp>
        <p:nvSpPr>
          <p:cNvPr id="59" name="TextBox 58"/>
          <p:cNvSpPr txBox="1"/>
          <p:nvPr/>
        </p:nvSpPr>
        <p:spPr>
          <a:xfrm>
            <a:off x="3770975" y="1147774"/>
            <a:ext cx="915635" cy="369332"/>
          </a:xfrm>
          <a:prstGeom prst="rect">
            <a:avLst/>
          </a:prstGeom>
          <a:noFill/>
        </p:spPr>
        <p:txBody>
          <a:bodyPr wrap="none" rtlCol="0">
            <a:spAutoFit/>
          </a:bodyPr>
          <a:lstStyle/>
          <a:p>
            <a:r>
              <a:rPr lang="en-US" dirty="0">
                <a:solidFill>
                  <a:srgbClr val="FFFFFF"/>
                </a:solidFill>
                <a:latin typeface="Chalkboard"/>
                <a:cs typeface="Chalkboard"/>
              </a:rPr>
              <a:t>Y</a:t>
            </a:r>
            <a:r>
              <a:rPr lang="en-US" dirty="0" smtClean="0">
                <a:solidFill>
                  <a:srgbClr val="FFFFFF"/>
                </a:solidFill>
                <a:latin typeface="Chalkboard"/>
                <a:cs typeface="Chalkboard"/>
              </a:rPr>
              <a:t>es/No</a:t>
            </a:r>
            <a:endParaRPr lang="en-US" dirty="0">
              <a:solidFill>
                <a:srgbClr val="FFFFFF"/>
              </a:solidFill>
              <a:latin typeface="Chalkboard"/>
              <a:cs typeface="Chalkboard"/>
            </a:endParaRPr>
          </a:p>
        </p:txBody>
      </p:sp>
      <p:sp>
        <p:nvSpPr>
          <p:cNvPr id="71" name="TextBox 70"/>
          <p:cNvSpPr txBox="1"/>
          <p:nvPr/>
        </p:nvSpPr>
        <p:spPr>
          <a:xfrm>
            <a:off x="593519" y="1338344"/>
            <a:ext cx="819342" cy="369332"/>
          </a:xfrm>
          <a:prstGeom prst="rect">
            <a:avLst/>
          </a:prstGeom>
          <a:noFill/>
        </p:spPr>
        <p:txBody>
          <a:bodyPr wrap="none" rtlCol="0">
            <a:spAutoFit/>
          </a:bodyPr>
          <a:lstStyle/>
          <a:p>
            <a:pPr algn="ctr"/>
            <a:r>
              <a:rPr lang="en-US" dirty="0" smtClean="0"/>
              <a:t>Sensor</a:t>
            </a:r>
            <a:endParaRPr lang="en-US" dirty="0"/>
          </a:p>
        </p:txBody>
      </p:sp>
      <p:sp>
        <p:nvSpPr>
          <p:cNvPr id="79" name="Document 78"/>
          <p:cNvSpPr/>
          <p:nvPr/>
        </p:nvSpPr>
        <p:spPr>
          <a:xfrm>
            <a:off x="5188850" y="3243789"/>
            <a:ext cx="700719" cy="642360"/>
          </a:xfrm>
          <a:prstGeom prst="flowChartDocumen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256750" y="3331381"/>
            <a:ext cx="562925" cy="369332"/>
          </a:xfrm>
          <a:prstGeom prst="rect">
            <a:avLst/>
          </a:prstGeom>
          <a:noFill/>
        </p:spPr>
        <p:txBody>
          <a:bodyPr wrap="none" rtlCol="0">
            <a:spAutoFit/>
          </a:bodyPr>
          <a:lstStyle/>
          <a:p>
            <a:pPr algn="ctr"/>
            <a:r>
              <a:rPr lang="en-US" dirty="0" smtClean="0"/>
              <a:t>Flag</a:t>
            </a:r>
            <a:endParaRPr lang="en-US" dirty="0"/>
          </a:p>
        </p:txBody>
      </p:sp>
      <p:sp>
        <p:nvSpPr>
          <p:cNvPr id="82" name="Document 81"/>
          <p:cNvSpPr/>
          <p:nvPr/>
        </p:nvSpPr>
        <p:spPr>
          <a:xfrm>
            <a:off x="5195270" y="4287704"/>
            <a:ext cx="700719" cy="642360"/>
          </a:xfrm>
          <a:prstGeom prst="flowChartDocumen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5263170" y="4375296"/>
            <a:ext cx="562925" cy="369332"/>
          </a:xfrm>
          <a:prstGeom prst="rect">
            <a:avLst/>
          </a:prstGeom>
          <a:noFill/>
        </p:spPr>
        <p:txBody>
          <a:bodyPr wrap="none" rtlCol="0">
            <a:spAutoFit/>
          </a:bodyPr>
          <a:lstStyle/>
          <a:p>
            <a:pPr algn="ctr"/>
            <a:r>
              <a:rPr lang="en-US" dirty="0" smtClean="0"/>
              <a:t>Flag</a:t>
            </a:r>
            <a:endParaRPr lang="en-US" dirty="0"/>
          </a:p>
        </p:txBody>
      </p:sp>
      <p:sp>
        <p:nvSpPr>
          <p:cNvPr id="85" name="Document 84"/>
          <p:cNvSpPr/>
          <p:nvPr/>
        </p:nvSpPr>
        <p:spPr>
          <a:xfrm>
            <a:off x="5187092" y="5375416"/>
            <a:ext cx="700719" cy="642360"/>
          </a:xfrm>
          <a:prstGeom prst="flowChartDocumen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5254992" y="5463008"/>
            <a:ext cx="562925" cy="369332"/>
          </a:xfrm>
          <a:prstGeom prst="rect">
            <a:avLst/>
          </a:prstGeom>
          <a:noFill/>
        </p:spPr>
        <p:txBody>
          <a:bodyPr wrap="none" rtlCol="0">
            <a:spAutoFit/>
          </a:bodyPr>
          <a:lstStyle/>
          <a:p>
            <a:pPr algn="ctr"/>
            <a:r>
              <a:rPr lang="en-US" dirty="0" smtClean="0"/>
              <a:t>Flag</a:t>
            </a:r>
            <a:endParaRPr lang="en-US" dirty="0"/>
          </a:p>
        </p:txBody>
      </p:sp>
      <p:sp>
        <p:nvSpPr>
          <p:cNvPr id="87" name="TextBox 86"/>
          <p:cNvSpPr txBox="1"/>
          <p:nvPr/>
        </p:nvSpPr>
        <p:spPr>
          <a:xfrm>
            <a:off x="2110952" y="87604"/>
            <a:ext cx="4896927" cy="769441"/>
          </a:xfrm>
          <a:prstGeom prst="rect">
            <a:avLst/>
          </a:prstGeom>
          <a:noFill/>
        </p:spPr>
        <p:txBody>
          <a:bodyPr wrap="none" rtlCol="0">
            <a:spAutoFit/>
          </a:bodyPr>
          <a:lstStyle/>
          <a:p>
            <a:pPr algn="ctr"/>
            <a:r>
              <a:rPr lang="en-US" sz="4400" dirty="0" smtClean="0">
                <a:solidFill>
                  <a:srgbClr val="FFFFFF"/>
                </a:solidFill>
                <a:latin typeface="Chalkboard"/>
                <a:cs typeface="Chalkboard"/>
              </a:rPr>
              <a:t>Automated QA/QC</a:t>
            </a:r>
            <a:endParaRPr lang="en-US" sz="4400" dirty="0">
              <a:solidFill>
                <a:srgbClr val="FFFFFF"/>
              </a:solidFill>
              <a:latin typeface="Chalkboard"/>
              <a:cs typeface="Chalkboard"/>
            </a:endParaRPr>
          </a:p>
        </p:txBody>
      </p:sp>
      <p:sp>
        <p:nvSpPr>
          <p:cNvPr id="89" name="TextBox 88"/>
          <p:cNvSpPr txBox="1"/>
          <p:nvPr/>
        </p:nvSpPr>
        <p:spPr>
          <a:xfrm>
            <a:off x="433648" y="1860096"/>
            <a:ext cx="1173021" cy="369332"/>
          </a:xfrm>
          <a:prstGeom prst="rect">
            <a:avLst/>
          </a:prstGeom>
          <a:noFill/>
        </p:spPr>
        <p:txBody>
          <a:bodyPr wrap="none" rtlCol="0">
            <a:spAutoFit/>
          </a:bodyPr>
          <a:lstStyle/>
          <a:p>
            <a:pPr algn="ctr"/>
            <a:r>
              <a:rPr lang="en-US" dirty="0" smtClean="0">
                <a:solidFill>
                  <a:srgbClr val="FFFFFF"/>
                </a:solidFill>
                <a:latin typeface="Chalkboard"/>
                <a:cs typeface="Chalkboard"/>
              </a:rPr>
              <a:t>Raw Data</a:t>
            </a:r>
            <a:endParaRPr lang="en-US" dirty="0">
              <a:solidFill>
                <a:srgbClr val="FFFFFF"/>
              </a:solidFill>
              <a:latin typeface="Chalkboard"/>
              <a:cs typeface="Chalkboard"/>
            </a:endParaRPr>
          </a:p>
        </p:txBody>
      </p:sp>
    </p:spTree>
    <p:extLst>
      <p:ext uri="{BB962C8B-B14F-4D97-AF65-F5344CB8AC3E}">
        <p14:creationId xmlns:p14="http://schemas.microsoft.com/office/powerpoint/2010/main" val="1658700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3069" y="173225"/>
            <a:ext cx="6336989" cy="707886"/>
          </a:xfrm>
          <a:prstGeom prst="rect">
            <a:avLst/>
          </a:prstGeom>
          <a:noFill/>
        </p:spPr>
        <p:txBody>
          <a:bodyPr wrap="square" rtlCol="0">
            <a:spAutoFit/>
          </a:bodyPr>
          <a:lstStyle/>
          <a:p>
            <a:pPr algn="ctr">
              <a:spcAft>
                <a:spcPts val="1800"/>
              </a:spcAft>
            </a:pPr>
            <a:r>
              <a:rPr lang="en-US" sz="4000" dirty="0" smtClean="0">
                <a:solidFill>
                  <a:schemeClr val="bg1"/>
                </a:solidFill>
                <a:latin typeface="Chalkboard"/>
                <a:cs typeface="Chalkboard"/>
              </a:rPr>
              <a:t>Data Quality Flags</a:t>
            </a:r>
          </a:p>
        </p:txBody>
      </p:sp>
      <p:sp>
        <p:nvSpPr>
          <p:cNvPr id="5" name="Rectangle 4"/>
          <p:cNvSpPr/>
          <p:nvPr/>
        </p:nvSpPr>
        <p:spPr>
          <a:xfrm>
            <a:off x="466243" y="1266362"/>
            <a:ext cx="8135146" cy="1477328"/>
          </a:xfrm>
          <a:prstGeom prst="rect">
            <a:avLst/>
          </a:prstGeom>
        </p:spPr>
        <p:txBody>
          <a:bodyPr wrap="square">
            <a:spAutoFit/>
          </a:bodyPr>
          <a:lstStyle/>
          <a:p>
            <a:pPr algn="ctr"/>
            <a:r>
              <a:rPr lang="en-US" dirty="0" smtClean="0">
                <a:solidFill>
                  <a:srgbClr val="FFFFFF"/>
                </a:solidFill>
                <a:latin typeface="Chalkboard"/>
                <a:cs typeface="Chalkboard"/>
              </a:rPr>
              <a:t>Argo Program</a:t>
            </a:r>
            <a:r>
              <a:rPr lang="en-US" dirty="0">
                <a:solidFill>
                  <a:srgbClr val="FFFFFF"/>
                </a:solidFill>
                <a:latin typeface="Chalkboard"/>
                <a:cs typeface="Chalkboard"/>
              </a:rPr>
              <a:t> </a:t>
            </a:r>
            <a:r>
              <a:rPr lang="en-US" dirty="0" smtClean="0">
                <a:solidFill>
                  <a:srgbClr val="FFFFFF"/>
                </a:solidFill>
                <a:latin typeface="Wingdings"/>
                <a:ea typeface="Wingdings"/>
                <a:cs typeface="Wingdings"/>
                <a:sym typeface="Wingdings"/>
              </a:rPr>
              <a:t></a:t>
            </a:r>
            <a:r>
              <a:rPr lang="en-US" dirty="0" smtClean="0">
                <a:solidFill>
                  <a:srgbClr val="FFFFFF"/>
                </a:solidFill>
                <a:latin typeface="Chalkboard"/>
                <a:cs typeface="Chalkboard"/>
              </a:rPr>
              <a:t> British </a:t>
            </a:r>
            <a:r>
              <a:rPr lang="en-US" dirty="0">
                <a:solidFill>
                  <a:srgbClr val="FFFFFF"/>
                </a:solidFill>
                <a:latin typeface="Chalkboard"/>
                <a:cs typeface="Chalkboard"/>
              </a:rPr>
              <a:t>Oceanographic Data </a:t>
            </a:r>
            <a:r>
              <a:rPr lang="en-US" dirty="0" smtClean="0">
                <a:solidFill>
                  <a:srgbClr val="FFFFFF"/>
                </a:solidFill>
                <a:latin typeface="Chalkboard"/>
                <a:cs typeface="Chalkboard"/>
              </a:rPr>
              <a:t>Centre</a:t>
            </a:r>
            <a:r>
              <a:rPr lang="en-US" dirty="0">
                <a:solidFill>
                  <a:srgbClr val="FFFFFF"/>
                </a:solidFill>
                <a:latin typeface="Chalkboard"/>
                <a:cs typeface="Chalkboard"/>
              </a:rPr>
              <a:t> </a:t>
            </a:r>
            <a:r>
              <a:rPr lang="en-US" dirty="0">
                <a:solidFill>
                  <a:srgbClr val="FFFFFF"/>
                </a:solidFill>
                <a:latin typeface="Wingdings"/>
                <a:ea typeface="Wingdings"/>
                <a:cs typeface="Wingdings"/>
                <a:sym typeface="Wingdings"/>
              </a:rPr>
              <a:t></a:t>
            </a:r>
            <a:r>
              <a:rPr lang="en-US" dirty="0">
                <a:solidFill>
                  <a:srgbClr val="FFFFFF"/>
                </a:solidFill>
                <a:latin typeface="Chalkboard"/>
                <a:cs typeface="Chalkboard"/>
              </a:rPr>
              <a:t> </a:t>
            </a:r>
            <a:r>
              <a:rPr lang="en-US" dirty="0" smtClean="0">
                <a:solidFill>
                  <a:srgbClr val="FFFFFF"/>
                </a:solidFill>
                <a:latin typeface="Chalkboard"/>
                <a:cs typeface="Chalkboard"/>
              </a:rPr>
              <a:t>European </a:t>
            </a:r>
            <a:r>
              <a:rPr lang="en-US" dirty="0">
                <a:solidFill>
                  <a:srgbClr val="FFFFFF"/>
                </a:solidFill>
                <a:latin typeface="Chalkboard"/>
                <a:cs typeface="Chalkboard"/>
              </a:rPr>
              <a:t>Sea Level </a:t>
            </a:r>
            <a:r>
              <a:rPr lang="en-US" dirty="0" smtClean="0">
                <a:solidFill>
                  <a:srgbClr val="FFFFFF"/>
                </a:solidFill>
                <a:latin typeface="Chalkboard"/>
                <a:cs typeface="Chalkboard"/>
              </a:rPr>
              <a:t>Service</a:t>
            </a:r>
            <a:r>
              <a:rPr lang="en-US" dirty="0">
                <a:solidFill>
                  <a:srgbClr val="FFFFFF"/>
                </a:solidFill>
                <a:latin typeface="Chalkboard"/>
                <a:cs typeface="Chalkboard"/>
              </a:rPr>
              <a:t> </a:t>
            </a:r>
            <a:r>
              <a:rPr lang="en-US" dirty="0">
                <a:solidFill>
                  <a:srgbClr val="FFFFFF"/>
                </a:solidFill>
                <a:latin typeface="Wingdings"/>
                <a:ea typeface="Wingdings"/>
                <a:cs typeface="Wingdings"/>
                <a:sym typeface="Wingdings"/>
              </a:rPr>
              <a:t></a:t>
            </a:r>
            <a:r>
              <a:rPr lang="en-US" dirty="0">
                <a:solidFill>
                  <a:srgbClr val="FFFFFF"/>
                </a:solidFill>
                <a:latin typeface="Chalkboard"/>
                <a:cs typeface="Chalkboard"/>
              </a:rPr>
              <a:t> </a:t>
            </a:r>
            <a:r>
              <a:rPr lang="en-US" dirty="0" smtClean="0">
                <a:solidFill>
                  <a:srgbClr val="FFFFFF"/>
                </a:solidFill>
                <a:latin typeface="Chalkboard"/>
                <a:cs typeface="Chalkboard"/>
              </a:rPr>
              <a:t>Global </a:t>
            </a:r>
            <a:r>
              <a:rPr lang="en-US" dirty="0">
                <a:solidFill>
                  <a:srgbClr val="FFFFFF"/>
                </a:solidFill>
                <a:latin typeface="Chalkboard"/>
                <a:cs typeface="Chalkboard"/>
              </a:rPr>
              <a:t>Temperature and Salinity Profile </a:t>
            </a:r>
            <a:r>
              <a:rPr lang="en-US" dirty="0" smtClean="0">
                <a:solidFill>
                  <a:srgbClr val="FFFFFF"/>
                </a:solidFill>
                <a:latin typeface="Chalkboard"/>
                <a:cs typeface="Chalkboard"/>
              </a:rPr>
              <a:t>Program</a:t>
            </a:r>
            <a:r>
              <a:rPr lang="en-US" dirty="0">
                <a:solidFill>
                  <a:srgbClr val="FFFFFF"/>
                </a:solidFill>
                <a:latin typeface="Chalkboard"/>
                <a:cs typeface="Chalkboard"/>
              </a:rPr>
              <a:t> </a:t>
            </a:r>
            <a:r>
              <a:rPr lang="en-US" dirty="0">
                <a:solidFill>
                  <a:srgbClr val="FFFFFF"/>
                </a:solidFill>
                <a:latin typeface="Wingdings"/>
                <a:ea typeface="Wingdings"/>
                <a:cs typeface="Wingdings"/>
                <a:sym typeface="Wingdings"/>
              </a:rPr>
              <a:t></a:t>
            </a:r>
            <a:r>
              <a:rPr lang="en-US" dirty="0">
                <a:solidFill>
                  <a:srgbClr val="FFFFFF"/>
                </a:solidFill>
                <a:latin typeface="Chalkboard"/>
                <a:cs typeface="Chalkboard"/>
              </a:rPr>
              <a:t> </a:t>
            </a:r>
            <a:r>
              <a:rPr lang="en-US" dirty="0" smtClean="0">
                <a:solidFill>
                  <a:srgbClr val="FFFFFF"/>
                </a:solidFill>
                <a:latin typeface="Chalkboard"/>
                <a:cs typeface="Chalkboard"/>
              </a:rPr>
              <a:t>Ocean </a:t>
            </a:r>
            <a:r>
              <a:rPr lang="en-US" dirty="0">
                <a:solidFill>
                  <a:srgbClr val="FFFFFF"/>
                </a:solidFill>
                <a:latin typeface="Chalkboard"/>
                <a:cs typeface="Chalkboard"/>
              </a:rPr>
              <a:t>Data View </a:t>
            </a:r>
            <a:r>
              <a:rPr lang="en-US" dirty="0" smtClean="0">
                <a:solidFill>
                  <a:srgbClr val="FFFFFF"/>
                </a:solidFill>
                <a:latin typeface="Chalkboard"/>
                <a:cs typeface="Chalkboard"/>
              </a:rPr>
              <a:t>Software</a:t>
            </a:r>
            <a:r>
              <a:rPr lang="en-US" dirty="0">
                <a:solidFill>
                  <a:srgbClr val="FFFFFF"/>
                </a:solidFill>
                <a:latin typeface="Chalkboard"/>
                <a:cs typeface="Chalkboard"/>
              </a:rPr>
              <a:t> </a:t>
            </a:r>
            <a:r>
              <a:rPr lang="en-US" dirty="0">
                <a:solidFill>
                  <a:srgbClr val="FFFFFF"/>
                </a:solidFill>
                <a:latin typeface="Wingdings"/>
                <a:ea typeface="Wingdings"/>
                <a:cs typeface="Wingdings"/>
                <a:sym typeface="Wingdings"/>
              </a:rPr>
              <a:t></a:t>
            </a:r>
            <a:r>
              <a:rPr lang="en-US" dirty="0">
                <a:solidFill>
                  <a:srgbClr val="FFFFFF"/>
                </a:solidFill>
                <a:latin typeface="Chalkboard"/>
                <a:cs typeface="Chalkboard"/>
              </a:rPr>
              <a:t> </a:t>
            </a:r>
            <a:r>
              <a:rPr lang="en-US" dirty="0" smtClean="0">
                <a:solidFill>
                  <a:srgbClr val="FFFFFF"/>
                </a:solidFill>
                <a:latin typeface="Chalkboard"/>
                <a:cs typeface="Chalkboard"/>
              </a:rPr>
              <a:t>PANGAEA</a:t>
            </a:r>
            <a:r>
              <a:rPr lang="en-US" dirty="0">
                <a:solidFill>
                  <a:srgbClr val="FFFFFF"/>
                </a:solidFill>
                <a:latin typeface="Chalkboard"/>
                <a:cs typeface="Chalkboard"/>
              </a:rPr>
              <a:t> </a:t>
            </a:r>
            <a:r>
              <a:rPr lang="en-US" dirty="0">
                <a:solidFill>
                  <a:srgbClr val="FFFFFF"/>
                </a:solidFill>
                <a:latin typeface="Wingdings"/>
                <a:ea typeface="Wingdings"/>
                <a:cs typeface="Wingdings"/>
                <a:sym typeface="Wingdings"/>
              </a:rPr>
              <a:t></a:t>
            </a:r>
            <a:r>
              <a:rPr lang="en-US" dirty="0">
                <a:solidFill>
                  <a:srgbClr val="FFFFFF"/>
                </a:solidFill>
                <a:latin typeface="Chalkboard"/>
                <a:cs typeface="Chalkboard"/>
              </a:rPr>
              <a:t> </a:t>
            </a:r>
            <a:r>
              <a:rPr lang="en-US" dirty="0" smtClean="0">
                <a:solidFill>
                  <a:srgbClr val="FFFFFF"/>
                </a:solidFill>
                <a:latin typeface="Chalkboard"/>
                <a:cs typeface="Chalkboard"/>
              </a:rPr>
              <a:t>Quality </a:t>
            </a:r>
            <a:r>
              <a:rPr lang="en-US" dirty="0">
                <a:solidFill>
                  <a:srgbClr val="FFFFFF"/>
                </a:solidFill>
                <a:latin typeface="Chalkboard"/>
                <a:cs typeface="Chalkboard"/>
              </a:rPr>
              <a:t>Assurance of Real-Time Oceanographic Data (QARTOD</a:t>
            </a:r>
            <a:r>
              <a:rPr lang="en-US" dirty="0" smtClean="0">
                <a:solidFill>
                  <a:srgbClr val="FFFFFF"/>
                </a:solidFill>
                <a:latin typeface="Chalkboard"/>
                <a:cs typeface="Chalkboard"/>
              </a:rPr>
              <a:t>)</a:t>
            </a:r>
            <a:r>
              <a:rPr lang="en-US" dirty="0">
                <a:solidFill>
                  <a:srgbClr val="FFFFFF"/>
                </a:solidFill>
                <a:latin typeface="Chalkboard"/>
                <a:cs typeface="Chalkboard"/>
              </a:rPr>
              <a:t> </a:t>
            </a:r>
            <a:r>
              <a:rPr lang="en-US" dirty="0">
                <a:solidFill>
                  <a:srgbClr val="FFFFFF"/>
                </a:solidFill>
                <a:latin typeface="Wingdings"/>
                <a:ea typeface="Wingdings"/>
                <a:cs typeface="Wingdings"/>
                <a:sym typeface="Wingdings"/>
              </a:rPr>
              <a:t></a:t>
            </a:r>
            <a:r>
              <a:rPr lang="en-US" dirty="0">
                <a:solidFill>
                  <a:srgbClr val="FFFFFF"/>
                </a:solidFill>
                <a:latin typeface="Chalkboard"/>
                <a:cs typeface="Chalkboard"/>
              </a:rPr>
              <a:t> </a:t>
            </a:r>
            <a:r>
              <a:rPr lang="en-US" dirty="0" err="1" smtClean="0">
                <a:solidFill>
                  <a:srgbClr val="FFFFFF"/>
                </a:solidFill>
                <a:latin typeface="Chalkboard"/>
                <a:cs typeface="Chalkboard"/>
              </a:rPr>
              <a:t>SeaDataNet</a:t>
            </a:r>
            <a:r>
              <a:rPr lang="en-US" dirty="0">
                <a:solidFill>
                  <a:srgbClr val="FFFFFF"/>
                </a:solidFill>
                <a:latin typeface="Chalkboard"/>
                <a:cs typeface="Chalkboard"/>
              </a:rPr>
              <a:t> </a:t>
            </a:r>
            <a:r>
              <a:rPr lang="en-US" dirty="0">
                <a:solidFill>
                  <a:srgbClr val="FFFFFF"/>
                </a:solidFill>
                <a:latin typeface="Wingdings"/>
                <a:ea typeface="Wingdings"/>
                <a:cs typeface="Wingdings"/>
                <a:sym typeface="Wingdings"/>
              </a:rPr>
              <a:t></a:t>
            </a:r>
            <a:r>
              <a:rPr lang="en-US" dirty="0">
                <a:solidFill>
                  <a:srgbClr val="FFFFFF"/>
                </a:solidFill>
                <a:latin typeface="Chalkboard"/>
                <a:cs typeface="Chalkboard"/>
              </a:rPr>
              <a:t> </a:t>
            </a:r>
            <a:r>
              <a:rPr lang="en-US" dirty="0" smtClean="0">
                <a:solidFill>
                  <a:srgbClr val="FFFFFF"/>
                </a:solidFill>
                <a:latin typeface="Chalkboard"/>
                <a:cs typeface="Chalkboard"/>
              </a:rPr>
              <a:t>Swedish </a:t>
            </a:r>
            <a:r>
              <a:rPr lang="en-US" dirty="0">
                <a:solidFill>
                  <a:srgbClr val="FFFFFF"/>
                </a:solidFill>
                <a:latin typeface="Chalkboard"/>
                <a:cs typeface="Chalkboard"/>
              </a:rPr>
              <a:t>Meteorological and Hydrological Institute (SMHI</a:t>
            </a:r>
            <a:r>
              <a:rPr lang="en-US" dirty="0" smtClean="0">
                <a:solidFill>
                  <a:srgbClr val="FFFFFF"/>
                </a:solidFill>
                <a:latin typeface="Chalkboard"/>
                <a:cs typeface="Chalkboard"/>
              </a:rPr>
              <a:t>)</a:t>
            </a:r>
            <a:r>
              <a:rPr lang="en-US" dirty="0">
                <a:solidFill>
                  <a:srgbClr val="FFFFFF"/>
                </a:solidFill>
                <a:latin typeface="Chalkboard"/>
                <a:cs typeface="Chalkboard"/>
              </a:rPr>
              <a:t> </a:t>
            </a:r>
            <a:r>
              <a:rPr lang="en-US" dirty="0">
                <a:solidFill>
                  <a:srgbClr val="FFFFFF"/>
                </a:solidFill>
                <a:latin typeface="Wingdings"/>
                <a:ea typeface="Wingdings"/>
                <a:cs typeface="Wingdings"/>
                <a:sym typeface="Wingdings"/>
              </a:rPr>
              <a:t></a:t>
            </a:r>
            <a:r>
              <a:rPr lang="en-US" dirty="0">
                <a:solidFill>
                  <a:srgbClr val="FFFFFF"/>
                </a:solidFill>
                <a:latin typeface="Chalkboard"/>
                <a:cs typeface="Chalkboard"/>
              </a:rPr>
              <a:t> </a:t>
            </a:r>
            <a:r>
              <a:rPr lang="en-US" dirty="0" smtClean="0">
                <a:solidFill>
                  <a:srgbClr val="FFFFFF"/>
                </a:solidFill>
                <a:latin typeface="Chalkboard"/>
                <a:cs typeface="Chalkboard"/>
              </a:rPr>
              <a:t>WOCE CTD/Bottle Samples</a:t>
            </a:r>
            <a:r>
              <a:rPr lang="en-US" dirty="0">
                <a:solidFill>
                  <a:srgbClr val="FFFFFF"/>
                </a:solidFill>
                <a:latin typeface="Chalkboard"/>
                <a:cs typeface="Chalkboard"/>
              </a:rPr>
              <a:t> </a:t>
            </a:r>
            <a:r>
              <a:rPr lang="en-US" dirty="0">
                <a:solidFill>
                  <a:srgbClr val="FFFFFF"/>
                </a:solidFill>
                <a:latin typeface="Wingdings"/>
                <a:ea typeface="Wingdings"/>
                <a:cs typeface="Wingdings"/>
                <a:sym typeface="Wingdings"/>
              </a:rPr>
              <a:t></a:t>
            </a:r>
            <a:r>
              <a:rPr lang="en-US" dirty="0">
                <a:solidFill>
                  <a:srgbClr val="FFFFFF"/>
                </a:solidFill>
                <a:latin typeface="Chalkboard"/>
                <a:cs typeface="Chalkboard"/>
              </a:rPr>
              <a:t> </a:t>
            </a:r>
            <a:r>
              <a:rPr lang="en-US" dirty="0" smtClean="0">
                <a:solidFill>
                  <a:srgbClr val="FFFFFF"/>
                </a:solidFill>
                <a:latin typeface="Chalkboard"/>
                <a:cs typeface="Chalkboard"/>
              </a:rPr>
              <a:t>World </a:t>
            </a:r>
            <a:r>
              <a:rPr lang="en-US" dirty="0">
                <a:solidFill>
                  <a:srgbClr val="FFFFFF"/>
                </a:solidFill>
                <a:latin typeface="Chalkboard"/>
                <a:cs typeface="Chalkboard"/>
              </a:rPr>
              <a:t>Ocean </a:t>
            </a:r>
            <a:r>
              <a:rPr lang="en-US" dirty="0" smtClean="0">
                <a:solidFill>
                  <a:srgbClr val="FFFFFF"/>
                </a:solidFill>
                <a:latin typeface="Chalkboard"/>
                <a:cs typeface="Chalkboard"/>
              </a:rPr>
              <a:t>Database</a:t>
            </a:r>
            <a:endParaRPr lang="en-US" dirty="0">
              <a:solidFill>
                <a:srgbClr val="FFFFFF"/>
              </a:solidFill>
              <a:latin typeface="Chalkboard"/>
              <a:cs typeface="Chalkboard"/>
            </a:endParaRPr>
          </a:p>
        </p:txBody>
      </p:sp>
      <p:sp>
        <p:nvSpPr>
          <p:cNvPr id="8" name="Rectangle 7"/>
          <p:cNvSpPr/>
          <p:nvPr/>
        </p:nvSpPr>
        <p:spPr>
          <a:xfrm>
            <a:off x="5113670" y="2717618"/>
            <a:ext cx="3346888" cy="369332"/>
          </a:xfrm>
          <a:prstGeom prst="rect">
            <a:avLst/>
          </a:prstGeom>
        </p:spPr>
        <p:txBody>
          <a:bodyPr wrap="none">
            <a:spAutoFit/>
          </a:bodyPr>
          <a:lstStyle/>
          <a:p>
            <a:r>
              <a:rPr lang="en-US" dirty="0">
                <a:solidFill>
                  <a:srgbClr val="FFFFFF"/>
                </a:solidFill>
                <a:latin typeface="Chalkboard"/>
                <a:cs typeface="Chalkboard"/>
              </a:rPr>
              <a:t>http://</a:t>
            </a:r>
            <a:r>
              <a:rPr lang="en-US" dirty="0" err="1">
                <a:solidFill>
                  <a:srgbClr val="FFFFFF"/>
                </a:solidFill>
                <a:latin typeface="Chalkboard"/>
                <a:cs typeface="Chalkboard"/>
              </a:rPr>
              <a:t>library.oceanteacher.org</a:t>
            </a:r>
            <a:endParaRPr lang="en-US" dirty="0">
              <a:solidFill>
                <a:srgbClr val="FFFFFF"/>
              </a:solidFill>
              <a:latin typeface="Chalkboard"/>
              <a:cs typeface="Chalkboard"/>
            </a:endParaRPr>
          </a:p>
        </p:txBody>
      </p:sp>
      <p:sp>
        <p:nvSpPr>
          <p:cNvPr id="9" name="Rectangle 8"/>
          <p:cNvSpPr/>
          <p:nvPr/>
        </p:nvSpPr>
        <p:spPr>
          <a:xfrm>
            <a:off x="2753851" y="3880342"/>
            <a:ext cx="5901411" cy="2308324"/>
          </a:xfrm>
          <a:prstGeom prst="rect">
            <a:avLst/>
          </a:prstGeom>
        </p:spPr>
        <p:txBody>
          <a:bodyPr wrap="square">
            <a:spAutoFit/>
          </a:bodyPr>
          <a:lstStyle/>
          <a:p>
            <a:r>
              <a:rPr lang="en-US" dirty="0">
                <a:solidFill>
                  <a:srgbClr val="FFFFFF"/>
                </a:solidFill>
                <a:latin typeface="Chalkboard"/>
                <a:cs typeface="Chalkboard"/>
              </a:rPr>
              <a:t>0 - No QC was performed</a:t>
            </a:r>
          </a:p>
          <a:p>
            <a:r>
              <a:rPr lang="en-US" dirty="0">
                <a:solidFill>
                  <a:srgbClr val="FFFFFF"/>
                </a:solidFill>
                <a:latin typeface="Chalkboard"/>
                <a:cs typeface="Chalkboard"/>
              </a:rPr>
              <a:t>1 - Good data</a:t>
            </a:r>
          </a:p>
          <a:p>
            <a:r>
              <a:rPr lang="en-US" dirty="0">
                <a:solidFill>
                  <a:srgbClr val="FFFFFF"/>
                </a:solidFill>
                <a:latin typeface="Chalkboard"/>
                <a:cs typeface="Chalkboard"/>
              </a:rPr>
              <a:t>2 - Probably good data</a:t>
            </a:r>
          </a:p>
          <a:p>
            <a:r>
              <a:rPr lang="en-US" dirty="0">
                <a:solidFill>
                  <a:srgbClr val="FFFFFF"/>
                </a:solidFill>
                <a:latin typeface="Chalkboard"/>
                <a:cs typeface="Chalkboard"/>
              </a:rPr>
              <a:t>3 - Probably bad data that are potentially correctable</a:t>
            </a:r>
          </a:p>
          <a:p>
            <a:r>
              <a:rPr lang="en-US" dirty="0">
                <a:solidFill>
                  <a:srgbClr val="FFFFFF"/>
                </a:solidFill>
                <a:latin typeface="Chalkboard"/>
                <a:cs typeface="Chalkboard"/>
              </a:rPr>
              <a:t>4 - Bad data</a:t>
            </a:r>
          </a:p>
          <a:p>
            <a:r>
              <a:rPr lang="en-US" dirty="0">
                <a:solidFill>
                  <a:srgbClr val="FFFFFF"/>
                </a:solidFill>
                <a:latin typeface="Chalkboard"/>
                <a:cs typeface="Chalkboard"/>
              </a:rPr>
              <a:t>5 - Value changed</a:t>
            </a:r>
          </a:p>
          <a:p>
            <a:r>
              <a:rPr lang="en-US" dirty="0">
                <a:solidFill>
                  <a:srgbClr val="FFFFFF"/>
                </a:solidFill>
                <a:latin typeface="Chalkboard"/>
                <a:cs typeface="Chalkboard"/>
              </a:rPr>
              <a:t>8 - Interpolated value</a:t>
            </a:r>
          </a:p>
          <a:p>
            <a:r>
              <a:rPr lang="en-US" dirty="0">
                <a:solidFill>
                  <a:srgbClr val="FFFFFF"/>
                </a:solidFill>
                <a:latin typeface="Chalkboard"/>
                <a:cs typeface="Chalkboard"/>
              </a:rPr>
              <a:t>9 - Missing value</a:t>
            </a:r>
          </a:p>
        </p:txBody>
      </p:sp>
      <p:sp>
        <p:nvSpPr>
          <p:cNvPr id="10" name="TextBox 9"/>
          <p:cNvSpPr txBox="1"/>
          <p:nvPr/>
        </p:nvSpPr>
        <p:spPr>
          <a:xfrm>
            <a:off x="668360" y="3331545"/>
            <a:ext cx="4478478" cy="461665"/>
          </a:xfrm>
          <a:prstGeom prst="rect">
            <a:avLst/>
          </a:prstGeom>
          <a:noFill/>
        </p:spPr>
        <p:txBody>
          <a:bodyPr wrap="none" rtlCol="0">
            <a:spAutoFit/>
          </a:bodyPr>
          <a:lstStyle/>
          <a:p>
            <a:r>
              <a:rPr lang="en-US" sz="2400" dirty="0" smtClean="0">
                <a:solidFill>
                  <a:srgbClr val="FFFFFF"/>
                </a:solidFill>
                <a:latin typeface="Chalkboard"/>
                <a:cs typeface="Chalkboard"/>
              </a:rPr>
              <a:t>Data Record n : T, S, Z, ..., flag</a:t>
            </a:r>
            <a:endParaRPr lang="en-US" sz="2400" dirty="0">
              <a:solidFill>
                <a:srgbClr val="FFFFFF"/>
              </a:solidFill>
              <a:latin typeface="Chalkboard"/>
              <a:cs typeface="Chalkboard"/>
            </a:endParaRPr>
          </a:p>
        </p:txBody>
      </p:sp>
      <p:sp>
        <p:nvSpPr>
          <p:cNvPr id="11" name="TextBox 10"/>
          <p:cNvSpPr txBox="1"/>
          <p:nvPr/>
        </p:nvSpPr>
        <p:spPr>
          <a:xfrm>
            <a:off x="527760" y="4637620"/>
            <a:ext cx="1505540" cy="461665"/>
          </a:xfrm>
          <a:prstGeom prst="rect">
            <a:avLst/>
          </a:prstGeom>
          <a:noFill/>
        </p:spPr>
        <p:txBody>
          <a:bodyPr wrap="none" rtlCol="0">
            <a:spAutoFit/>
          </a:bodyPr>
          <a:lstStyle/>
          <a:p>
            <a:r>
              <a:rPr lang="en-US" sz="2400" dirty="0" smtClean="0">
                <a:solidFill>
                  <a:srgbClr val="FFFFFF"/>
                </a:solidFill>
                <a:latin typeface="Chalkboard"/>
                <a:cs typeface="Chalkboard"/>
              </a:rPr>
              <a:t>e.g., Argo</a:t>
            </a:r>
            <a:endParaRPr lang="en-US" sz="2400" dirty="0">
              <a:solidFill>
                <a:srgbClr val="FFFFFF"/>
              </a:solidFill>
              <a:latin typeface="Chalkboard"/>
              <a:cs typeface="Chalkboard"/>
            </a:endParaRPr>
          </a:p>
        </p:txBody>
      </p:sp>
      <p:sp>
        <p:nvSpPr>
          <p:cNvPr id="12" name="Right Arrow 11"/>
          <p:cNvSpPr/>
          <p:nvPr/>
        </p:nvSpPr>
        <p:spPr>
          <a:xfrm>
            <a:off x="2100136" y="4785460"/>
            <a:ext cx="506468" cy="2636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77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327" y="336931"/>
            <a:ext cx="3065369" cy="3994575"/>
          </a:xfrm>
          <a:prstGeom prst="rect">
            <a:avLst/>
          </a:prstGeom>
        </p:spPr>
      </p:pic>
      <p:sp>
        <p:nvSpPr>
          <p:cNvPr id="5" name="Rectangle 4"/>
          <p:cNvSpPr/>
          <p:nvPr/>
        </p:nvSpPr>
        <p:spPr>
          <a:xfrm>
            <a:off x="4251893" y="165192"/>
            <a:ext cx="3879168" cy="461665"/>
          </a:xfrm>
          <a:prstGeom prst="rect">
            <a:avLst/>
          </a:prstGeom>
        </p:spPr>
        <p:txBody>
          <a:bodyPr wrap="square">
            <a:spAutoFit/>
          </a:bodyPr>
          <a:lstStyle/>
          <a:p>
            <a:pPr algn="ctr"/>
            <a:r>
              <a:rPr lang="en-US" sz="2400" dirty="0" err="1" smtClean="0">
                <a:solidFill>
                  <a:srgbClr val="FFFFFF"/>
                </a:solidFill>
              </a:rPr>
              <a:t>www.ioos.noaa.gov</a:t>
            </a:r>
            <a:r>
              <a:rPr lang="en-US" sz="2400" dirty="0">
                <a:solidFill>
                  <a:srgbClr val="FFFFFF"/>
                </a:solidFill>
              </a:rPr>
              <a:t>/</a:t>
            </a:r>
            <a:r>
              <a:rPr lang="en-US" sz="2400" dirty="0" err="1" smtClean="0">
                <a:solidFill>
                  <a:srgbClr val="FFFFFF"/>
                </a:solidFill>
              </a:rPr>
              <a:t>qartod</a:t>
            </a:r>
            <a:r>
              <a:rPr lang="en-US" sz="2400" dirty="0">
                <a:solidFill>
                  <a:srgbClr val="FFFFFF"/>
                </a:solidFill>
              </a:rPr>
              <a:t>/</a:t>
            </a:r>
          </a:p>
        </p:txBody>
      </p:sp>
      <p:pic>
        <p:nvPicPr>
          <p:cNvPr id="6" name="Picture 5"/>
          <p:cNvPicPr>
            <a:picLocks noChangeAspect="1"/>
          </p:cNvPicPr>
          <p:nvPr/>
        </p:nvPicPr>
        <p:blipFill>
          <a:blip r:embed="rId3"/>
          <a:stretch>
            <a:fillRect/>
          </a:stretch>
        </p:blipFill>
        <p:spPr>
          <a:xfrm>
            <a:off x="3658290" y="845402"/>
            <a:ext cx="4997361" cy="2951197"/>
          </a:xfrm>
          <a:prstGeom prst="rect">
            <a:avLst/>
          </a:prstGeom>
        </p:spPr>
      </p:pic>
      <p:pic>
        <p:nvPicPr>
          <p:cNvPr id="7" name="Picture 6"/>
          <p:cNvPicPr>
            <a:picLocks noChangeAspect="1"/>
          </p:cNvPicPr>
          <p:nvPr/>
        </p:nvPicPr>
        <p:blipFill>
          <a:blip r:embed="rId4"/>
          <a:stretch>
            <a:fillRect/>
          </a:stretch>
        </p:blipFill>
        <p:spPr>
          <a:xfrm>
            <a:off x="379362" y="4459256"/>
            <a:ext cx="8367669" cy="2182086"/>
          </a:xfrm>
          <a:prstGeom prst="rect">
            <a:avLst/>
          </a:prstGeom>
        </p:spPr>
      </p:pic>
      <p:sp>
        <p:nvSpPr>
          <p:cNvPr id="8" name="Down Arrow 7"/>
          <p:cNvSpPr/>
          <p:nvPr/>
        </p:nvSpPr>
        <p:spPr>
          <a:xfrm>
            <a:off x="5370093" y="3989858"/>
            <a:ext cx="800682" cy="3416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782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23" y="1115762"/>
            <a:ext cx="4187277" cy="55016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Content Placeholder 6" descr="Economist_anthropocene.jpg"/>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l="-947" r="-776"/>
          <a:stretch/>
        </p:blipFill>
        <p:spPr>
          <a:xfrm>
            <a:off x="381762" y="1334225"/>
            <a:ext cx="3831336" cy="5095777"/>
          </a:xfrm>
          <a:prstGeom prst="rect">
            <a:avLst/>
          </a:prstGeom>
          <a:ln>
            <a:noFill/>
          </a:ln>
        </p:spPr>
      </p:pic>
      <p:sp>
        <p:nvSpPr>
          <p:cNvPr id="6" name="TextBox 5"/>
          <p:cNvSpPr txBox="1"/>
          <p:nvPr/>
        </p:nvSpPr>
        <p:spPr>
          <a:xfrm>
            <a:off x="4752480" y="1222706"/>
            <a:ext cx="3685624" cy="2308324"/>
          </a:xfrm>
          <a:prstGeom prst="rect">
            <a:avLst/>
          </a:prstGeom>
          <a:noFill/>
        </p:spPr>
        <p:txBody>
          <a:bodyPr wrap="none" rtlCol="0">
            <a:spAutoFit/>
          </a:bodyPr>
          <a:lstStyle/>
          <a:p>
            <a:pPr marL="169863" indent="-169863">
              <a:buFont typeface="Arial"/>
              <a:buChar char="•"/>
            </a:pPr>
            <a:r>
              <a:rPr lang="en-US" sz="1800" dirty="0" smtClean="0">
                <a:solidFill>
                  <a:schemeClr val="bg1"/>
                </a:solidFill>
                <a:latin typeface="Chalkboard"/>
                <a:cs typeface="Chalkboard"/>
              </a:rPr>
              <a:t>Increasing pCO</a:t>
            </a:r>
            <a:r>
              <a:rPr lang="en-US" sz="1800" baseline="-25000" dirty="0" smtClean="0">
                <a:solidFill>
                  <a:schemeClr val="bg1"/>
                </a:solidFill>
                <a:latin typeface="Chalkboard"/>
                <a:cs typeface="Chalkboard"/>
              </a:rPr>
              <a:t>2</a:t>
            </a:r>
          </a:p>
          <a:p>
            <a:pPr marL="169863" indent="-169863">
              <a:buFont typeface="Arial"/>
              <a:buChar char="•"/>
            </a:pPr>
            <a:r>
              <a:rPr lang="en-US" sz="1800" dirty="0" smtClean="0">
                <a:solidFill>
                  <a:schemeClr val="bg1"/>
                </a:solidFill>
                <a:latin typeface="Chalkboard"/>
                <a:cs typeface="Chalkboard"/>
              </a:rPr>
              <a:t>Increasing Heat Content</a:t>
            </a:r>
          </a:p>
          <a:p>
            <a:pPr marL="169863" indent="-169863">
              <a:buFont typeface="Arial"/>
              <a:buChar char="•"/>
            </a:pPr>
            <a:r>
              <a:rPr lang="en-US" sz="1800" dirty="0" smtClean="0">
                <a:solidFill>
                  <a:schemeClr val="bg1"/>
                </a:solidFill>
                <a:latin typeface="Chalkboard"/>
                <a:cs typeface="Chalkboard"/>
              </a:rPr>
              <a:t>Decreasing Sea Ice Coverage</a:t>
            </a:r>
          </a:p>
          <a:p>
            <a:pPr marL="169863" indent="-169863">
              <a:buFont typeface="Arial"/>
              <a:buChar char="•"/>
            </a:pPr>
            <a:r>
              <a:rPr lang="en-US" sz="1800" dirty="0" smtClean="0">
                <a:solidFill>
                  <a:schemeClr val="bg1"/>
                </a:solidFill>
                <a:latin typeface="Chalkboard"/>
                <a:cs typeface="Chalkboard"/>
              </a:rPr>
              <a:t>Rising Sea Level</a:t>
            </a:r>
          </a:p>
          <a:p>
            <a:pPr marL="169863" indent="-169863">
              <a:buFont typeface="Arial"/>
              <a:buChar char="•"/>
            </a:pPr>
            <a:r>
              <a:rPr lang="en-US" sz="1800" dirty="0" smtClean="0">
                <a:solidFill>
                  <a:schemeClr val="bg1"/>
                </a:solidFill>
                <a:latin typeface="Chalkboard"/>
                <a:cs typeface="Chalkboard"/>
              </a:rPr>
              <a:t>Decreasing Ocean pH</a:t>
            </a:r>
          </a:p>
          <a:p>
            <a:pPr marL="169863" indent="-169863">
              <a:buFont typeface="Arial"/>
              <a:buChar char="•"/>
            </a:pPr>
            <a:r>
              <a:rPr lang="en-US" sz="1800" dirty="0" smtClean="0">
                <a:solidFill>
                  <a:schemeClr val="bg1"/>
                </a:solidFill>
                <a:latin typeface="Chalkboard"/>
                <a:cs typeface="Chalkboard"/>
              </a:rPr>
              <a:t>Decreasing Fishery Biomass</a:t>
            </a:r>
          </a:p>
          <a:p>
            <a:pPr marL="169863" indent="-169863">
              <a:buFont typeface="Arial"/>
              <a:buChar char="•"/>
            </a:pPr>
            <a:r>
              <a:rPr lang="en-US" sz="1800" dirty="0" smtClean="0">
                <a:solidFill>
                  <a:schemeClr val="bg1"/>
                </a:solidFill>
                <a:latin typeface="Chalkboard"/>
                <a:cs typeface="Chalkboard"/>
              </a:rPr>
              <a:t>Increasing Plastic Concentration</a:t>
            </a:r>
          </a:p>
          <a:p>
            <a:pPr marL="169863" indent="-169863">
              <a:buFont typeface="Arial"/>
              <a:buChar char="•"/>
            </a:pPr>
            <a:r>
              <a:rPr lang="en-US" sz="1800" dirty="0" smtClean="0">
                <a:solidFill>
                  <a:schemeClr val="bg1"/>
                </a:solidFill>
                <a:latin typeface="Chalkboard"/>
                <a:cs typeface="Chalkboard"/>
              </a:rPr>
              <a:t>Increasing Sound Levels</a:t>
            </a:r>
            <a:endParaRPr lang="en-US" sz="1800" dirty="0">
              <a:solidFill>
                <a:schemeClr val="bg1"/>
              </a:solidFill>
              <a:latin typeface="Chalkboard"/>
              <a:cs typeface="Chalkboard"/>
            </a:endParaRPr>
          </a:p>
        </p:txBody>
      </p:sp>
      <p:sp>
        <p:nvSpPr>
          <p:cNvPr id="7" name="TextBox 6"/>
          <p:cNvSpPr txBox="1"/>
          <p:nvPr/>
        </p:nvSpPr>
        <p:spPr>
          <a:xfrm>
            <a:off x="1169291" y="295288"/>
            <a:ext cx="6776214" cy="523220"/>
          </a:xfrm>
          <a:prstGeom prst="rect">
            <a:avLst/>
          </a:prstGeom>
          <a:noFill/>
        </p:spPr>
        <p:txBody>
          <a:bodyPr wrap="none" rtlCol="0">
            <a:spAutoFit/>
          </a:bodyPr>
          <a:lstStyle/>
          <a:p>
            <a:pPr algn="ctr"/>
            <a:r>
              <a:rPr lang="en-US" sz="2800" dirty="0" smtClean="0">
                <a:solidFill>
                  <a:schemeClr val="bg1"/>
                </a:solidFill>
                <a:latin typeface="Chalkboard"/>
                <a:cs typeface="Chalkboard"/>
              </a:rPr>
              <a:t>An Age of Unprecedented Global Change</a:t>
            </a:r>
            <a:endParaRPr lang="en-US" sz="2800" dirty="0">
              <a:solidFill>
                <a:schemeClr val="bg1"/>
              </a:solidFill>
              <a:latin typeface="Chalkboard"/>
              <a:cs typeface="Chalkboard"/>
            </a:endParaRPr>
          </a:p>
        </p:txBody>
      </p:sp>
      <p:grpSp>
        <p:nvGrpSpPr>
          <p:cNvPr id="10" name="Group 9"/>
          <p:cNvGrpSpPr/>
          <p:nvPr/>
        </p:nvGrpSpPr>
        <p:grpSpPr>
          <a:xfrm>
            <a:off x="4601596" y="4187806"/>
            <a:ext cx="4352147" cy="2444750"/>
            <a:chOff x="4374340" y="4108450"/>
            <a:chExt cx="4352147" cy="2444750"/>
          </a:xfrm>
        </p:grpSpPr>
        <p:pic>
          <p:nvPicPr>
            <p:cNvPr id="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74340" y="4108450"/>
              <a:ext cx="4352147"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4375296" y="4114800"/>
              <a:ext cx="304800" cy="228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Chalkboard"/>
                <a:ea typeface="ＭＳ Ｐゴシック" charset="0"/>
                <a:cs typeface="Chalkboard"/>
              </a:endParaRPr>
            </a:p>
          </p:txBody>
        </p:sp>
      </p:grpSp>
      <p:sp>
        <p:nvSpPr>
          <p:cNvPr id="11" name="TextBox 10"/>
          <p:cNvSpPr txBox="1"/>
          <p:nvPr/>
        </p:nvSpPr>
        <p:spPr>
          <a:xfrm>
            <a:off x="4521480" y="3771351"/>
            <a:ext cx="2177446" cy="369332"/>
          </a:xfrm>
          <a:prstGeom prst="rect">
            <a:avLst/>
          </a:prstGeom>
          <a:noFill/>
        </p:spPr>
        <p:txBody>
          <a:bodyPr wrap="none" rtlCol="0">
            <a:spAutoFit/>
          </a:bodyPr>
          <a:lstStyle/>
          <a:p>
            <a:r>
              <a:rPr lang="en-US" sz="1800" dirty="0" smtClean="0">
                <a:solidFill>
                  <a:schemeClr val="bg1"/>
                </a:solidFill>
                <a:latin typeface="Chalkboard"/>
                <a:cs typeface="Chalkboard"/>
              </a:rPr>
              <a:t>Cumulative Impact:</a:t>
            </a:r>
            <a:endParaRPr lang="en-US" sz="1800" dirty="0">
              <a:solidFill>
                <a:schemeClr val="bg1"/>
              </a:solidFill>
              <a:latin typeface="Chalkboard"/>
              <a:cs typeface="Chalkboard"/>
            </a:endParaRPr>
          </a:p>
        </p:txBody>
      </p:sp>
    </p:spTree>
    <p:extLst>
      <p:ext uri="{BB962C8B-B14F-4D97-AF65-F5344CB8AC3E}">
        <p14:creationId xmlns:p14="http://schemas.microsoft.com/office/powerpoint/2010/main" val="2247234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9223" y="176825"/>
            <a:ext cx="4425696" cy="6568650"/>
          </a:xfrm>
          <a:prstGeom prst="rect">
            <a:avLst/>
          </a:prstGeom>
        </p:spPr>
      </p:pic>
      <p:sp>
        <p:nvSpPr>
          <p:cNvPr id="8" name="TextBox 7"/>
          <p:cNvSpPr txBox="1"/>
          <p:nvPr/>
        </p:nvSpPr>
        <p:spPr>
          <a:xfrm>
            <a:off x="4863997" y="1628228"/>
            <a:ext cx="4066646" cy="461665"/>
          </a:xfrm>
          <a:prstGeom prst="rect">
            <a:avLst/>
          </a:prstGeom>
          <a:noFill/>
        </p:spPr>
        <p:txBody>
          <a:bodyPr wrap="square" rtlCol="0">
            <a:spAutoFit/>
          </a:bodyPr>
          <a:lstStyle/>
          <a:p>
            <a:r>
              <a:rPr lang="en-US" sz="2400" dirty="0" smtClean="0">
                <a:solidFill>
                  <a:srgbClr val="FFFFFF"/>
                </a:solidFill>
                <a:latin typeface="Chalkboard"/>
                <a:cs typeface="Chalkboard"/>
              </a:rPr>
              <a:t>Joint </a:t>
            </a:r>
            <a:r>
              <a:rPr lang="en-US" sz="2400" dirty="0">
                <a:solidFill>
                  <a:srgbClr val="FFFFFF"/>
                </a:solidFill>
                <a:latin typeface="Chalkboard"/>
                <a:cs typeface="Chalkboard"/>
              </a:rPr>
              <a:t>workshop: April, </a:t>
            </a:r>
            <a:r>
              <a:rPr lang="en-US" sz="2400" dirty="0" smtClean="0">
                <a:solidFill>
                  <a:srgbClr val="FFFFFF"/>
                </a:solidFill>
                <a:latin typeface="Chalkboard"/>
                <a:cs typeface="Chalkboard"/>
              </a:rPr>
              <a:t>2013</a:t>
            </a:r>
            <a:endParaRPr lang="en-US" sz="2400" dirty="0">
              <a:solidFill>
                <a:srgbClr val="FFFFFF"/>
              </a:solidFill>
              <a:latin typeface="Chalkboard"/>
              <a:cs typeface="Chalkboard"/>
            </a:endParaRPr>
          </a:p>
        </p:txBody>
      </p:sp>
      <p:sp>
        <p:nvSpPr>
          <p:cNvPr id="14" name="TextBox 13"/>
          <p:cNvSpPr txBox="1"/>
          <p:nvPr/>
        </p:nvSpPr>
        <p:spPr>
          <a:xfrm>
            <a:off x="4934044" y="4330058"/>
            <a:ext cx="3762749" cy="646331"/>
          </a:xfrm>
          <a:prstGeom prst="rect">
            <a:avLst/>
          </a:prstGeom>
          <a:noFill/>
        </p:spPr>
        <p:txBody>
          <a:bodyPr wrap="square" rtlCol="0">
            <a:spAutoFit/>
          </a:bodyPr>
          <a:lstStyle/>
          <a:p>
            <a:r>
              <a:rPr lang="en-US" dirty="0" smtClean="0">
                <a:solidFill>
                  <a:srgbClr val="FFFFFF"/>
                </a:solidFill>
                <a:latin typeface="Chalkboard"/>
                <a:cs typeface="Chalkboard"/>
              </a:rPr>
              <a:t>Suggested a 2-level quality flagging scheme.</a:t>
            </a:r>
            <a:endParaRPr lang="en-US" dirty="0">
              <a:solidFill>
                <a:srgbClr val="FFFFFF"/>
              </a:solidFill>
              <a:latin typeface="Chalkboard"/>
              <a:cs typeface="Chalkboard"/>
            </a:endParaRPr>
          </a:p>
        </p:txBody>
      </p:sp>
      <p:sp>
        <p:nvSpPr>
          <p:cNvPr id="7" name="TextBox 6"/>
          <p:cNvSpPr txBox="1"/>
          <p:nvPr/>
        </p:nvSpPr>
        <p:spPr>
          <a:xfrm>
            <a:off x="4934044" y="2159167"/>
            <a:ext cx="3968759" cy="1631216"/>
          </a:xfrm>
          <a:prstGeom prst="rect">
            <a:avLst/>
          </a:prstGeom>
          <a:noFill/>
        </p:spPr>
        <p:txBody>
          <a:bodyPr wrap="square" rtlCol="0">
            <a:spAutoFit/>
          </a:bodyPr>
          <a:lstStyle/>
          <a:p>
            <a:pPr marL="171450" indent="-171450">
              <a:spcAft>
                <a:spcPts val="1200"/>
              </a:spcAft>
            </a:pPr>
            <a:r>
              <a:rPr lang="en-US" dirty="0" smtClean="0">
                <a:solidFill>
                  <a:srgbClr val="FFFFFF"/>
                </a:solidFill>
                <a:latin typeface="Chalkboard"/>
                <a:cs typeface="Chalkboard"/>
              </a:rPr>
              <a:t>- International Oceanographic Data and Information Exchange (IODE)</a:t>
            </a:r>
          </a:p>
          <a:p>
            <a:pPr marL="171450" indent="-171450">
              <a:spcAft>
                <a:spcPts val="1200"/>
              </a:spcAft>
            </a:pPr>
            <a:r>
              <a:rPr lang="en-US" dirty="0" smtClean="0">
                <a:solidFill>
                  <a:srgbClr val="FFFFFF"/>
                </a:solidFill>
                <a:latin typeface="Chalkboard"/>
                <a:cs typeface="Chalkboard"/>
              </a:rPr>
              <a:t>- Joint WMO-IOC Technical Commission for Oceanography and Marine Meteorology (JCOMM).</a:t>
            </a:r>
            <a:endParaRPr lang="en-US" dirty="0">
              <a:solidFill>
                <a:srgbClr val="FFFFFF"/>
              </a:solidFill>
              <a:latin typeface="Chalkboard"/>
              <a:cs typeface="Chalkboard"/>
            </a:endParaRPr>
          </a:p>
        </p:txBody>
      </p:sp>
    </p:spTree>
    <p:extLst>
      <p:ext uri="{BB962C8B-B14F-4D97-AF65-F5344CB8AC3E}">
        <p14:creationId xmlns:p14="http://schemas.microsoft.com/office/powerpoint/2010/main" val="3646468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8523" y="328599"/>
            <a:ext cx="3762749" cy="461665"/>
          </a:xfrm>
          <a:prstGeom prst="rect">
            <a:avLst/>
          </a:prstGeom>
          <a:noFill/>
        </p:spPr>
        <p:txBody>
          <a:bodyPr wrap="square" rtlCol="0">
            <a:spAutoFit/>
          </a:bodyPr>
          <a:lstStyle/>
          <a:p>
            <a:r>
              <a:rPr lang="en-US" sz="2400" dirty="0" smtClean="0">
                <a:solidFill>
                  <a:srgbClr val="FFFFFF"/>
                </a:solidFill>
                <a:latin typeface="Chalkboard"/>
                <a:cs typeface="Chalkboard"/>
              </a:rPr>
              <a:t>Primary Level:</a:t>
            </a:r>
            <a:endParaRPr lang="en-US" sz="2400" dirty="0">
              <a:solidFill>
                <a:srgbClr val="FFFFFF"/>
              </a:solidFill>
              <a:latin typeface="Chalkboard"/>
              <a:cs typeface="Chalkboard"/>
            </a:endParaRPr>
          </a:p>
        </p:txBody>
      </p:sp>
      <p:sp>
        <p:nvSpPr>
          <p:cNvPr id="5" name="TextBox 4"/>
          <p:cNvSpPr txBox="1"/>
          <p:nvPr/>
        </p:nvSpPr>
        <p:spPr>
          <a:xfrm>
            <a:off x="2901842" y="376824"/>
            <a:ext cx="6004969" cy="1631216"/>
          </a:xfrm>
          <a:prstGeom prst="rect">
            <a:avLst/>
          </a:prstGeom>
          <a:noFill/>
        </p:spPr>
        <p:txBody>
          <a:bodyPr wrap="square" rtlCol="0">
            <a:spAutoFit/>
          </a:bodyPr>
          <a:lstStyle/>
          <a:p>
            <a:r>
              <a:rPr lang="en-US" sz="2000" dirty="0" smtClean="0">
                <a:solidFill>
                  <a:srgbClr val="FFFFFF"/>
                </a:solidFill>
                <a:latin typeface="Chalkboard"/>
                <a:cs typeface="Chalkboard"/>
              </a:rPr>
              <a:t>1. Good</a:t>
            </a:r>
          </a:p>
          <a:p>
            <a:pPr marL="288925" indent="-288925"/>
            <a:r>
              <a:rPr lang="en-US" sz="2000" dirty="0" smtClean="0">
                <a:solidFill>
                  <a:srgbClr val="FFFFFF"/>
                </a:solidFill>
                <a:latin typeface="Chalkboard"/>
                <a:cs typeface="Chalkboard"/>
              </a:rPr>
              <a:t>2. Not evaluated, not available, or Unknown</a:t>
            </a:r>
          </a:p>
          <a:p>
            <a:r>
              <a:rPr lang="en-US" sz="2000" dirty="0">
                <a:solidFill>
                  <a:srgbClr val="FFFFFF"/>
                </a:solidFill>
                <a:latin typeface="Chalkboard"/>
                <a:cs typeface="Chalkboard"/>
              </a:rPr>
              <a:t>3</a:t>
            </a:r>
            <a:r>
              <a:rPr lang="en-US" sz="2000" dirty="0" smtClean="0">
                <a:solidFill>
                  <a:srgbClr val="FFFFFF"/>
                </a:solidFill>
                <a:latin typeface="Chalkboard"/>
                <a:cs typeface="Chalkboard"/>
              </a:rPr>
              <a:t>. Questionable or suspect</a:t>
            </a:r>
          </a:p>
          <a:p>
            <a:r>
              <a:rPr lang="en-US" sz="2000" dirty="0">
                <a:solidFill>
                  <a:srgbClr val="FFFFFF"/>
                </a:solidFill>
                <a:latin typeface="Chalkboard"/>
                <a:cs typeface="Chalkboard"/>
              </a:rPr>
              <a:t>4</a:t>
            </a:r>
            <a:r>
              <a:rPr lang="en-US" sz="2000" dirty="0" smtClean="0">
                <a:solidFill>
                  <a:srgbClr val="FFFFFF"/>
                </a:solidFill>
                <a:latin typeface="Chalkboard"/>
                <a:cs typeface="Chalkboard"/>
              </a:rPr>
              <a:t>. Bad</a:t>
            </a:r>
          </a:p>
          <a:p>
            <a:r>
              <a:rPr lang="en-US" sz="2000" dirty="0">
                <a:solidFill>
                  <a:srgbClr val="FFFFFF"/>
                </a:solidFill>
                <a:latin typeface="Chalkboard"/>
                <a:cs typeface="Chalkboard"/>
              </a:rPr>
              <a:t>5</a:t>
            </a:r>
            <a:r>
              <a:rPr lang="en-US" sz="2000" dirty="0" smtClean="0">
                <a:solidFill>
                  <a:srgbClr val="FFFFFF"/>
                </a:solidFill>
                <a:latin typeface="Chalkboard"/>
                <a:cs typeface="Chalkboard"/>
              </a:rPr>
              <a:t>. Missing data</a:t>
            </a:r>
            <a:endParaRPr lang="en-US" sz="2000" dirty="0">
              <a:solidFill>
                <a:srgbClr val="FFFFFF"/>
              </a:solidFill>
              <a:latin typeface="Chalkboard"/>
              <a:cs typeface="Chalkboard"/>
            </a:endParaRPr>
          </a:p>
        </p:txBody>
      </p:sp>
      <p:pic>
        <p:nvPicPr>
          <p:cNvPr id="6" name="Picture 5"/>
          <p:cNvPicPr>
            <a:picLocks noChangeAspect="1"/>
          </p:cNvPicPr>
          <p:nvPr/>
        </p:nvPicPr>
        <p:blipFill>
          <a:blip r:embed="rId3"/>
          <a:stretch>
            <a:fillRect/>
          </a:stretch>
        </p:blipFill>
        <p:spPr>
          <a:xfrm>
            <a:off x="2990389" y="2380950"/>
            <a:ext cx="5819998" cy="4322328"/>
          </a:xfrm>
          <a:prstGeom prst="rect">
            <a:avLst/>
          </a:prstGeom>
        </p:spPr>
      </p:pic>
      <p:sp>
        <p:nvSpPr>
          <p:cNvPr id="7" name="TextBox 6"/>
          <p:cNvSpPr txBox="1"/>
          <p:nvPr/>
        </p:nvSpPr>
        <p:spPr>
          <a:xfrm>
            <a:off x="385453" y="2163029"/>
            <a:ext cx="3762749" cy="461665"/>
          </a:xfrm>
          <a:prstGeom prst="rect">
            <a:avLst/>
          </a:prstGeom>
          <a:noFill/>
        </p:spPr>
        <p:txBody>
          <a:bodyPr wrap="square" rtlCol="0">
            <a:spAutoFit/>
          </a:bodyPr>
          <a:lstStyle/>
          <a:p>
            <a:r>
              <a:rPr lang="en-US" sz="2400" dirty="0" smtClean="0">
                <a:solidFill>
                  <a:srgbClr val="FFFFFF"/>
                </a:solidFill>
                <a:latin typeface="Chalkboard"/>
                <a:cs typeface="Chalkboard"/>
              </a:rPr>
              <a:t>Secondary Level:</a:t>
            </a:r>
            <a:endParaRPr lang="en-US" sz="2400" dirty="0">
              <a:solidFill>
                <a:srgbClr val="FFFFFF"/>
              </a:solidFill>
              <a:latin typeface="Chalkboard"/>
              <a:cs typeface="Chalkboard"/>
            </a:endParaRPr>
          </a:p>
        </p:txBody>
      </p:sp>
      <p:sp>
        <p:nvSpPr>
          <p:cNvPr id="8" name="TextBox 7"/>
          <p:cNvSpPr txBox="1"/>
          <p:nvPr/>
        </p:nvSpPr>
        <p:spPr>
          <a:xfrm>
            <a:off x="490292" y="3231076"/>
            <a:ext cx="2363320" cy="2462213"/>
          </a:xfrm>
          <a:prstGeom prst="rect">
            <a:avLst/>
          </a:prstGeom>
          <a:noFill/>
        </p:spPr>
        <p:txBody>
          <a:bodyPr wrap="square" rtlCol="0">
            <a:spAutoFit/>
          </a:bodyPr>
          <a:lstStyle/>
          <a:p>
            <a:pPr>
              <a:spcAft>
                <a:spcPts val="1200"/>
              </a:spcAft>
            </a:pPr>
            <a:r>
              <a:rPr lang="en-US" dirty="0" smtClean="0">
                <a:solidFill>
                  <a:srgbClr val="FFFFFF"/>
                </a:solidFill>
                <a:latin typeface="Chalkboard"/>
                <a:cs typeface="Chalkboard"/>
              </a:rPr>
              <a:t>Compliments Primary Level by reporting the results of specific QA tests performed.</a:t>
            </a:r>
          </a:p>
          <a:p>
            <a:r>
              <a:rPr lang="en-US" dirty="0" smtClean="0">
                <a:solidFill>
                  <a:srgbClr val="FFFFFF"/>
                </a:solidFill>
                <a:latin typeface="Chalkboard"/>
                <a:cs typeface="Chalkboard"/>
              </a:rPr>
              <a:t>Can be sensor, project, or platform specific.</a:t>
            </a:r>
            <a:endParaRPr lang="en-US" dirty="0">
              <a:solidFill>
                <a:srgbClr val="FFFFFF"/>
              </a:solidFill>
              <a:latin typeface="Chalkboard"/>
              <a:cs typeface="Chalkboard"/>
            </a:endParaRPr>
          </a:p>
        </p:txBody>
      </p:sp>
    </p:spTree>
    <p:extLst>
      <p:ext uri="{BB962C8B-B14F-4D97-AF65-F5344CB8AC3E}">
        <p14:creationId xmlns:p14="http://schemas.microsoft.com/office/powerpoint/2010/main" val="3769171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375" y="123417"/>
            <a:ext cx="7769676" cy="646331"/>
          </a:xfrm>
          <a:prstGeom prst="rect">
            <a:avLst/>
          </a:prstGeom>
          <a:noFill/>
        </p:spPr>
        <p:txBody>
          <a:bodyPr wrap="square" rtlCol="0">
            <a:spAutoFit/>
          </a:bodyPr>
          <a:lstStyle/>
          <a:p>
            <a:pPr algn="ctr">
              <a:spcAft>
                <a:spcPts val="1800"/>
              </a:spcAft>
            </a:pPr>
            <a:r>
              <a:rPr lang="en-US" sz="3600" dirty="0" smtClean="0">
                <a:solidFill>
                  <a:schemeClr val="bg1"/>
                </a:solidFill>
                <a:latin typeface="Chalkboard"/>
                <a:cs typeface="Chalkboard"/>
              </a:rPr>
              <a:t>Example: Sediment Transport Study </a:t>
            </a:r>
          </a:p>
        </p:txBody>
      </p:sp>
      <p:sp>
        <p:nvSpPr>
          <p:cNvPr id="6" name="TextBox 5"/>
          <p:cNvSpPr txBox="1"/>
          <p:nvPr/>
        </p:nvSpPr>
        <p:spPr>
          <a:xfrm>
            <a:off x="423351" y="1444448"/>
            <a:ext cx="3523744" cy="1754327"/>
          </a:xfrm>
          <a:prstGeom prst="rect">
            <a:avLst/>
          </a:prstGeom>
          <a:noFill/>
        </p:spPr>
        <p:txBody>
          <a:bodyPr wrap="square" rtlCol="0">
            <a:spAutoFit/>
          </a:bodyPr>
          <a:lstStyle/>
          <a:p>
            <a:r>
              <a:rPr lang="en-US" dirty="0" smtClean="0">
                <a:solidFill>
                  <a:srgbClr val="FFFFFF"/>
                </a:solidFill>
                <a:latin typeface="Chalkboard"/>
                <a:cs typeface="Chalkboard"/>
              </a:rPr>
              <a:t>Objective: Establish a better understanding of sediment transport in Eastern Long Island Sound and Block Island Sound in support of dredge spoil site decisions.</a:t>
            </a:r>
            <a:endParaRPr lang="en-US" dirty="0">
              <a:solidFill>
                <a:srgbClr val="FFFFFF"/>
              </a:solidFill>
              <a:latin typeface="Chalkboard"/>
              <a:cs typeface="Chalkboard"/>
            </a:endParaRPr>
          </a:p>
        </p:txBody>
      </p:sp>
      <p:sp>
        <p:nvSpPr>
          <p:cNvPr id="7" name="TextBox 6"/>
          <p:cNvSpPr txBox="1"/>
          <p:nvPr/>
        </p:nvSpPr>
        <p:spPr>
          <a:xfrm>
            <a:off x="423355" y="3772996"/>
            <a:ext cx="2872902" cy="2939267"/>
          </a:xfrm>
          <a:prstGeom prst="rect">
            <a:avLst/>
          </a:prstGeom>
          <a:noFill/>
        </p:spPr>
        <p:txBody>
          <a:bodyPr wrap="none" rtlCol="0">
            <a:spAutoFit/>
          </a:bodyPr>
          <a:lstStyle/>
          <a:p>
            <a:pPr>
              <a:spcAft>
                <a:spcPts val="600"/>
              </a:spcAft>
            </a:pPr>
            <a:r>
              <a:rPr lang="en-US" dirty="0" smtClean="0">
                <a:solidFill>
                  <a:srgbClr val="FFFFFF"/>
                </a:solidFill>
                <a:latin typeface="Chalkboard"/>
                <a:cs typeface="Chalkboard"/>
              </a:rPr>
              <a:t>Ship Surveys:</a:t>
            </a:r>
          </a:p>
          <a:p>
            <a:pPr marL="223838"/>
            <a:r>
              <a:rPr lang="en-US" dirty="0" smtClean="0">
                <a:solidFill>
                  <a:srgbClr val="FFFFFF"/>
                </a:solidFill>
                <a:latin typeface="Chalkboard"/>
                <a:cs typeface="Chalkboard"/>
              </a:rPr>
              <a:t>a(l, z)</a:t>
            </a:r>
          </a:p>
          <a:p>
            <a:pPr marL="223838"/>
            <a:r>
              <a:rPr lang="en-US" dirty="0" smtClean="0">
                <a:solidFill>
                  <a:srgbClr val="FFFFFF"/>
                </a:solidFill>
                <a:latin typeface="Chalkboard"/>
                <a:cs typeface="Chalkboard"/>
              </a:rPr>
              <a:t>c(</a:t>
            </a:r>
            <a:r>
              <a:rPr lang="en-US" dirty="0" smtClean="0">
                <a:solidFill>
                  <a:srgbClr val="FFFFFF"/>
                </a:solidFill>
                <a:latin typeface="Symbol" charset="2"/>
                <a:cs typeface="Symbol" charset="2"/>
              </a:rPr>
              <a:t>l</a:t>
            </a:r>
            <a:r>
              <a:rPr lang="en-US" dirty="0">
                <a:solidFill>
                  <a:srgbClr val="FFFFFF"/>
                </a:solidFill>
                <a:latin typeface="Chalkboard"/>
                <a:cs typeface="Chalkboard"/>
              </a:rPr>
              <a:t>, z</a:t>
            </a:r>
            <a:r>
              <a:rPr lang="en-US" dirty="0" smtClean="0">
                <a:solidFill>
                  <a:srgbClr val="FFFFFF"/>
                </a:solidFill>
                <a:latin typeface="Chalkboard"/>
                <a:cs typeface="Chalkboard"/>
              </a:rPr>
              <a:t>)</a:t>
            </a:r>
          </a:p>
          <a:p>
            <a:pPr marL="223838"/>
            <a:r>
              <a:rPr lang="en-US" dirty="0" smtClean="0">
                <a:solidFill>
                  <a:srgbClr val="FFFFFF"/>
                </a:solidFill>
                <a:latin typeface="Chalkboard"/>
                <a:cs typeface="Chalkboard"/>
              </a:rPr>
              <a:t>b</a:t>
            </a:r>
            <a:r>
              <a:rPr lang="en-US" baseline="-25000" dirty="0" smtClean="0">
                <a:solidFill>
                  <a:srgbClr val="FFFFFF"/>
                </a:solidFill>
                <a:latin typeface="Chalkboard"/>
                <a:cs typeface="Chalkboard"/>
              </a:rPr>
              <a:t>b</a:t>
            </a:r>
            <a:r>
              <a:rPr lang="en-US" dirty="0" smtClean="0">
                <a:solidFill>
                  <a:srgbClr val="FFFFFF"/>
                </a:solidFill>
                <a:latin typeface="Chalkboard"/>
                <a:cs typeface="Chalkboard"/>
              </a:rPr>
              <a:t>(</a:t>
            </a:r>
            <a:r>
              <a:rPr lang="en-US" dirty="0" smtClean="0">
                <a:solidFill>
                  <a:srgbClr val="FFFFFF"/>
                </a:solidFill>
                <a:latin typeface="Symbol" charset="2"/>
                <a:cs typeface="Symbol" charset="2"/>
              </a:rPr>
              <a:t>l</a:t>
            </a:r>
            <a:r>
              <a:rPr lang="en-US" dirty="0">
                <a:solidFill>
                  <a:srgbClr val="FFFFFF"/>
                </a:solidFill>
                <a:latin typeface="Chalkboard"/>
                <a:cs typeface="Chalkboard"/>
              </a:rPr>
              <a:t>, z</a:t>
            </a:r>
            <a:r>
              <a:rPr lang="en-US" dirty="0" smtClean="0">
                <a:solidFill>
                  <a:srgbClr val="FFFFFF"/>
                </a:solidFill>
                <a:latin typeface="Chalkboard"/>
                <a:cs typeface="Chalkboard"/>
              </a:rPr>
              <a:t>)</a:t>
            </a:r>
          </a:p>
          <a:p>
            <a:pPr marL="223838"/>
            <a:r>
              <a:rPr lang="en-US" dirty="0" smtClean="0">
                <a:solidFill>
                  <a:srgbClr val="FFFFFF"/>
                </a:solidFill>
                <a:latin typeface="Chalkboard"/>
                <a:cs typeface="Chalkboard"/>
              </a:rPr>
              <a:t>PSD (z)</a:t>
            </a:r>
          </a:p>
          <a:p>
            <a:pPr marL="223838"/>
            <a:r>
              <a:rPr lang="en-US" dirty="0" smtClean="0">
                <a:solidFill>
                  <a:srgbClr val="FFFFFF"/>
                </a:solidFill>
                <a:latin typeface="Chalkboard"/>
                <a:cs typeface="Chalkboard"/>
              </a:rPr>
              <a:t>CHLFL (z)</a:t>
            </a:r>
          </a:p>
          <a:p>
            <a:pPr marL="223838"/>
            <a:r>
              <a:rPr lang="en-US" dirty="0" smtClean="0">
                <a:solidFill>
                  <a:srgbClr val="FFFFFF"/>
                </a:solidFill>
                <a:latin typeface="Chalkboard"/>
                <a:cs typeface="Chalkboard"/>
              </a:rPr>
              <a:t>CDOMFL (z)</a:t>
            </a:r>
          </a:p>
          <a:p>
            <a:pPr marL="223838"/>
            <a:r>
              <a:rPr lang="en-US" dirty="0" smtClean="0">
                <a:solidFill>
                  <a:srgbClr val="FFFFFF"/>
                </a:solidFill>
                <a:latin typeface="Chalkboard"/>
                <a:cs typeface="Chalkboard"/>
              </a:rPr>
              <a:t>CTD (z)</a:t>
            </a:r>
          </a:p>
          <a:p>
            <a:pPr marL="223838"/>
            <a:r>
              <a:rPr lang="en-US" dirty="0" smtClean="0">
                <a:solidFill>
                  <a:srgbClr val="FFFFFF"/>
                </a:solidFill>
                <a:latin typeface="Chalkboard"/>
                <a:cs typeface="Chalkboard"/>
              </a:rPr>
              <a:t>SPM (z; bottle samples)</a:t>
            </a:r>
          </a:p>
          <a:p>
            <a:pPr marL="223838"/>
            <a:r>
              <a:rPr lang="en-US" dirty="0" smtClean="0">
                <a:solidFill>
                  <a:srgbClr val="FFFFFF"/>
                </a:solidFill>
                <a:latin typeface="Chalkboard"/>
                <a:cs typeface="Chalkboard"/>
              </a:rPr>
              <a:t>POC (z, bottle samples)</a:t>
            </a:r>
            <a:endParaRPr lang="en-US" dirty="0">
              <a:solidFill>
                <a:srgbClr val="FFFFFF"/>
              </a:solidFill>
              <a:latin typeface="Chalkboard"/>
              <a:cs typeface="Chalkboard"/>
            </a:endParaRPr>
          </a:p>
        </p:txBody>
      </p:sp>
      <p:sp>
        <p:nvSpPr>
          <p:cNvPr id="8" name="TextBox 7"/>
          <p:cNvSpPr txBox="1"/>
          <p:nvPr/>
        </p:nvSpPr>
        <p:spPr>
          <a:xfrm>
            <a:off x="3025677" y="4318770"/>
            <a:ext cx="2616422" cy="1554272"/>
          </a:xfrm>
          <a:prstGeom prst="rect">
            <a:avLst/>
          </a:prstGeom>
          <a:noFill/>
        </p:spPr>
        <p:txBody>
          <a:bodyPr wrap="none" rtlCol="0">
            <a:spAutoFit/>
          </a:bodyPr>
          <a:lstStyle/>
          <a:p>
            <a:pPr>
              <a:spcAft>
                <a:spcPts val="600"/>
              </a:spcAft>
            </a:pPr>
            <a:r>
              <a:rPr lang="en-US" dirty="0" smtClean="0">
                <a:solidFill>
                  <a:srgbClr val="FFFFFF"/>
                </a:solidFill>
                <a:latin typeface="Chalkboard"/>
                <a:cs typeface="Chalkboard"/>
              </a:rPr>
              <a:t>Bottom Sensors:</a:t>
            </a:r>
            <a:endParaRPr lang="en-US" dirty="0">
              <a:solidFill>
                <a:srgbClr val="FFFFFF"/>
              </a:solidFill>
              <a:latin typeface="Chalkboard"/>
              <a:cs typeface="Chalkboard"/>
            </a:endParaRPr>
          </a:p>
          <a:p>
            <a:pPr marL="223838"/>
            <a:r>
              <a:rPr lang="en-US" dirty="0" smtClean="0">
                <a:solidFill>
                  <a:srgbClr val="FFFFFF"/>
                </a:solidFill>
                <a:latin typeface="Chalkboard"/>
                <a:cs typeface="Chalkboard"/>
              </a:rPr>
              <a:t>b</a:t>
            </a:r>
            <a:r>
              <a:rPr lang="en-US" baseline="-25000" dirty="0" smtClean="0">
                <a:solidFill>
                  <a:srgbClr val="FFFFFF"/>
                </a:solidFill>
                <a:latin typeface="Chalkboard"/>
                <a:cs typeface="Chalkboard"/>
              </a:rPr>
              <a:t>b</a:t>
            </a:r>
            <a:r>
              <a:rPr lang="en-US" dirty="0" smtClean="0">
                <a:solidFill>
                  <a:srgbClr val="FFFFFF"/>
                </a:solidFill>
                <a:latin typeface="Chalkboard"/>
                <a:cs typeface="Chalkboard"/>
              </a:rPr>
              <a:t>(</a:t>
            </a:r>
            <a:r>
              <a:rPr lang="en-US" dirty="0" smtClean="0">
                <a:solidFill>
                  <a:srgbClr val="FFFFFF"/>
                </a:solidFill>
                <a:latin typeface="Symbol" charset="2"/>
                <a:cs typeface="Symbol" charset="2"/>
              </a:rPr>
              <a:t>l</a:t>
            </a:r>
            <a:r>
              <a:rPr lang="en-US" dirty="0" smtClean="0">
                <a:solidFill>
                  <a:srgbClr val="FFFFFF"/>
                </a:solidFill>
                <a:latin typeface="Chalkboard"/>
                <a:cs typeface="Chalkboard"/>
              </a:rPr>
              <a:t>, t, bottom)</a:t>
            </a:r>
          </a:p>
          <a:p>
            <a:pPr marL="223838"/>
            <a:r>
              <a:rPr lang="en-US" dirty="0" smtClean="0">
                <a:solidFill>
                  <a:srgbClr val="FFFFFF"/>
                </a:solidFill>
                <a:latin typeface="Chalkboard"/>
                <a:cs typeface="Chalkboard"/>
              </a:rPr>
              <a:t>c (660 nm, t, bottom)</a:t>
            </a:r>
          </a:p>
          <a:p>
            <a:pPr marL="223838"/>
            <a:r>
              <a:rPr lang="en-US" dirty="0" smtClean="0">
                <a:solidFill>
                  <a:srgbClr val="FFFFFF"/>
                </a:solidFill>
                <a:latin typeface="Chalkboard"/>
                <a:cs typeface="Chalkboard"/>
              </a:rPr>
              <a:t>ADCP (t, bottom)</a:t>
            </a:r>
          </a:p>
          <a:p>
            <a:pPr marL="223838"/>
            <a:r>
              <a:rPr lang="en-US" dirty="0" smtClean="0">
                <a:solidFill>
                  <a:srgbClr val="FFFFFF"/>
                </a:solidFill>
                <a:latin typeface="Chalkboard"/>
                <a:cs typeface="Chalkboard"/>
              </a:rPr>
              <a:t>CTD (t, bottom)</a:t>
            </a:r>
            <a:endParaRPr lang="en-US" dirty="0">
              <a:solidFill>
                <a:srgbClr val="FFFFFF"/>
              </a:solidFill>
              <a:latin typeface="Chalkboard"/>
              <a:cs typeface="Chalkboard"/>
            </a:endParaRPr>
          </a:p>
        </p:txBody>
      </p:sp>
      <p:sp>
        <p:nvSpPr>
          <p:cNvPr id="9" name="TextBox 8"/>
          <p:cNvSpPr txBox="1"/>
          <p:nvPr/>
        </p:nvSpPr>
        <p:spPr>
          <a:xfrm>
            <a:off x="5817786" y="4318770"/>
            <a:ext cx="3005951" cy="1554272"/>
          </a:xfrm>
          <a:prstGeom prst="rect">
            <a:avLst/>
          </a:prstGeom>
          <a:noFill/>
        </p:spPr>
        <p:txBody>
          <a:bodyPr wrap="none" rtlCol="0">
            <a:spAutoFit/>
          </a:bodyPr>
          <a:lstStyle/>
          <a:p>
            <a:pPr>
              <a:spcAft>
                <a:spcPts val="600"/>
              </a:spcAft>
            </a:pPr>
            <a:r>
              <a:rPr lang="en-US" dirty="0" smtClean="0">
                <a:solidFill>
                  <a:srgbClr val="FFFFFF"/>
                </a:solidFill>
                <a:latin typeface="Chalkboard"/>
                <a:cs typeface="Chalkboard"/>
              </a:rPr>
              <a:t>Derived Parameters:</a:t>
            </a:r>
          </a:p>
          <a:p>
            <a:r>
              <a:rPr lang="en-US" dirty="0" smtClean="0">
                <a:solidFill>
                  <a:srgbClr val="FFFFFF"/>
                </a:solidFill>
                <a:latin typeface="Chalkboard"/>
                <a:cs typeface="Chalkboard"/>
              </a:rPr>
              <a:t>SPM (c, b</a:t>
            </a:r>
            <a:r>
              <a:rPr lang="en-US" baseline="-25000" dirty="0" smtClean="0">
                <a:solidFill>
                  <a:srgbClr val="FFFFFF"/>
                </a:solidFill>
                <a:latin typeface="Chalkboard"/>
                <a:cs typeface="Chalkboard"/>
              </a:rPr>
              <a:t>b</a:t>
            </a:r>
            <a:r>
              <a:rPr lang="en-US" dirty="0" smtClean="0">
                <a:solidFill>
                  <a:srgbClr val="FFFFFF"/>
                </a:solidFill>
                <a:latin typeface="Chalkboard"/>
                <a:cs typeface="Chalkboard"/>
              </a:rPr>
              <a:t>)</a:t>
            </a:r>
          </a:p>
          <a:p>
            <a:r>
              <a:rPr lang="en-US" dirty="0" smtClean="0">
                <a:solidFill>
                  <a:srgbClr val="FFFFFF"/>
                </a:solidFill>
                <a:latin typeface="Symbol" charset="2"/>
                <a:cs typeface="Symbol" charset="2"/>
              </a:rPr>
              <a:t>g</a:t>
            </a:r>
            <a:r>
              <a:rPr lang="en-US" dirty="0" smtClean="0">
                <a:solidFill>
                  <a:srgbClr val="FFFFFF"/>
                </a:solidFill>
                <a:latin typeface="Chalkboard"/>
                <a:cs typeface="Chalkboard"/>
              </a:rPr>
              <a:t> (</a:t>
            </a:r>
            <a:r>
              <a:rPr lang="en-US" dirty="0" err="1" smtClean="0">
                <a:solidFill>
                  <a:srgbClr val="FFFFFF"/>
                </a:solidFill>
                <a:latin typeface="Chalkboard"/>
                <a:cs typeface="Chalkboard"/>
              </a:rPr>
              <a:t>c</a:t>
            </a:r>
            <a:r>
              <a:rPr lang="en-US" baseline="-25000" dirty="0" err="1" smtClean="0">
                <a:solidFill>
                  <a:srgbClr val="FFFFFF"/>
                </a:solidFill>
                <a:latin typeface="Chalkboard"/>
                <a:cs typeface="Chalkboard"/>
              </a:rPr>
              <a:t>p</a:t>
            </a:r>
            <a:r>
              <a:rPr lang="en-US" dirty="0" smtClean="0">
                <a:solidFill>
                  <a:srgbClr val="FFFFFF"/>
                </a:solidFill>
                <a:latin typeface="Chalkboard"/>
                <a:cs typeface="Chalkboard"/>
              </a:rPr>
              <a:t> spectral slope)</a:t>
            </a:r>
          </a:p>
          <a:p>
            <a:r>
              <a:rPr lang="en-US" dirty="0" err="1" smtClean="0">
                <a:solidFill>
                  <a:srgbClr val="FFFFFF"/>
                </a:solidFill>
                <a:latin typeface="Chalkboard"/>
                <a:cs typeface="Chalkboard"/>
              </a:rPr>
              <a:t>a</a:t>
            </a:r>
            <a:r>
              <a:rPr lang="en-US" baseline="-25000" dirty="0" err="1" smtClean="0">
                <a:solidFill>
                  <a:srgbClr val="FFFFFF"/>
                </a:solidFill>
                <a:latin typeface="Chalkboard"/>
                <a:cs typeface="Chalkboard"/>
              </a:rPr>
              <a:t>chl</a:t>
            </a:r>
            <a:r>
              <a:rPr lang="en-US" dirty="0" smtClean="0">
                <a:solidFill>
                  <a:srgbClr val="FFFFFF"/>
                </a:solidFill>
                <a:latin typeface="Chalkboard"/>
                <a:cs typeface="Chalkboard"/>
              </a:rPr>
              <a:t> (absorption line height)</a:t>
            </a:r>
          </a:p>
          <a:p>
            <a:r>
              <a:rPr lang="en-US" dirty="0" smtClean="0">
                <a:solidFill>
                  <a:srgbClr val="FFFFFF"/>
                </a:solidFill>
                <a:latin typeface="Chalkboard"/>
                <a:cs typeface="Chalkboard"/>
              </a:rPr>
              <a:t>POC (b</a:t>
            </a:r>
            <a:r>
              <a:rPr lang="en-US" baseline="-25000" dirty="0" smtClean="0">
                <a:solidFill>
                  <a:srgbClr val="FFFFFF"/>
                </a:solidFill>
                <a:latin typeface="Chalkboard"/>
                <a:cs typeface="Chalkboard"/>
              </a:rPr>
              <a:t>b</a:t>
            </a:r>
            <a:r>
              <a:rPr lang="en-US" dirty="0" smtClean="0">
                <a:solidFill>
                  <a:srgbClr val="FFFFFF"/>
                </a:solidFill>
                <a:latin typeface="Chalkboard"/>
                <a:cs typeface="Chalkboard"/>
              </a:rPr>
              <a:t>/b)</a:t>
            </a:r>
            <a:endParaRPr lang="en-US" dirty="0">
              <a:solidFill>
                <a:srgbClr val="FFFFFF"/>
              </a:solidFill>
              <a:latin typeface="Chalkboard"/>
              <a:cs typeface="Chalkboard"/>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63"/>
          <a:stretch/>
        </p:blipFill>
        <p:spPr>
          <a:xfrm>
            <a:off x="4106335" y="987778"/>
            <a:ext cx="4582160" cy="3054096"/>
          </a:xfrm>
          <a:prstGeom prst="rect">
            <a:avLst/>
          </a:prstGeom>
        </p:spPr>
      </p:pic>
    </p:spTree>
    <p:extLst>
      <p:ext uri="{BB962C8B-B14F-4D97-AF65-F5344CB8AC3E}">
        <p14:creationId xmlns:p14="http://schemas.microsoft.com/office/powerpoint/2010/main" val="2334456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433084" y="866981"/>
            <a:ext cx="4173679" cy="5739167"/>
            <a:chOff x="5312374" y="439596"/>
            <a:chExt cx="3346186" cy="6166552"/>
          </a:xfrm>
        </p:grpSpPr>
        <p:sp>
          <p:nvSpPr>
            <p:cNvPr id="10" name="Rectangle 9"/>
            <p:cNvSpPr/>
            <p:nvPr/>
          </p:nvSpPr>
          <p:spPr>
            <a:xfrm>
              <a:off x="5312374" y="439596"/>
              <a:ext cx="3346186" cy="616655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EDCAL.jpg"/>
            <p:cNvPicPr>
              <a:picLocks noChangeAspect="1"/>
            </p:cNvPicPr>
            <p:nvPr/>
          </p:nvPicPr>
          <p:blipFill rotWithShape="1">
            <a:blip r:embed="rId2" cstate="email">
              <a:extLst>
                <a:ext uri="{28A0092B-C50C-407E-A947-70E740481C1C}">
                  <a14:useLocalDpi xmlns:a14="http://schemas.microsoft.com/office/drawing/2010/main"/>
                </a:ext>
              </a:extLst>
            </a:blip>
            <a:srcRect t="-1230"/>
            <a:stretch/>
          </p:blipFill>
          <p:spPr>
            <a:xfrm>
              <a:off x="5724144" y="502920"/>
              <a:ext cx="2770632" cy="2770632"/>
            </a:xfrm>
            <a:prstGeom prst="rect">
              <a:avLst/>
            </a:prstGeom>
          </p:spPr>
        </p:pic>
        <p:sp>
          <p:nvSpPr>
            <p:cNvPr id="7" name="TextBox 6"/>
            <p:cNvSpPr txBox="1"/>
            <p:nvPr/>
          </p:nvSpPr>
          <p:spPr>
            <a:xfrm rot="16200000">
              <a:off x="4784195" y="3271045"/>
              <a:ext cx="1454244" cy="369332"/>
            </a:xfrm>
            <a:prstGeom prst="rect">
              <a:avLst/>
            </a:prstGeom>
            <a:noFill/>
          </p:spPr>
          <p:txBody>
            <a:bodyPr wrap="none" rtlCol="0">
              <a:spAutoFit/>
            </a:bodyPr>
            <a:lstStyle/>
            <a:p>
              <a:r>
                <a:rPr lang="en-US" dirty="0" smtClean="0"/>
                <a:t>SPM (mg m</a:t>
              </a:r>
              <a:r>
                <a:rPr lang="en-US" baseline="30000" dirty="0" smtClean="0"/>
                <a:t>-3</a:t>
              </a:r>
              <a:r>
                <a:rPr lang="en-US" dirty="0" smtClean="0"/>
                <a:t>)</a:t>
              </a:r>
              <a:endParaRPr lang="en-US" dirty="0"/>
            </a:p>
          </p:txBody>
        </p:sp>
        <p:sp>
          <p:nvSpPr>
            <p:cNvPr id="8" name="TextBox 7"/>
            <p:cNvSpPr txBox="1"/>
            <p:nvPr/>
          </p:nvSpPr>
          <p:spPr>
            <a:xfrm>
              <a:off x="6526399" y="3184567"/>
              <a:ext cx="1290725" cy="307777"/>
            </a:xfrm>
            <a:prstGeom prst="rect">
              <a:avLst/>
            </a:prstGeom>
            <a:noFill/>
          </p:spPr>
          <p:txBody>
            <a:bodyPr wrap="none" rtlCol="0">
              <a:spAutoFit/>
            </a:bodyPr>
            <a:lstStyle/>
            <a:p>
              <a:r>
                <a:rPr lang="en-US" sz="1400" b="1" dirty="0" smtClean="0"/>
                <a:t>c (715 nm; m</a:t>
              </a:r>
              <a:r>
                <a:rPr lang="en-US" sz="1400" b="1" baseline="30000" dirty="0" smtClean="0"/>
                <a:t>-1</a:t>
              </a:r>
              <a:r>
                <a:rPr lang="en-US" sz="1400" b="1" dirty="0" smtClean="0"/>
                <a:t>)</a:t>
              </a:r>
              <a:endParaRPr lang="en-US" sz="1400" b="1" dirty="0"/>
            </a:p>
          </p:txBody>
        </p:sp>
        <p:grpSp>
          <p:nvGrpSpPr>
            <p:cNvPr id="11" name="Group 10"/>
            <p:cNvGrpSpPr/>
            <p:nvPr/>
          </p:nvGrpSpPr>
          <p:grpSpPr>
            <a:xfrm>
              <a:off x="5695109" y="3494170"/>
              <a:ext cx="2868010" cy="3019652"/>
              <a:chOff x="5695109" y="3591858"/>
              <a:chExt cx="2868010" cy="3019652"/>
            </a:xfrm>
          </p:grpSpPr>
          <p:pic>
            <p:nvPicPr>
              <p:cNvPr id="6" name="Picture 5" descr="SEDCAL.jpg"/>
              <p:cNvPicPr>
                <a:picLocks noChangeAspect="1"/>
              </p:cNvPicPr>
              <p:nvPr/>
            </p:nvPicPr>
            <p:blipFill rotWithShape="1">
              <a:blip r:embed="rId3" cstate="email">
                <a:extLst>
                  <a:ext uri="{28A0092B-C50C-407E-A947-70E740481C1C}">
                    <a14:useLocalDpi xmlns:a14="http://schemas.microsoft.com/office/drawing/2010/main"/>
                  </a:ext>
                </a:extLst>
              </a:blip>
              <a:srcRect r="-35"/>
              <a:stretch/>
            </p:blipFill>
            <p:spPr>
              <a:xfrm>
                <a:off x="5695109" y="3591858"/>
                <a:ext cx="2868010" cy="2743200"/>
              </a:xfrm>
              <a:prstGeom prst="rect">
                <a:avLst/>
              </a:prstGeom>
            </p:spPr>
          </p:pic>
          <p:sp>
            <p:nvSpPr>
              <p:cNvPr id="9" name="TextBox 8"/>
              <p:cNvSpPr txBox="1"/>
              <p:nvPr/>
            </p:nvSpPr>
            <p:spPr>
              <a:xfrm>
                <a:off x="6471843" y="6303733"/>
                <a:ext cx="1387126" cy="307777"/>
              </a:xfrm>
              <a:prstGeom prst="rect">
                <a:avLst/>
              </a:prstGeom>
              <a:noFill/>
            </p:spPr>
            <p:txBody>
              <a:bodyPr wrap="none" rtlCol="0">
                <a:spAutoFit/>
              </a:bodyPr>
              <a:lstStyle/>
              <a:p>
                <a:r>
                  <a:rPr lang="en-US" sz="1400" b="1" dirty="0" smtClean="0"/>
                  <a:t>b</a:t>
                </a:r>
                <a:r>
                  <a:rPr lang="en-US" sz="1400" b="1" baseline="-25000" dirty="0" smtClean="0"/>
                  <a:t>b</a:t>
                </a:r>
                <a:r>
                  <a:rPr lang="en-US" sz="1400" b="1" dirty="0" smtClean="0"/>
                  <a:t> (470 nm; m</a:t>
                </a:r>
                <a:r>
                  <a:rPr lang="en-US" sz="1400" b="1" baseline="30000" dirty="0" smtClean="0"/>
                  <a:t>-1</a:t>
                </a:r>
                <a:r>
                  <a:rPr lang="en-US" sz="1400" b="1" dirty="0" smtClean="0"/>
                  <a:t>)</a:t>
                </a:r>
                <a:endParaRPr lang="en-US" sz="1400" b="1" dirty="0"/>
              </a:p>
            </p:txBody>
          </p:sp>
        </p:grpSp>
      </p:grpSp>
      <p:pic>
        <p:nvPicPr>
          <p:cNvPr id="4" name="Picture 3" descr="OBS Cal.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0608" y="891283"/>
            <a:ext cx="3468291" cy="2613241"/>
          </a:xfrm>
          <a:prstGeom prst="rect">
            <a:avLst/>
          </a:prstGeom>
        </p:spPr>
      </p:pic>
      <p:sp>
        <p:nvSpPr>
          <p:cNvPr id="14" name="TextBox 13"/>
          <p:cNvSpPr txBox="1"/>
          <p:nvPr/>
        </p:nvSpPr>
        <p:spPr>
          <a:xfrm>
            <a:off x="454737" y="3923236"/>
            <a:ext cx="3622023" cy="276999"/>
          </a:xfrm>
          <a:prstGeom prst="rect">
            <a:avLst/>
          </a:prstGeom>
          <a:noFill/>
        </p:spPr>
        <p:txBody>
          <a:bodyPr wrap="square" rtlCol="0">
            <a:spAutoFit/>
          </a:bodyPr>
          <a:lstStyle/>
          <a:p>
            <a:pPr defTabSz="974725">
              <a:tabLst>
                <a:tab pos="1257300" algn="l"/>
                <a:tab pos="2174875" algn="l"/>
                <a:tab pos="2971800" algn="l"/>
              </a:tabLst>
            </a:pPr>
            <a:r>
              <a:rPr lang="en-US" sz="1200" dirty="0" smtClean="0">
                <a:solidFill>
                  <a:srgbClr val="FFFFFF"/>
                </a:solidFill>
                <a:latin typeface="Chalkboard"/>
                <a:cs typeface="Chalkboard"/>
              </a:rPr>
              <a:t>Parameter	A	B	r</a:t>
            </a:r>
            <a:r>
              <a:rPr lang="en-US" sz="1200" baseline="30000" dirty="0" smtClean="0">
                <a:solidFill>
                  <a:srgbClr val="FFFFFF"/>
                </a:solidFill>
                <a:latin typeface="Chalkboard"/>
                <a:cs typeface="Chalkboard"/>
              </a:rPr>
              <a:t>2</a:t>
            </a:r>
            <a:endParaRPr lang="en-US" sz="1200" baseline="30000" dirty="0">
              <a:solidFill>
                <a:srgbClr val="FFFFFF"/>
              </a:solidFill>
              <a:latin typeface="Chalkboard"/>
              <a:cs typeface="Chalkboard"/>
            </a:endParaRPr>
          </a:p>
        </p:txBody>
      </p:sp>
      <p:grpSp>
        <p:nvGrpSpPr>
          <p:cNvPr id="17" name="Group 16"/>
          <p:cNvGrpSpPr/>
          <p:nvPr/>
        </p:nvGrpSpPr>
        <p:grpSpPr>
          <a:xfrm>
            <a:off x="910923" y="3568026"/>
            <a:ext cx="2941831" cy="429899"/>
            <a:chOff x="986361" y="3945276"/>
            <a:chExt cx="2941831" cy="429899"/>
          </a:xfrm>
        </p:grpSpPr>
        <p:sp>
          <p:nvSpPr>
            <p:cNvPr id="15" name="TextBox 14"/>
            <p:cNvSpPr txBox="1"/>
            <p:nvPr/>
          </p:nvSpPr>
          <p:spPr>
            <a:xfrm>
              <a:off x="986361" y="3945276"/>
              <a:ext cx="2941831" cy="369332"/>
            </a:xfrm>
            <a:prstGeom prst="rect">
              <a:avLst/>
            </a:prstGeom>
            <a:noFill/>
          </p:spPr>
          <p:txBody>
            <a:bodyPr wrap="none" rtlCol="0">
              <a:spAutoFit/>
            </a:bodyPr>
            <a:lstStyle/>
            <a:p>
              <a:r>
                <a:rPr lang="en-US" dirty="0" smtClean="0">
                  <a:solidFill>
                    <a:srgbClr val="FFFFFF"/>
                  </a:solidFill>
                  <a:latin typeface="Chalkboard"/>
                  <a:cs typeface="Chalkboard"/>
                </a:rPr>
                <a:t>SPM = &lt;Parameter&gt;  A + B</a:t>
              </a:r>
              <a:endParaRPr lang="en-US" dirty="0">
                <a:solidFill>
                  <a:srgbClr val="FFFFFF"/>
                </a:solidFill>
                <a:latin typeface="Chalkboard"/>
                <a:cs typeface="Chalkboard"/>
              </a:endParaRPr>
            </a:p>
          </p:txBody>
        </p:sp>
        <p:sp>
          <p:nvSpPr>
            <p:cNvPr id="16" name="TextBox 15"/>
            <p:cNvSpPr txBox="1"/>
            <p:nvPr/>
          </p:nvSpPr>
          <p:spPr>
            <a:xfrm>
              <a:off x="3001890" y="4005843"/>
              <a:ext cx="299631" cy="369332"/>
            </a:xfrm>
            <a:prstGeom prst="rect">
              <a:avLst/>
            </a:prstGeom>
            <a:noFill/>
          </p:spPr>
          <p:txBody>
            <a:bodyPr wrap="none" rtlCol="0">
              <a:spAutoFit/>
            </a:bodyPr>
            <a:lstStyle/>
            <a:p>
              <a:r>
                <a:rPr lang="en-US" dirty="0" smtClean="0">
                  <a:solidFill>
                    <a:srgbClr val="FFFFFF"/>
                  </a:solidFill>
                </a:rPr>
                <a:t>*</a:t>
              </a:r>
              <a:endParaRPr lang="en-US" dirty="0">
                <a:solidFill>
                  <a:srgbClr val="FFFFFF"/>
                </a:solidFill>
              </a:endParaRPr>
            </a:p>
          </p:txBody>
        </p:sp>
      </p:grpSp>
      <p:sp>
        <p:nvSpPr>
          <p:cNvPr id="18" name="TextBox 17"/>
          <p:cNvSpPr txBox="1"/>
          <p:nvPr/>
        </p:nvSpPr>
        <p:spPr>
          <a:xfrm>
            <a:off x="560608" y="84451"/>
            <a:ext cx="8046155" cy="584776"/>
          </a:xfrm>
          <a:prstGeom prst="rect">
            <a:avLst/>
          </a:prstGeom>
          <a:noFill/>
        </p:spPr>
        <p:txBody>
          <a:bodyPr wrap="square" rtlCol="0">
            <a:spAutoFit/>
          </a:bodyPr>
          <a:lstStyle/>
          <a:p>
            <a:pPr algn="ctr">
              <a:spcAft>
                <a:spcPts val="1800"/>
              </a:spcAft>
            </a:pPr>
            <a:r>
              <a:rPr lang="en-US" sz="3200" dirty="0" smtClean="0">
                <a:solidFill>
                  <a:schemeClr val="bg1"/>
                </a:solidFill>
                <a:latin typeface="Chalkboard"/>
                <a:cs typeface="Chalkboard"/>
              </a:rPr>
              <a:t>Suspended Particulate Matter Calibration</a:t>
            </a:r>
          </a:p>
        </p:txBody>
      </p:sp>
      <p:sp>
        <p:nvSpPr>
          <p:cNvPr id="19" name="TextBox 18"/>
          <p:cNvSpPr txBox="1"/>
          <p:nvPr/>
        </p:nvSpPr>
        <p:spPr>
          <a:xfrm>
            <a:off x="560608" y="4149685"/>
            <a:ext cx="671979" cy="2123658"/>
          </a:xfrm>
          <a:prstGeom prst="rect">
            <a:avLst/>
          </a:prstGeom>
          <a:noFill/>
        </p:spPr>
        <p:txBody>
          <a:bodyPr wrap="none" rtlCol="0">
            <a:spAutoFit/>
          </a:bodyPr>
          <a:lstStyle/>
          <a:p>
            <a:r>
              <a:rPr lang="en-US" sz="1200" dirty="0" smtClean="0">
                <a:solidFill>
                  <a:srgbClr val="FFFFFF"/>
                </a:solidFill>
                <a:latin typeface="Chalkboard"/>
                <a:cs typeface="Chalkboard"/>
              </a:rPr>
              <a:t>c</a:t>
            </a:r>
            <a:r>
              <a:rPr lang="en-US" sz="1200" baseline="-25000" dirty="0" smtClean="0">
                <a:solidFill>
                  <a:srgbClr val="FFFFFF"/>
                </a:solidFill>
                <a:latin typeface="Chalkboard"/>
                <a:cs typeface="Chalkboard"/>
              </a:rPr>
              <a:t>412</a:t>
            </a:r>
          </a:p>
          <a:p>
            <a:r>
              <a:rPr lang="en-US" sz="1200" dirty="0" smtClean="0">
                <a:solidFill>
                  <a:srgbClr val="FFFFFF"/>
                </a:solidFill>
                <a:latin typeface="Chalkboard"/>
                <a:cs typeface="Chalkboard"/>
              </a:rPr>
              <a:t>c</a:t>
            </a:r>
            <a:r>
              <a:rPr lang="en-US" sz="1200" baseline="-25000" dirty="0" smtClean="0">
                <a:solidFill>
                  <a:srgbClr val="FFFFFF"/>
                </a:solidFill>
                <a:latin typeface="Chalkboard"/>
                <a:cs typeface="Chalkboard"/>
              </a:rPr>
              <a:t>440</a:t>
            </a:r>
          </a:p>
          <a:p>
            <a:r>
              <a:rPr lang="en-US" sz="1200" dirty="0" smtClean="0">
                <a:solidFill>
                  <a:srgbClr val="FFFFFF"/>
                </a:solidFill>
                <a:latin typeface="Chalkboard"/>
                <a:cs typeface="Chalkboard"/>
              </a:rPr>
              <a:t>c</a:t>
            </a:r>
            <a:r>
              <a:rPr lang="en-US" sz="1200" baseline="-25000" dirty="0" smtClean="0">
                <a:solidFill>
                  <a:srgbClr val="FFFFFF"/>
                </a:solidFill>
                <a:latin typeface="Chalkboard"/>
                <a:cs typeface="Chalkboard"/>
              </a:rPr>
              <a:t>488</a:t>
            </a:r>
          </a:p>
          <a:p>
            <a:r>
              <a:rPr lang="en-US" sz="1200" dirty="0" smtClean="0">
                <a:solidFill>
                  <a:srgbClr val="FFFFFF"/>
                </a:solidFill>
                <a:latin typeface="Chalkboard"/>
                <a:cs typeface="Chalkboard"/>
              </a:rPr>
              <a:t>c</a:t>
            </a:r>
            <a:r>
              <a:rPr lang="en-US" sz="1200" baseline="-25000" dirty="0" smtClean="0">
                <a:solidFill>
                  <a:srgbClr val="FFFFFF"/>
                </a:solidFill>
                <a:latin typeface="Chalkboard"/>
                <a:cs typeface="Chalkboard"/>
              </a:rPr>
              <a:t>510</a:t>
            </a:r>
          </a:p>
          <a:p>
            <a:r>
              <a:rPr lang="en-US" sz="1200" dirty="0" smtClean="0">
                <a:solidFill>
                  <a:srgbClr val="FFFFFF"/>
                </a:solidFill>
                <a:latin typeface="Chalkboard"/>
                <a:cs typeface="Chalkboard"/>
              </a:rPr>
              <a:t>c</a:t>
            </a:r>
            <a:r>
              <a:rPr lang="en-US" sz="1200" baseline="-25000" dirty="0" smtClean="0">
                <a:solidFill>
                  <a:srgbClr val="FFFFFF"/>
                </a:solidFill>
                <a:latin typeface="Chalkboard"/>
                <a:cs typeface="Chalkboard"/>
              </a:rPr>
              <a:t>532</a:t>
            </a:r>
          </a:p>
          <a:p>
            <a:r>
              <a:rPr lang="en-US" sz="1200" dirty="0" smtClean="0">
                <a:solidFill>
                  <a:srgbClr val="FFFFFF"/>
                </a:solidFill>
                <a:latin typeface="Chalkboard"/>
                <a:cs typeface="Chalkboard"/>
              </a:rPr>
              <a:t>c</a:t>
            </a:r>
            <a:r>
              <a:rPr lang="en-US" sz="1200" baseline="-25000" dirty="0" smtClean="0">
                <a:solidFill>
                  <a:srgbClr val="FFFFFF"/>
                </a:solidFill>
                <a:latin typeface="Chalkboard"/>
                <a:cs typeface="Chalkboard"/>
              </a:rPr>
              <a:t>650</a:t>
            </a:r>
          </a:p>
          <a:p>
            <a:r>
              <a:rPr lang="en-US" sz="1200" dirty="0" smtClean="0">
                <a:solidFill>
                  <a:srgbClr val="FFFFFF"/>
                </a:solidFill>
                <a:latin typeface="Chalkboard"/>
                <a:cs typeface="Chalkboard"/>
              </a:rPr>
              <a:t>c</a:t>
            </a:r>
            <a:r>
              <a:rPr lang="en-US" sz="1200" baseline="-25000" dirty="0" smtClean="0">
                <a:solidFill>
                  <a:srgbClr val="FFFFFF"/>
                </a:solidFill>
                <a:latin typeface="Chalkboard"/>
                <a:cs typeface="Chalkboard"/>
              </a:rPr>
              <a:t>676</a:t>
            </a:r>
          </a:p>
          <a:p>
            <a:r>
              <a:rPr lang="en-US" sz="1200" dirty="0" smtClean="0">
                <a:solidFill>
                  <a:srgbClr val="FFFFFF"/>
                </a:solidFill>
                <a:latin typeface="Chalkboard"/>
                <a:cs typeface="Chalkboard"/>
              </a:rPr>
              <a:t>c</a:t>
            </a:r>
            <a:r>
              <a:rPr lang="en-US" sz="1200" baseline="-25000" dirty="0" smtClean="0">
                <a:solidFill>
                  <a:srgbClr val="FFFFFF"/>
                </a:solidFill>
                <a:latin typeface="Chalkboard"/>
                <a:cs typeface="Chalkboard"/>
              </a:rPr>
              <a:t>715</a:t>
            </a:r>
          </a:p>
          <a:p>
            <a:r>
              <a:rPr lang="en-US" sz="1200" dirty="0" smtClean="0">
                <a:solidFill>
                  <a:srgbClr val="FFFFFF"/>
                </a:solidFill>
                <a:latin typeface="Chalkboard"/>
                <a:cs typeface="Chalkboard"/>
              </a:rPr>
              <a:t>b</a:t>
            </a:r>
            <a:r>
              <a:rPr lang="en-US" sz="1200" baseline="-25000" dirty="0" smtClean="0">
                <a:solidFill>
                  <a:srgbClr val="FFFFFF"/>
                </a:solidFill>
                <a:latin typeface="Chalkboard"/>
                <a:cs typeface="Chalkboard"/>
              </a:rPr>
              <a:t>b,470</a:t>
            </a:r>
          </a:p>
          <a:p>
            <a:r>
              <a:rPr lang="en-US" sz="1200" dirty="0" smtClean="0">
                <a:solidFill>
                  <a:srgbClr val="FFFFFF"/>
                </a:solidFill>
                <a:latin typeface="Chalkboard"/>
                <a:cs typeface="Chalkboard"/>
              </a:rPr>
              <a:t>b</a:t>
            </a:r>
            <a:r>
              <a:rPr lang="en-US" sz="1200" baseline="-25000" dirty="0" smtClean="0">
                <a:solidFill>
                  <a:srgbClr val="FFFFFF"/>
                </a:solidFill>
                <a:latin typeface="Chalkboard"/>
                <a:cs typeface="Chalkboard"/>
              </a:rPr>
              <a:t>b,532</a:t>
            </a:r>
            <a:r>
              <a:rPr lang="en-US" sz="1200" dirty="0" smtClean="0">
                <a:solidFill>
                  <a:srgbClr val="FFFFFF"/>
                </a:solidFill>
                <a:latin typeface="Chalkboard"/>
                <a:cs typeface="Chalkboard"/>
              </a:rPr>
              <a:t>*</a:t>
            </a:r>
          </a:p>
          <a:p>
            <a:r>
              <a:rPr lang="en-US" sz="1200" dirty="0" smtClean="0">
                <a:solidFill>
                  <a:srgbClr val="FFFFFF"/>
                </a:solidFill>
                <a:latin typeface="Chalkboard"/>
                <a:cs typeface="Chalkboard"/>
              </a:rPr>
              <a:t>b</a:t>
            </a:r>
            <a:r>
              <a:rPr lang="en-US" sz="1200" baseline="-25000" dirty="0" smtClean="0">
                <a:solidFill>
                  <a:srgbClr val="FFFFFF"/>
                </a:solidFill>
                <a:latin typeface="Chalkboard"/>
                <a:cs typeface="Chalkboard"/>
              </a:rPr>
              <a:t>b,660</a:t>
            </a:r>
            <a:r>
              <a:rPr lang="en-US" sz="1200" dirty="0" smtClean="0">
                <a:solidFill>
                  <a:srgbClr val="FFFFFF"/>
                </a:solidFill>
                <a:latin typeface="Chalkboard"/>
                <a:cs typeface="Chalkboard"/>
              </a:rPr>
              <a:t>**</a:t>
            </a:r>
            <a:endParaRPr lang="en-US" sz="1200" dirty="0">
              <a:solidFill>
                <a:srgbClr val="FFFFFF"/>
              </a:solidFill>
              <a:latin typeface="Chalkboard"/>
              <a:cs typeface="Chalkboard"/>
            </a:endParaRPr>
          </a:p>
        </p:txBody>
      </p:sp>
      <p:sp>
        <p:nvSpPr>
          <p:cNvPr id="20" name="TextBox 19"/>
          <p:cNvSpPr txBox="1"/>
          <p:nvPr/>
        </p:nvSpPr>
        <p:spPr>
          <a:xfrm>
            <a:off x="1445946" y="3156282"/>
            <a:ext cx="1815743" cy="307777"/>
          </a:xfrm>
          <a:prstGeom prst="rect">
            <a:avLst/>
          </a:prstGeom>
          <a:noFill/>
        </p:spPr>
        <p:txBody>
          <a:bodyPr wrap="none" rtlCol="0">
            <a:spAutoFit/>
          </a:bodyPr>
          <a:lstStyle/>
          <a:p>
            <a:r>
              <a:rPr lang="en-US" sz="1400" dirty="0" smtClean="0">
                <a:solidFill>
                  <a:srgbClr val="FFFFFF"/>
                </a:solidFill>
                <a:latin typeface="Chalkboard"/>
                <a:cs typeface="Chalkboard"/>
              </a:rPr>
              <a:t>Calibration Chamber</a:t>
            </a:r>
            <a:endParaRPr lang="en-US" sz="1400" dirty="0">
              <a:solidFill>
                <a:srgbClr val="FFFFFF"/>
              </a:solidFill>
              <a:latin typeface="Chalkboard"/>
              <a:cs typeface="Chalkboard"/>
            </a:endParaRPr>
          </a:p>
        </p:txBody>
      </p:sp>
      <p:sp>
        <p:nvSpPr>
          <p:cNvPr id="21" name="TextBox 20"/>
          <p:cNvSpPr txBox="1"/>
          <p:nvPr/>
        </p:nvSpPr>
        <p:spPr>
          <a:xfrm>
            <a:off x="1445945" y="4168735"/>
            <a:ext cx="801955" cy="2123658"/>
          </a:xfrm>
          <a:prstGeom prst="rect">
            <a:avLst/>
          </a:prstGeom>
          <a:noFill/>
        </p:spPr>
        <p:txBody>
          <a:bodyPr wrap="square" rtlCol="0">
            <a:spAutoFit/>
          </a:bodyPr>
          <a:lstStyle/>
          <a:p>
            <a:pPr algn="ctr"/>
            <a:r>
              <a:rPr lang="en-US" sz="1100" dirty="0" smtClean="0">
                <a:solidFill>
                  <a:srgbClr val="FFFFFF"/>
                </a:solidFill>
                <a:latin typeface="Chalkboard"/>
                <a:cs typeface="Chalkboard"/>
              </a:rPr>
              <a:t>0.7275</a:t>
            </a:r>
          </a:p>
          <a:p>
            <a:pPr algn="ctr"/>
            <a:r>
              <a:rPr lang="en-US" sz="1100" dirty="0" smtClean="0">
                <a:solidFill>
                  <a:srgbClr val="FFFFFF"/>
                </a:solidFill>
                <a:latin typeface="Chalkboard"/>
                <a:cs typeface="Chalkboard"/>
              </a:rPr>
              <a:t>0.7527</a:t>
            </a:r>
          </a:p>
          <a:p>
            <a:pPr algn="ctr"/>
            <a:r>
              <a:rPr lang="en-US" sz="1100" dirty="0" smtClean="0">
                <a:solidFill>
                  <a:srgbClr val="FFFFFF"/>
                </a:solidFill>
                <a:latin typeface="Chalkboard"/>
                <a:cs typeface="Chalkboard"/>
              </a:rPr>
              <a:t>0.7991</a:t>
            </a:r>
          </a:p>
          <a:p>
            <a:pPr algn="ctr"/>
            <a:r>
              <a:rPr lang="en-US" sz="1100" dirty="0" smtClean="0">
                <a:solidFill>
                  <a:srgbClr val="FFFFFF"/>
                </a:solidFill>
                <a:latin typeface="Chalkboard"/>
                <a:cs typeface="Chalkboard"/>
              </a:rPr>
              <a:t>0.8193</a:t>
            </a:r>
          </a:p>
          <a:p>
            <a:pPr algn="ctr"/>
            <a:r>
              <a:rPr lang="en-US" sz="1100" dirty="0" smtClean="0">
                <a:solidFill>
                  <a:srgbClr val="FFFFFF"/>
                </a:solidFill>
                <a:latin typeface="Chalkboard"/>
                <a:cs typeface="Chalkboard"/>
              </a:rPr>
              <a:t>0.8421</a:t>
            </a:r>
          </a:p>
          <a:p>
            <a:pPr algn="ctr"/>
            <a:r>
              <a:rPr lang="en-US" sz="1100" dirty="0" smtClean="0">
                <a:solidFill>
                  <a:srgbClr val="FFFFFF"/>
                </a:solidFill>
                <a:latin typeface="Chalkboard"/>
                <a:cs typeface="Chalkboard"/>
              </a:rPr>
              <a:t>0.8639</a:t>
            </a:r>
          </a:p>
          <a:p>
            <a:pPr algn="ctr"/>
            <a:r>
              <a:rPr lang="en-US" sz="1100" dirty="0" smtClean="0">
                <a:solidFill>
                  <a:srgbClr val="FFFFFF"/>
                </a:solidFill>
                <a:latin typeface="Chalkboard"/>
                <a:cs typeface="Chalkboard"/>
              </a:rPr>
              <a:t>0.9582</a:t>
            </a:r>
          </a:p>
          <a:p>
            <a:pPr algn="ctr"/>
            <a:r>
              <a:rPr lang="en-US" sz="1100" dirty="0" smtClean="0">
                <a:solidFill>
                  <a:srgbClr val="FFFFFF"/>
                </a:solidFill>
                <a:latin typeface="Chalkboard"/>
                <a:cs typeface="Chalkboard"/>
              </a:rPr>
              <a:t>0.9836</a:t>
            </a:r>
          </a:p>
          <a:p>
            <a:pPr algn="ctr"/>
            <a:r>
              <a:rPr lang="en-US" sz="1100" dirty="0" smtClean="0">
                <a:solidFill>
                  <a:srgbClr val="FFFFFF"/>
                </a:solidFill>
                <a:latin typeface="Chalkboard"/>
                <a:cs typeface="Chalkboard"/>
              </a:rPr>
              <a:t>1.0213</a:t>
            </a:r>
          </a:p>
          <a:p>
            <a:pPr algn="ctr"/>
            <a:r>
              <a:rPr lang="en-US" sz="1100" dirty="0" smtClean="0">
                <a:solidFill>
                  <a:srgbClr val="FFFFFF"/>
                </a:solidFill>
                <a:latin typeface="Chalkboard"/>
                <a:cs typeface="Chalkboard"/>
              </a:rPr>
              <a:t>264.99</a:t>
            </a:r>
          </a:p>
          <a:p>
            <a:pPr algn="ctr"/>
            <a:r>
              <a:rPr lang="en-US" sz="1100" dirty="0" smtClean="0">
                <a:solidFill>
                  <a:srgbClr val="FFFFFF"/>
                </a:solidFill>
                <a:latin typeface="Chalkboard"/>
                <a:cs typeface="Chalkboard"/>
              </a:rPr>
              <a:t>189.32</a:t>
            </a:r>
          </a:p>
          <a:p>
            <a:pPr algn="ctr"/>
            <a:r>
              <a:rPr lang="en-US" sz="1100" dirty="0" smtClean="0">
                <a:solidFill>
                  <a:srgbClr val="FFFFFF"/>
                </a:solidFill>
                <a:latin typeface="Chalkboard"/>
                <a:cs typeface="Chalkboard"/>
              </a:rPr>
              <a:t>112.22</a:t>
            </a:r>
            <a:endParaRPr lang="en-US" sz="1100" dirty="0">
              <a:solidFill>
                <a:srgbClr val="FFFFFF"/>
              </a:solidFill>
              <a:latin typeface="Chalkboard"/>
              <a:cs typeface="Chalkboard"/>
            </a:endParaRPr>
          </a:p>
        </p:txBody>
      </p:sp>
      <p:sp>
        <p:nvSpPr>
          <p:cNvPr id="22" name="TextBox 21"/>
          <p:cNvSpPr txBox="1"/>
          <p:nvPr/>
        </p:nvSpPr>
        <p:spPr>
          <a:xfrm>
            <a:off x="2360345" y="4168735"/>
            <a:ext cx="801955" cy="2123658"/>
          </a:xfrm>
          <a:prstGeom prst="rect">
            <a:avLst/>
          </a:prstGeom>
          <a:noFill/>
        </p:spPr>
        <p:txBody>
          <a:bodyPr wrap="square" rtlCol="0">
            <a:spAutoFit/>
          </a:bodyPr>
          <a:lstStyle/>
          <a:p>
            <a:pPr algn="ctr"/>
            <a:r>
              <a:rPr lang="en-US" sz="1100" dirty="0" smtClean="0">
                <a:solidFill>
                  <a:srgbClr val="FFFFFF"/>
                </a:solidFill>
                <a:latin typeface="Chalkboard"/>
                <a:cs typeface="Chalkboard"/>
              </a:rPr>
              <a:t>0.4074</a:t>
            </a:r>
          </a:p>
          <a:p>
            <a:pPr algn="ctr"/>
            <a:r>
              <a:rPr lang="en-US" sz="1100" dirty="0" smtClean="0">
                <a:solidFill>
                  <a:srgbClr val="FFFFFF"/>
                </a:solidFill>
                <a:latin typeface="Chalkboard"/>
                <a:cs typeface="Chalkboard"/>
              </a:rPr>
              <a:t>0.2220</a:t>
            </a:r>
          </a:p>
          <a:p>
            <a:pPr algn="ctr"/>
            <a:r>
              <a:rPr lang="en-US" sz="1100" dirty="0" smtClean="0">
                <a:solidFill>
                  <a:srgbClr val="FFFFFF"/>
                </a:solidFill>
                <a:latin typeface="Chalkboard"/>
                <a:cs typeface="Chalkboard"/>
              </a:rPr>
              <a:t>0.0732</a:t>
            </a:r>
          </a:p>
          <a:p>
            <a:pPr algn="ctr"/>
            <a:r>
              <a:rPr lang="en-US" sz="1100" dirty="0" smtClean="0">
                <a:solidFill>
                  <a:srgbClr val="FFFFFF"/>
                </a:solidFill>
                <a:latin typeface="Chalkboard"/>
                <a:cs typeface="Chalkboard"/>
              </a:rPr>
              <a:t>0.0056</a:t>
            </a:r>
          </a:p>
          <a:p>
            <a:pPr algn="ctr"/>
            <a:r>
              <a:rPr lang="en-US" sz="1100" dirty="0" smtClean="0">
                <a:solidFill>
                  <a:srgbClr val="FFFFFF"/>
                </a:solidFill>
                <a:latin typeface="Chalkboard"/>
                <a:cs typeface="Chalkboard"/>
              </a:rPr>
              <a:t>0.0377</a:t>
            </a:r>
          </a:p>
          <a:p>
            <a:pPr algn="ctr"/>
            <a:r>
              <a:rPr lang="en-US" sz="1100" dirty="0" smtClean="0">
                <a:solidFill>
                  <a:srgbClr val="FFFFFF"/>
                </a:solidFill>
                <a:latin typeface="Chalkboard"/>
                <a:cs typeface="Chalkboard"/>
              </a:rPr>
              <a:t>0.0609</a:t>
            </a:r>
          </a:p>
          <a:p>
            <a:pPr algn="ctr"/>
            <a:r>
              <a:rPr lang="en-US" sz="1100" dirty="0" smtClean="0">
                <a:solidFill>
                  <a:srgbClr val="FFFFFF"/>
                </a:solidFill>
                <a:latin typeface="Chalkboard"/>
                <a:cs typeface="Chalkboard"/>
              </a:rPr>
              <a:t>0.1500</a:t>
            </a:r>
          </a:p>
          <a:p>
            <a:pPr algn="ctr"/>
            <a:r>
              <a:rPr lang="en-US" sz="1100" dirty="0" smtClean="0">
                <a:solidFill>
                  <a:srgbClr val="FFFFFF"/>
                </a:solidFill>
                <a:latin typeface="Chalkboard"/>
                <a:cs typeface="Chalkboard"/>
              </a:rPr>
              <a:t>0.1649</a:t>
            </a:r>
          </a:p>
          <a:p>
            <a:pPr algn="ctr"/>
            <a:r>
              <a:rPr lang="en-US" sz="1100" dirty="0">
                <a:solidFill>
                  <a:srgbClr val="FFFFFF"/>
                </a:solidFill>
                <a:latin typeface="Chalkboard"/>
                <a:cs typeface="Chalkboard"/>
              </a:rPr>
              <a:t>0</a:t>
            </a:r>
            <a:r>
              <a:rPr lang="en-US" sz="1100" dirty="0" smtClean="0">
                <a:solidFill>
                  <a:srgbClr val="FFFFFF"/>
                </a:solidFill>
                <a:latin typeface="Chalkboard"/>
                <a:cs typeface="Chalkboard"/>
              </a:rPr>
              <a:t>.1962</a:t>
            </a:r>
          </a:p>
          <a:p>
            <a:pPr algn="ctr"/>
            <a:r>
              <a:rPr lang="en-US" sz="1100" dirty="0" smtClean="0">
                <a:solidFill>
                  <a:srgbClr val="FFFFFF"/>
                </a:solidFill>
                <a:latin typeface="Chalkboard"/>
                <a:cs typeface="Chalkboard"/>
              </a:rPr>
              <a:t>0.36</a:t>
            </a:r>
          </a:p>
          <a:p>
            <a:pPr algn="ctr"/>
            <a:r>
              <a:rPr lang="en-US" sz="1100" dirty="0" smtClean="0">
                <a:solidFill>
                  <a:srgbClr val="FFFFFF"/>
                </a:solidFill>
                <a:latin typeface="Chalkboard"/>
                <a:cs typeface="Chalkboard"/>
              </a:rPr>
              <a:t>0.04</a:t>
            </a:r>
          </a:p>
          <a:p>
            <a:pPr algn="ctr"/>
            <a:r>
              <a:rPr lang="en-US" sz="1100" dirty="0" smtClean="0">
                <a:solidFill>
                  <a:srgbClr val="FFFFFF"/>
                </a:solidFill>
                <a:latin typeface="Chalkboard"/>
                <a:cs typeface="Chalkboard"/>
              </a:rPr>
              <a:t>0.24</a:t>
            </a:r>
            <a:endParaRPr lang="en-US" sz="1100" dirty="0">
              <a:solidFill>
                <a:srgbClr val="FFFFFF"/>
              </a:solidFill>
              <a:latin typeface="Chalkboard"/>
              <a:cs typeface="Chalkboard"/>
            </a:endParaRPr>
          </a:p>
        </p:txBody>
      </p:sp>
      <p:sp>
        <p:nvSpPr>
          <p:cNvPr id="23" name="TextBox 22"/>
          <p:cNvSpPr txBox="1"/>
          <p:nvPr/>
        </p:nvSpPr>
        <p:spPr>
          <a:xfrm>
            <a:off x="3160445" y="4162385"/>
            <a:ext cx="801955" cy="2123658"/>
          </a:xfrm>
          <a:prstGeom prst="rect">
            <a:avLst/>
          </a:prstGeom>
          <a:noFill/>
        </p:spPr>
        <p:txBody>
          <a:bodyPr wrap="square" rtlCol="0">
            <a:spAutoFit/>
          </a:bodyPr>
          <a:lstStyle/>
          <a:p>
            <a:pPr algn="ctr"/>
            <a:r>
              <a:rPr lang="en-US" sz="1100" dirty="0" smtClean="0">
                <a:solidFill>
                  <a:srgbClr val="FFFFFF"/>
                </a:solidFill>
                <a:latin typeface="Chalkboard"/>
                <a:cs typeface="Chalkboard"/>
              </a:rPr>
              <a:t>0.996</a:t>
            </a:r>
          </a:p>
          <a:p>
            <a:pPr algn="ctr"/>
            <a:r>
              <a:rPr lang="en-US" sz="1100" dirty="0" smtClean="0">
                <a:solidFill>
                  <a:srgbClr val="FFFFFF"/>
                </a:solidFill>
                <a:latin typeface="Chalkboard"/>
                <a:cs typeface="Chalkboard"/>
              </a:rPr>
              <a:t>0.996</a:t>
            </a:r>
          </a:p>
          <a:p>
            <a:pPr algn="ctr"/>
            <a:r>
              <a:rPr lang="en-US" sz="1100" dirty="0" smtClean="0">
                <a:solidFill>
                  <a:srgbClr val="FFFFFF"/>
                </a:solidFill>
                <a:latin typeface="Chalkboard"/>
                <a:cs typeface="Chalkboard"/>
              </a:rPr>
              <a:t>0.996</a:t>
            </a:r>
          </a:p>
          <a:p>
            <a:pPr algn="ctr"/>
            <a:r>
              <a:rPr lang="en-US" sz="1100" dirty="0" smtClean="0">
                <a:solidFill>
                  <a:srgbClr val="FFFFFF"/>
                </a:solidFill>
                <a:latin typeface="Chalkboard"/>
                <a:cs typeface="Chalkboard"/>
              </a:rPr>
              <a:t>0.997</a:t>
            </a:r>
          </a:p>
          <a:p>
            <a:pPr algn="ctr"/>
            <a:r>
              <a:rPr lang="en-US" sz="1100" dirty="0" smtClean="0">
                <a:solidFill>
                  <a:srgbClr val="FFFFFF"/>
                </a:solidFill>
                <a:latin typeface="Chalkboard"/>
                <a:cs typeface="Chalkboard"/>
              </a:rPr>
              <a:t>0.997</a:t>
            </a:r>
          </a:p>
          <a:p>
            <a:pPr algn="ctr"/>
            <a:r>
              <a:rPr lang="en-US" sz="1100" dirty="0" smtClean="0">
                <a:solidFill>
                  <a:srgbClr val="FFFFFF"/>
                </a:solidFill>
                <a:latin typeface="Chalkboard"/>
                <a:cs typeface="Chalkboard"/>
              </a:rPr>
              <a:t>0..997</a:t>
            </a:r>
          </a:p>
          <a:p>
            <a:pPr algn="ctr"/>
            <a:r>
              <a:rPr lang="en-US" sz="1100" dirty="0" smtClean="0">
                <a:solidFill>
                  <a:srgbClr val="FFFFFF"/>
                </a:solidFill>
                <a:latin typeface="Chalkboard"/>
                <a:cs typeface="Chalkboard"/>
              </a:rPr>
              <a:t>0.997</a:t>
            </a:r>
          </a:p>
          <a:p>
            <a:pPr algn="ctr"/>
            <a:r>
              <a:rPr lang="en-US" sz="1100" dirty="0" smtClean="0">
                <a:solidFill>
                  <a:srgbClr val="FFFFFF"/>
                </a:solidFill>
                <a:latin typeface="Chalkboard"/>
                <a:cs typeface="Chalkboard"/>
              </a:rPr>
              <a:t>0.997</a:t>
            </a:r>
          </a:p>
          <a:p>
            <a:pPr algn="ctr"/>
            <a:r>
              <a:rPr lang="en-US" sz="1100" dirty="0" smtClean="0">
                <a:solidFill>
                  <a:srgbClr val="FFFFFF"/>
                </a:solidFill>
                <a:latin typeface="Chalkboard"/>
                <a:cs typeface="Chalkboard"/>
              </a:rPr>
              <a:t>0.997</a:t>
            </a:r>
          </a:p>
          <a:p>
            <a:pPr algn="ctr"/>
            <a:r>
              <a:rPr lang="en-US" sz="1100" dirty="0" smtClean="0">
                <a:solidFill>
                  <a:srgbClr val="FFFFFF"/>
                </a:solidFill>
                <a:latin typeface="Chalkboard"/>
                <a:cs typeface="Chalkboard"/>
              </a:rPr>
              <a:t>0.997</a:t>
            </a:r>
          </a:p>
          <a:p>
            <a:pPr algn="ctr"/>
            <a:r>
              <a:rPr lang="en-US" sz="1100" dirty="0" smtClean="0">
                <a:solidFill>
                  <a:srgbClr val="FFFFFF"/>
                </a:solidFill>
                <a:latin typeface="Chalkboard"/>
                <a:cs typeface="Chalkboard"/>
              </a:rPr>
              <a:t>0.993</a:t>
            </a:r>
          </a:p>
          <a:p>
            <a:pPr algn="ctr"/>
            <a:r>
              <a:rPr lang="en-US" sz="1100" dirty="0" smtClean="0">
                <a:solidFill>
                  <a:srgbClr val="FFFFFF"/>
                </a:solidFill>
                <a:latin typeface="Chalkboard"/>
                <a:cs typeface="Chalkboard"/>
              </a:rPr>
              <a:t>0.971</a:t>
            </a:r>
            <a:endParaRPr lang="en-US" sz="1100" dirty="0">
              <a:solidFill>
                <a:srgbClr val="FFFFFF"/>
              </a:solidFill>
              <a:latin typeface="Chalkboard"/>
              <a:cs typeface="Chalkboard"/>
            </a:endParaRPr>
          </a:p>
        </p:txBody>
      </p:sp>
      <p:sp>
        <p:nvSpPr>
          <p:cNvPr id="25" name="TextBox 24"/>
          <p:cNvSpPr txBox="1"/>
          <p:nvPr/>
        </p:nvSpPr>
        <p:spPr>
          <a:xfrm>
            <a:off x="1213435" y="6304029"/>
            <a:ext cx="2155113" cy="400110"/>
          </a:xfrm>
          <a:prstGeom prst="rect">
            <a:avLst/>
          </a:prstGeom>
          <a:noFill/>
        </p:spPr>
        <p:txBody>
          <a:bodyPr wrap="square" rtlCol="0">
            <a:spAutoFit/>
          </a:bodyPr>
          <a:lstStyle/>
          <a:p>
            <a:pPr defTabSz="974725">
              <a:tabLst>
                <a:tab pos="1257300" algn="l"/>
                <a:tab pos="2174875" algn="l"/>
                <a:tab pos="2971800" algn="l"/>
              </a:tabLst>
            </a:pPr>
            <a:r>
              <a:rPr lang="en-US" sz="1000" dirty="0" smtClean="0">
                <a:solidFill>
                  <a:srgbClr val="FFFFFF"/>
                </a:solidFill>
                <a:latin typeface="Chalkboard"/>
                <a:cs typeface="Chalkboard"/>
              </a:rPr>
              <a:t>Saturated for SPM &gt; 18.3 mg m</a:t>
            </a:r>
            <a:r>
              <a:rPr lang="en-US" sz="1000" baseline="30000" dirty="0" smtClean="0">
                <a:solidFill>
                  <a:srgbClr val="FFFFFF"/>
                </a:solidFill>
                <a:latin typeface="Chalkboard"/>
                <a:cs typeface="Chalkboard"/>
              </a:rPr>
              <a:t>-3</a:t>
            </a:r>
          </a:p>
          <a:p>
            <a:pPr defTabSz="974725">
              <a:tabLst>
                <a:tab pos="1257300" algn="l"/>
                <a:tab pos="2174875" algn="l"/>
                <a:tab pos="2971800" algn="l"/>
              </a:tabLst>
            </a:pPr>
            <a:r>
              <a:rPr lang="en-US" sz="1000" dirty="0" smtClean="0">
                <a:solidFill>
                  <a:srgbClr val="FFFFFF"/>
                </a:solidFill>
                <a:latin typeface="Chalkboard"/>
                <a:cs typeface="Chalkboard"/>
              </a:rPr>
              <a:t>Saturated for SMP &gt; 14.4 mg m</a:t>
            </a:r>
            <a:r>
              <a:rPr lang="en-US" sz="1000" baseline="30000" dirty="0" smtClean="0">
                <a:solidFill>
                  <a:srgbClr val="FFFFFF"/>
                </a:solidFill>
                <a:latin typeface="Chalkboard"/>
                <a:cs typeface="Chalkboard"/>
              </a:rPr>
              <a:t>-3</a:t>
            </a:r>
          </a:p>
        </p:txBody>
      </p:sp>
      <p:sp>
        <p:nvSpPr>
          <p:cNvPr id="26" name="TextBox 25"/>
          <p:cNvSpPr txBox="1"/>
          <p:nvPr/>
        </p:nvSpPr>
        <p:spPr>
          <a:xfrm>
            <a:off x="1027102" y="6327204"/>
            <a:ext cx="318792" cy="415498"/>
          </a:xfrm>
          <a:prstGeom prst="rect">
            <a:avLst/>
          </a:prstGeom>
          <a:noFill/>
        </p:spPr>
        <p:txBody>
          <a:bodyPr wrap="none" rtlCol="0">
            <a:spAutoFit/>
          </a:bodyPr>
          <a:lstStyle/>
          <a:p>
            <a:pPr algn="r"/>
            <a:r>
              <a:rPr lang="en-US" sz="1050" dirty="0" smtClean="0">
                <a:solidFill>
                  <a:srgbClr val="FFFFFF"/>
                </a:solidFill>
              </a:rPr>
              <a:t>*</a:t>
            </a:r>
          </a:p>
          <a:p>
            <a:pPr algn="r"/>
            <a:r>
              <a:rPr lang="en-US" sz="1050" dirty="0" smtClean="0">
                <a:solidFill>
                  <a:srgbClr val="FFFFFF"/>
                </a:solidFill>
              </a:rPr>
              <a:t>**</a:t>
            </a:r>
            <a:endParaRPr lang="en-US" sz="1050" dirty="0">
              <a:solidFill>
                <a:srgbClr val="FFFFFF"/>
              </a:solidFill>
            </a:endParaRPr>
          </a:p>
        </p:txBody>
      </p:sp>
      <p:cxnSp>
        <p:nvCxnSpPr>
          <p:cNvPr id="28" name="Straight Connector 27"/>
          <p:cNvCxnSpPr/>
          <p:nvPr/>
        </p:nvCxnSpPr>
        <p:spPr>
          <a:xfrm>
            <a:off x="547908" y="4168735"/>
            <a:ext cx="318626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704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Brace 5"/>
          <p:cNvSpPr/>
          <p:nvPr/>
        </p:nvSpPr>
        <p:spPr>
          <a:xfrm>
            <a:off x="6561898" y="1257667"/>
            <a:ext cx="336188" cy="1382184"/>
          </a:xfrm>
          <a:prstGeom prst="rightBrace">
            <a:avLst/>
          </a:pr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7196279" y="1631232"/>
            <a:ext cx="1595309" cy="923330"/>
          </a:xfrm>
          <a:prstGeom prst="rect">
            <a:avLst/>
          </a:prstGeom>
          <a:noFill/>
        </p:spPr>
        <p:txBody>
          <a:bodyPr wrap="none" rtlCol="0">
            <a:spAutoFit/>
          </a:bodyPr>
          <a:lstStyle/>
          <a:p>
            <a:pPr algn="ctr"/>
            <a:r>
              <a:rPr lang="en-US" dirty="0" smtClean="0">
                <a:solidFill>
                  <a:srgbClr val="FFFFFF"/>
                </a:solidFill>
                <a:latin typeface="Chalkboard"/>
                <a:cs typeface="Chalkboard"/>
              </a:rPr>
              <a:t>Interrogation</a:t>
            </a:r>
          </a:p>
          <a:p>
            <a:pPr algn="ctr"/>
            <a:r>
              <a:rPr lang="en-US" dirty="0" smtClean="0">
                <a:solidFill>
                  <a:srgbClr val="FFFFFF"/>
                </a:solidFill>
                <a:latin typeface="Chalkboard"/>
                <a:cs typeface="Chalkboard"/>
              </a:rPr>
              <a:t>Layer</a:t>
            </a:r>
          </a:p>
          <a:p>
            <a:pPr algn="ctr"/>
            <a:r>
              <a:rPr lang="en-US" dirty="0" smtClean="0">
                <a:solidFill>
                  <a:srgbClr val="FFFFFF"/>
                </a:solidFill>
                <a:latin typeface="Chalkboard"/>
                <a:cs typeface="Chalkboard"/>
              </a:rPr>
              <a:t>(</a:t>
            </a:r>
            <a:r>
              <a:rPr lang="en-US" dirty="0" err="1" smtClean="0">
                <a:solidFill>
                  <a:srgbClr val="FFFFFF"/>
                </a:solidFill>
                <a:latin typeface="Symbol" charset="2"/>
                <a:cs typeface="Symbol" charset="2"/>
              </a:rPr>
              <a:t>D</a:t>
            </a:r>
            <a:r>
              <a:rPr lang="en-US" dirty="0" err="1" smtClean="0">
                <a:solidFill>
                  <a:srgbClr val="FFFFFF"/>
                </a:solidFill>
                <a:latin typeface="Chalkboard"/>
                <a:cs typeface="Chalkboard"/>
              </a:rPr>
              <a:t>z</a:t>
            </a:r>
            <a:r>
              <a:rPr lang="en-US" dirty="0" smtClean="0">
                <a:solidFill>
                  <a:srgbClr val="FFFFFF"/>
                </a:solidFill>
                <a:latin typeface="Chalkboard"/>
                <a:cs typeface="Chalkboard"/>
              </a:rPr>
              <a:t> = 0.25 m)</a:t>
            </a:r>
            <a:endParaRPr lang="en-US" dirty="0">
              <a:solidFill>
                <a:srgbClr val="FFFFFF"/>
              </a:solidFill>
              <a:latin typeface="Chalkboard"/>
              <a:cs typeface="Chalkboard"/>
            </a:endParaRPr>
          </a:p>
        </p:txBody>
      </p:sp>
      <p:pic>
        <p:nvPicPr>
          <p:cNvPr id="12" name="Picture 11" descr="Rosette.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31523" y="289790"/>
            <a:ext cx="3822581" cy="6272108"/>
          </a:xfrm>
          <a:prstGeom prst="rect">
            <a:avLst/>
          </a:prstGeom>
        </p:spPr>
      </p:pic>
      <p:cxnSp>
        <p:nvCxnSpPr>
          <p:cNvPr id="14" name="Straight Arrow Connector 13"/>
          <p:cNvCxnSpPr/>
          <p:nvPr/>
        </p:nvCxnSpPr>
        <p:spPr>
          <a:xfrm>
            <a:off x="1182528" y="1158046"/>
            <a:ext cx="1195690" cy="276921"/>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195335" y="1684010"/>
            <a:ext cx="574031" cy="283423"/>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395349" y="1158046"/>
            <a:ext cx="1282490" cy="26447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4547749" y="1867820"/>
            <a:ext cx="1130090"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3996391" y="1967434"/>
            <a:ext cx="1681448" cy="546717"/>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4357997" y="5730946"/>
            <a:ext cx="1319842"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01933" y="782731"/>
            <a:ext cx="915635" cy="738664"/>
          </a:xfrm>
          <a:prstGeom prst="rect">
            <a:avLst/>
          </a:prstGeom>
          <a:noFill/>
        </p:spPr>
        <p:txBody>
          <a:bodyPr wrap="none" rtlCol="0">
            <a:spAutoFit/>
          </a:bodyPr>
          <a:lstStyle/>
          <a:p>
            <a:pPr algn="ctr"/>
            <a:r>
              <a:rPr lang="en-US" sz="1400" dirty="0" err="1" smtClean="0">
                <a:solidFill>
                  <a:srgbClr val="FFFFFF"/>
                </a:solidFill>
                <a:latin typeface="Chalkboard"/>
                <a:cs typeface="Chalkboard"/>
              </a:rPr>
              <a:t>Niskin</a:t>
            </a:r>
            <a:endParaRPr lang="en-US" sz="1400" dirty="0" smtClean="0">
              <a:solidFill>
                <a:srgbClr val="FFFFFF"/>
              </a:solidFill>
              <a:latin typeface="Chalkboard"/>
              <a:cs typeface="Chalkboard"/>
            </a:endParaRPr>
          </a:p>
          <a:p>
            <a:pPr algn="ctr"/>
            <a:r>
              <a:rPr lang="en-US" sz="1400" dirty="0" smtClean="0">
                <a:solidFill>
                  <a:srgbClr val="FFFFFF"/>
                </a:solidFill>
                <a:latin typeface="Chalkboard"/>
                <a:cs typeface="Chalkboard"/>
              </a:rPr>
              <a:t>Water</a:t>
            </a:r>
          </a:p>
          <a:p>
            <a:pPr algn="ctr"/>
            <a:r>
              <a:rPr lang="en-US" sz="1400" dirty="0" smtClean="0">
                <a:solidFill>
                  <a:srgbClr val="FFFFFF"/>
                </a:solidFill>
                <a:latin typeface="Chalkboard"/>
                <a:cs typeface="Chalkboard"/>
              </a:rPr>
              <a:t>Samplers</a:t>
            </a:r>
            <a:endParaRPr lang="en-US" sz="1400" dirty="0">
              <a:solidFill>
                <a:srgbClr val="FFFFFF"/>
              </a:solidFill>
              <a:latin typeface="Chalkboard"/>
              <a:cs typeface="Chalkboard"/>
            </a:endParaRPr>
          </a:p>
        </p:txBody>
      </p:sp>
      <p:sp>
        <p:nvSpPr>
          <p:cNvPr id="39" name="TextBox 38"/>
          <p:cNvSpPr txBox="1"/>
          <p:nvPr/>
        </p:nvSpPr>
        <p:spPr>
          <a:xfrm>
            <a:off x="212047" y="1884459"/>
            <a:ext cx="907358" cy="307777"/>
          </a:xfrm>
          <a:prstGeom prst="rect">
            <a:avLst/>
          </a:prstGeom>
          <a:noFill/>
        </p:spPr>
        <p:txBody>
          <a:bodyPr wrap="none" rtlCol="0">
            <a:spAutoFit/>
          </a:bodyPr>
          <a:lstStyle/>
          <a:p>
            <a:pPr algn="ctr"/>
            <a:r>
              <a:rPr lang="en-US" sz="1400" dirty="0" smtClean="0">
                <a:solidFill>
                  <a:srgbClr val="FFFFFF"/>
                </a:solidFill>
                <a:latin typeface="Chalkboard"/>
                <a:cs typeface="Chalkboard"/>
              </a:rPr>
              <a:t>LIST 100</a:t>
            </a:r>
          </a:p>
        </p:txBody>
      </p:sp>
      <p:sp>
        <p:nvSpPr>
          <p:cNvPr id="40" name="TextBox 39"/>
          <p:cNvSpPr txBox="1"/>
          <p:nvPr/>
        </p:nvSpPr>
        <p:spPr>
          <a:xfrm>
            <a:off x="5779880" y="795450"/>
            <a:ext cx="704022" cy="523220"/>
          </a:xfrm>
          <a:prstGeom prst="rect">
            <a:avLst/>
          </a:prstGeom>
          <a:noFill/>
        </p:spPr>
        <p:txBody>
          <a:bodyPr wrap="none" rtlCol="0">
            <a:spAutoFit/>
          </a:bodyPr>
          <a:lstStyle/>
          <a:p>
            <a:pPr algn="ctr"/>
            <a:r>
              <a:rPr lang="en-US" sz="1400" dirty="0" smtClean="0">
                <a:solidFill>
                  <a:srgbClr val="FFFFFF"/>
                </a:solidFill>
                <a:latin typeface="Chalkboard"/>
                <a:cs typeface="Chalkboard"/>
              </a:rPr>
              <a:t>Eco</a:t>
            </a:r>
          </a:p>
          <a:p>
            <a:pPr algn="ctr"/>
            <a:r>
              <a:rPr lang="en-US" sz="1400" dirty="0" smtClean="0">
                <a:solidFill>
                  <a:srgbClr val="FFFFFF"/>
                </a:solidFill>
                <a:latin typeface="Chalkboard"/>
                <a:cs typeface="Chalkboard"/>
              </a:rPr>
              <a:t>Triplet</a:t>
            </a:r>
          </a:p>
        </p:txBody>
      </p:sp>
      <p:sp>
        <p:nvSpPr>
          <p:cNvPr id="41" name="TextBox 40"/>
          <p:cNvSpPr txBox="1"/>
          <p:nvPr/>
        </p:nvSpPr>
        <p:spPr>
          <a:xfrm>
            <a:off x="5752102" y="1606210"/>
            <a:ext cx="802819" cy="523220"/>
          </a:xfrm>
          <a:prstGeom prst="rect">
            <a:avLst/>
          </a:prstGeom>
          <a:noFill/>
        </p:spPr>
        <p:txBody>
          <a:bodyPr wrap="none" rtlCol="0">
            <a:spAutoFit/>
          </a:bodyPr>
          <a:lstStyle/>
          <a:p>
            <a:pPr algn="ctr"/>
            <a:r>
              <a:rPr lang="en-US" sz="1400" dirty="0" smtClean="0">
                <a:solidFill>
                  <a:srgbClr val="FFFFFF"/>
                </a:solidFill>
                <a:latin typeface="Chalkboard"/>
                <a:cs typeface="Chalkboard"/>
              </a:rPr>
              <a:t>CTD</a:t>
            </a:r>
          </a:p>
          <a:p>
            <a:pPr algn="ctr"/>
            <a:r>
              <a:rPr lang="en-US" sz="1400" dirty="0" smtClean="0">
                <a:solidFill>
                  <a:srgbClr val="FFFFFF"/>
                </a:solidFill>
                <a:latin typeface="Chalkboard"/>
                <a:cs typeface="Chalkboard"/>
              </a:rPr>
              <a:t>Sensors</a:t>
            </a:r>
          </a:p>
        </p:txBody>
      </p:sp>
      <p:sp>
        <p:nvSpPr>
          <p:cNvPr id="43" name="TextBox 42"/>
          <p:cNvSpPr txBox="1"/>
          <p:nvPr/>
        </p:nvSpPr>
        <p:spPr>
          <a:xfrm>
            <a:off x="5784640" y="2278690"/>
            <a:ext cx="694501" cy="523220"/>
          </a:xfrm>
          <a:prstGeom prst="rect">
            <a:avLst/>
          </a:prstGeom>
          <a:noFill/>
        </p:spPr>
        <p:txBody>
          <a:bodyPr wrap="none" rtlCol="0">
            <a:spAutoFit/>
          </a:bodyPr>
          <a:lstStyle/>
          <a:p>
            <a:pPr algn="ctr"/>
            <a:r>
              <a:rPr lang="en-US" sz="1400" dirty="0" smtClean="0">
                <a:solidFill>
                  <a:srgbClr val="FFFFFF"/>
                </a:solidFill>
                <a:latin typeface="Chalkboard"/>
                <a:cs typeface="Chalkboard"/>
              </a:rPr>
              <a:t>ac-9</a:t>
            </a:r>
          </a:p>
          <a:p>
            <a:pPr algn="ctr"/>
            <a:r>
              <a:rPr lang="en-US" sz="1400" dirty="0" smtClean="0">
                <a:solidFill>
                  <a:srgbClr val="FFFFFF"/>
                </a:solidFill>
                <a:latin typeface="Chalkboard"/>
                <a:cs typeface="Chalkboard"/>
              </a:rPr>
              <a:t>Intake</a:t>
            </a:r>
          </a:p>
        </p:txBody>
      </p:sp>
      <p:sp>
        <p:nvSpPr>
          <p:cNvPr id="45" name="TextBox 44"/>
          <p:cNvSpPr txBox="1"/>
          <p:nvPr/>
        </p:nvSpPr>
        <p:spPr>
          <a:xfrm>
            <a:off x="5812742" y="5469336"/>
            <a:ext cx="794289" cy="523220"/>
          </a:xfrm>
          <a:prstGeom prst="rect">
            <a:avLst/>
          </a:prstGeom>
          <a:noFill/>
        </p:spPr>
        <p:txBody>
          <a:bodyPr wrap="none" rtlCol="0">
            <a:spAutoFit/>
          </a:bodyPr>
          <a:lstStyle/>
          <a:p>
            <a:pPr algn="ctr"/>
            <a:r>
              <a:rPr lang="en-US" sz="1400" dirty="0" smtClean="0">
                <a:solidFill>
                  <a:srgbClr val="FFFFFF"/>
                </a:solidFill>
                <a:latin typeface="Chalkboard"/>
                <a:cs typeface="Chalkboard"/>
              </a:rPr>
              <a:t>Rosette</a:t>
            </a:r>
          </a:p>
          <a:p>
            <a:pPr algn="ctr"/>
            <a:r>
              <a:rPr lang="en-US" sz="1400" dirty="0" smtClean="0">
                <a:solidFill>
                  <a:srgbClr val="FFFFFF"/>
                </a:solidFill>
                <a:latin typeface="Chalkboard"/>
                <a:cs typeface="Chalkboard"/>
              </a:rPr>
              <a:t>CTD</a:t>
            </a:r>
          </a:p>
        </p:txBody>
      </p:sp>
    </p:spTree>
    <p:extLst>
      <p:ext uri="{BB962C8B-B14F-4D97-AF65-F5344CB8AC3E}">
        <p14:creationId xmlns:p14="http://schemas.microsoft.com/office/powerpoint/2010/main" val="1609545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650" y="179461"/>
            <a:ext cx="4851919" cy="461665"/>
          </a:xfrm>
          <a:prstGeom prst="rect">
            <a:avLst/>
          </a:prstGeom>
          <a:noFill/>
        </p:spPr>
        <p:txBody>
          <a:bodyPr wrap="none" rtlCol="0">
            <a:spAutoFit/>
          </a:bodyPr>
          <a:lstStyle/>
          <a:p>
            <a:r>
              <a:rPr lang="en-US" sz="2400" dirty="0">
                <a:solidFill>
                  <a:schemeClr val="bg1"/>
                </a:solidFill>
                <a:latin typeface="Chalkboard"/>
                <a:cs typeface="Chalkboard"/>
              </a:rPr>
              <a:t>D</a:t>
            </a:r>
            <a:r>
              <a:rPr lang="en-US" sz="2400" dirty="0" smtClean="0">
                <a:solidFill>
                  <a:schemeClr val="bg1"/>
                </a:solidFill>
                <a:latin typeface="Chalkboard"/>
                <a:cs typeface="Chalkboard"/>
              </a:rPr>
              <a:t>o the data make physical sense?</a:t>
            </a:r>
            <a:endParaRPr lang="en-US" sz="2400" dirty="0">
              <a:solidFill>
                <a:schemeClr val="bg1"/>
              </a:solidFill>
              <a:latin typeface="Chalkboard"/>
              <a:cs typeface="Chalkboard"/>
            </a:endParaRPr>
          </a:p>
        </p:txBody>
      </p:sp>
      <p:sp>
        <p:nvSpPr>
          <p:cNvPr id="18" name="Rectangle 17"/>
          <p:cNvSpPr/>
          <p:nvPr/>
        </p:nvSpPr>
        <p:spPr>
          <a:xfrm>
            <a:off x="220858" y="3258154"/>
            <a:ext cx="8684063" cy="334860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DOT6_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6952" y="3630908"/>
            <a:ext cx="2747966" cy="2874739"/>
          </a:xfrm>
          <a:prstGeom prst="rect">
            <a:avLst/>
          </a:prstGeom>
        </p:spPr>
      </p:pic>
      <p:pic>
        <p:nvPicPr>
          <p:cNvPr id="10" name="Picture 9" descr="DOT6_bu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858" y="757238"/>
            <a:ext cx="5949899" cy="5849518"/>
          </a:xfrm>
          <a:prstGeom prst="rect">
            <a:avLst/>
          </a:prstGeom>
        </p:spPr>
      </p:pic>
      <p:sp>
        <p:nvSpPr>
          <p:cNvPr id="25" name="Left-Right Arrow 24"/>
          <p:cNvSpPr/>
          <p:nvPr/>
        </p:nvSpPr>
        <p:spPr>
          <a:xfrm>
            <a:off x="1946486" y="1406119"/>
            <a:ext cx="691332" cy="34720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529991" y="1435778"/>
            <a:ext cx="1531188" cy="261610"/>
          </a:xfrm>
          <a:prstGeom prst="rect">
            <a:avLst/>
          </a:prstGeom>
          <a:noFill/>
        </p:spPr>
        <p:txBody>
          <a:bodyPr wrap="none" rtlCol="0">
            <a:spAutoFit/>
          </a:bodyPr>
          <a:lstStyle/>
          <a:p>
            <a:pPr algn="ctr"/>
            <a:r>
              <a:rPr lang="en-US" sz="1100" b="1" dirty="0" smtClean="0"/>
              <a:t>Low         SPM         High</a:t>
            </a:r>
            <a:endParaRPr lang="en-US" sz="1100" b="1" dirty="0"/>
          </a:p>
        </p:txBody>
      </p:sp>
      <p:sp>
        <p:nvSpPr>
          <p:cNvPr id="27" name="Left-Right Arrow 26"/>
          <p:cNvSpPr/>
          <p:nvPr/>
        </p:nvSpPr>
        <p:spPr>
          <a:xfrm>
            <a:off x="3976366" y="1793221"/>
            <a:ext cx="565437" cy="34720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3522905" y="1836686"/>
            <a:ext cx="1467068" cy="246221"/>
          </a:xfrm>
          <a:prstGeom prst="rect">
            <a:avLst/>
          </a:prstGeom>
          <a:noFill/>
        </p:spPr>
        <p:txBody>
          <a:bodyPr wrap="none" rtlCol="0">
            <a:spAutoFit/>
          </a:bodyPr>
          <a:lstStyle/>
          <a:p>
            <a:pPr algn="ctr"/>
            <a:r>
              <a:rPr lang="en-US" sz="1000" b="1" dirty="0" smtClean="0"/>
              <a:t>Large        PSD        Small</a:t>
            </a:r>
            <a:endParaRPr lang="en-US" sz="1000" b="1" dirty="0"/>
          </a:p>
        </p:txBody>
      </p:sp>
      <p:sp>
        <p:nvSpPr>
          <p:cNvPr id="29" name="Left-Right Arrow 28"/>
          <p:cNvSpPr/>
          <p:nvPr/>
        </p:nvSpPr>
        <p:spPr>
          <a:xfrm>
            <a:off x="4003976" y="5589871"/>
            <a:ext cx="691332" cy="34720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566282" y="5619530"/>
            <a:ext cx="1518364" cy="261610"/>
          </a:xfrm>
          <a:prstGeom prst="rect">
            <a:avLst/>
          </a:prstGeom>
          <a:noFill/>
        </p:spPr>
        <p:txBody>
          <a:bodyPr wrap="none" rtlCol="0">
            <a:spAutoFit/>
          </a:bodyPr>
          <a:lstStyle/>
          <a:p>
            <a:pPr algn="ctr"/>
            <a:r>
              <a:rPr lang="en-US" sz="1100" b="1" dirty="0" smtClean="0"/>
              <a:t>High         POC         Low</a:t>
            </a:r>
            <a:endParaRPr lang="en-US" sz="1100" b="1" dirty="0"/>
          </a:p>
        </p:txBody>
      </p:sp>
      <p:sp>
        <p:nvSpPr>
          <p:cNvPr id="31" name="TextBox 30"/>
          <p:cNvSpPr txBox="1"/>
          <p:nvPr/>
        </p:nvSpPr>
        <p:spPr>
          <a:xfrm>
            <a:off x="5783651" y="3282345"/>
            <a:ext cx="366557" cy="215444"/>
          </a:xfrm>
          <a:prstGeom prst="rect">
            <a:avLst/>
          </a:prstGeom>
          <a:noFill/>
        </p:spPr>
        <p:txBody>
          <a:bodyPr wrap="none" rtlCol="0">
            <a:spAutoFit/>
          </a:bodyPr>
          <a:lstStyle/>
          <a:p>
            <a:pPr algn="ctr"/>
            <a:r>
              <a:rPr lang="en-US" sz="800" dirty="0" smtClean="0"/>
              <a:t>0.35</a:t>
            </a:r>
            <a:endParaRPr lang="en-US" sz="800" dirty="0"/>
          </a:p>
        </p:txBody>
      </p:sp>
      <p:grpSp>
        <p:nvGrpSpPr>
          <p:cNvPr id="21" name="Group 20"/>
          <p:cNvGrpSpPr/>
          <p:nvPr/>
        </p:nvGrpSpPr>
        <p:grpSpPr>
          <a:xfrm>
            <a:off x="1836594" y="641126"/>
            <a:ext cx="2484330" cy="3438166"/>
            <a:chOff x="1836594" y="641126"/>
            <a:chExt cx="2484330" cy="3438166"/>
          </a:xfrm>
        </p:grpSpPr>
        <p:sp>
          <p:nvSpPr>
            <p:cNvPr id="13" name="Oval 12"/>
            <p:cNvSpPr/>
            <p:nvPr/>
          </p:nvSpPr>
          <p:spPr>
            <a:xfrm>
              <a:off x="3685900" y="641126"/>
              <a:ext cx="635024" cy="55223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836594" y="641126"/>
              <a:ext cx="635024" cy="55223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520788" y="3527062"/>
              <a:ext cx="635024" cy="55223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Rosette Sampl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5388" y="757703"/>
            <a:ext cx="2747963" cy="2569346"/>
          </a:xfrm>
          <a:prstGeom prst="rect">
            <a:avLst/>
          </a:prstGeom>
        </p:spPr>
      </p:pic>
    </p:spTree>
    <p:extLst>
      <p:ext uri="{BB962C8B-B14F-4D97-AF65-F5344CB8AC3E}">
        <p14:creationId xmlns:p14="http://schemas.microsoft.com/office/powerpoint/2010/main" val="1596209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T6_f20_ap412_h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4099" y="331338"/>
            <a:ext cx="4187502" cy="6171164"/>
          </a:xfrm>
          <a:prstGeom prst="rect">
            <a:avLst/>
          </a:prstGeom>
        </p:spPr>
      </p:pic>
      <p:pic>
        <p:nvPicPr>
          <p:cNvPr id="6" name="Picture 5" descr="DOT6_f20_cp715_h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322" y="331338"/>
            <a:ext cx="4187502" cy="6171164"/>
          </a:xfrm>
          <a:prstGeom prst="rect">
            <a:avLst/>
          </a:prstGeom>
        </p:spPr>
      </p:pic>
      <p:pic>
        <p:nvPicPr>
          <p:cNvPr id="4" name="Picture 3" descr="DOT6_bb_h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337" y="1297733"/>
            <a:ext cx="4196684" cy="4031274"/>
          </a:xfrm>
          <a:prstGeom prst="rect">
            <a:avLst/>
          </a:prstGeom>
          <a:ln w="57150" cmpd="sng">
            <a:solidFill>
              <a:schemeClr val="tx1"/>
            </a:solidFill>
          </a:ln>
        </p:spPr>
      </p:pic>
      <p:grpSp>
        <p:nvGrpSpPr>
          <p:cNvPr id="15" name="Group 14"/>
          <p:cNvGrpSpPr/>
          <p:nvPr/>
        </p:nvGrpSpPr>
        <p:grpSpPr>
          <a:xfrm>
            <a:off x="1366676" y="345141"/>
            <a:ext cx="7455221" cy="2882855"/>
            <a:chOff x="1366676" y="345141"/>
            <a:chExt cx="7455221" cy="2882855"/>
          </a:xfrm>
        </p:grpSpPr>
        <p:sp>
          <p:nvSpPr>
            <p:cNvPr id="7" name="Oval 6"/>
            <p:cNvSpPr/>
            <p:nvPr/>
          </p:nvSpPr>
          <p:spPr>
            <a:xfrm>
              <a:off x="1366676" y="345141"/>
              <a:ext cx="3152147" cy="59364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750580" y="345675"/>
              <a:ext cx="2071317" cy="59364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5"/>
            </p:cNvCxnSpPr>
            <p:nvPr/>
          </p:nvCxnSpPr>
          <p:spPr>
            <a:xfrm>
              <a:off x="4057202" y="851850"/>
              <a:ext cx="3356013" cy="17160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8" idx="4"/>
            </p:cNvCxnSpPr>
            <p:nvPr/>
          </p:nvCxnSpPr>
          <p:spPr>
            <a:xfrm flipH="1">
              <a:off x="7565615" y="939322"/>
              <a:ext cx="220624" cy="162854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504677" y="2581665"/>
              <a:ext cx="2309158" cy="646331"/>
            </a:xfrm>
            <a:prstGeom prst="rect">
              <a:avLst/>
            </a:prstGeom>
            <a:noFill/>
            <a:ln w="28575" cmpd="sng">
              <a:solidFill>
                <a:srgbClr val="FF0000"/>
              </a:solidFill>
            </a:ln>
          </p:spPr>
          <p:txBody>
            <a:bodyPr wrap="none" rtlCol="0">
              <a:spAutoFit/>
            </a:bodyPr>
            <a:lstStyle/>
            <a:p>
              <a:pPr algn="ctr"/>
              <a:r>
                <a:rPr lang="en-US" b="1" dirty="0" smtClean="0">
                  <a:solidFill>
                    <a:srgbClr val="FF0000"/>
                  </a:solidFill>
                </a:rPr>
                <a:t>Consistent with</a:t>
              </a:r>
            </a:p>
            <a:p>
              <a:pPr algn="ctr"/>
              <a:r>
                <a:rPr lang="en-US" b="1" dirty="0" smtClean="0">
                  <a:solidFill>
                    <a:srgbClr val="FF0000"/>
                  </a:solidFill>
                </a:rPr>
                <a:t>bubble contamination</a:t>
              </a:r>
              <a:endParaRPr lang="en-US" b="1" dirty="0">
                <a:solidFill>
                  <a:srgbClr val="FF0000"/>
                </a:solidFill>
              </a:endParaRPr>
            </a:p>
          </p:txBody>
        </p:sp>
      </p:grpSp>
    </p:spTree>
    <p:extLst>
      <p:ext uri="{BB962C8B-B14F-4D97-AF65-F5344CB8AC3E}">
        <p14:creationId xmlns:p14="http://schemas.microsoft.com/office/powerpoint/2010/main" val="1731261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608" y="184067"/>
            <a:ext cx="8046155" cy="584776"/>
          </a:xfrm>
          <a:prstGeom prst="rect">
            <a:avLst/>
          </a:prstGeom>
          <a:noFill/>
        </p:spPr>
        <p:txBody>
          <a:bodyPr wrap="square" rtlCol="0">
            <a:spAutoFit/>
          </a:bodyPr>
          <a:lstStyle/>
          <a:p>
            <a:pPr algn="ctr">
              <a:spcAft>
                <a:spcPts val="1800"/>
              </a:spcAft>
            </a:pPr>
            <a:r>
              <a:rPr lang="en-US" sz="3200" dirty="0" smtClean="0">
                <a:solidFill>
                  <a:schemeClr val="bg1"/>
                </a:solidFill>
                <a:latin typeface="Chalkboard"/>
                <a:cs typeface="Chalkboard"/>
              </a:rPr>
              <a:t>Measured Vs. Derived SPM</a:t>
            </a:r>
          </a:p>
        </p:txBody>
      </p:sp>
      <p:pic>
        <p:nvPicPr>
          <p:cNvPr id="5" name="Picture 4" descr="SPM_OBS_MO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2200" y="968074"/>
            <a:ext cx="6943591" cy="5469667"/>
          </a:xfrm>
          <a:prstGeom prst="rect">
            <a:avLst/>
          </a:prstGeom>
        </p:spPr>
      </p:pic>
      <p:sp>
        <p:nvSpPr>
          <p:cNvPr id="6" name="TextBox 5"/>
          <p:cNvSpPr txBox="1"/>
          <p:nvPr/>
        </p:nvSpPr>
        <p:spPr>
          <a:xfrm>
            <a:off x="2477829" y="1784642"/>
            <a:ext cx="2827985" cy="461665"/>
          </a:xfrm>
          <a:prstGeom prst="rect">
            <a:avLst/>
          </a:prstGeom>
          <a:noFill/>
        </p:spPr>
        <p:txBody>
          <a:bodyPr wrap="none" rtlCol="0">
            <a:spAutoFit/>
          </a:bodyPr>
          <a:lstStyle/>
          <a:p>
            <a:r>
              <a:rPr lang="en-US" sz="2400" dirty="0" smtClean="0">
                <a:latin typeface="Chalkboard"/>
                <a:cs typeface="Chalkboard"/>
              </a:rPr>
              <a:t>MAE = 0.67 mg m</a:t>
            </a:r>
            <a:r>
              <a:rPr lang="en-US" sz="2400" baseline="30000" dirty="0" smtClean="0">
                <a:latin typeface="Chalkboard"/>
                <a:cs typeface="Chalkboard"/>
              </a:rPr>
              <a:t>-3</a:t>
            </a:r>
            <a:r>
              <a:rPr lang="en-US" sz="2400" dirty="0" smtClean="0">
                <a:latin typeface="Chalkboard"/>
                <a:cs typeface="Chalkboard"/>
              </a:rPr>
              <a:t> </a:t>
            </a:r>
            <a:endParaRPr lang="en-US" sz="2400" dirty="0">
              <a:latin typeface="Chalkboard"/>
              <a:cs typeface="Chalkboard"/>
            </a:endParaRPr>
          </a:p>
        </p:txBody>
      </p:sp>
      <p:sp>
        <p:nvSpPr>
          <p:cNvPr id="7" name="TextBox 6"/>
          <p:cNvSpPr txBox="1"/>
          <p:nvPr/>
        </p:nvSpPr>
        <p:spPr>
          <a:xfrm>
            <a:off x="4644983" y="4643365"/>
            <a:ext cx="2945748" cy="723275"/>
          </a:xfrm>
          <a:prstGeom prst="rect">
            <a:avLst/>
          </a:prstGeom>
          <a:noFill/>
          <a:ln w="19050" cmpd="sng">
            <a:solidFill>
              <a:schemeClr val="tx1"/>
            </a:solidFill>
          </a:ln>
        </p:spPr>
        <p:txBody>
          <a:bodyPr wrap="none" rtlCol="0">
            <a:spAutoFit/>
          </a:bodyPr>
          <a:lstStyle/>
          <a:p>
            <a:pPr>
              <a:spcAft>
                <a:spcPts val="600"/>
              </a:spcAft>
            </a:pPr>
            <a:r>
              <a:rPr lang="en-US" dirty="0" smtClean="0">
                <a:latin typeface="Chalkboard"/>
                <a:cs typeface="Chalkboard"/>
              </a:rPr>
              <a:t>Laboratory Calibration:</a:t>
            </a:r>
          </a:p>
          <a:p>
            <a:r>
              <a:rPr lang="en-US" dirty="0" smtClean="0">
                <a:latin typeface="Chalkboard"/>
                <a:cs typeface="Chalkboard"/>
              </a:rPr>
              <a:t>SPM = 264.99 b</a:t>
            </a:r>
            <a:r>
              <a:rPr lang="en-US" baseline="-25000" dirty="0" smtClean="0">
                <a:latin typeface="Chalkboard"/>
                <a:cs typeface="Chalkboard"/>
              </a:rPr>
              <a:t>b,470 </a:t>
            </a:r>
            <a:r>
              <a:rPr lang="en-US" dirty="0" smtClean="0">
                <a:latin typeface="Chalkboard"/>
                <a:cs typeface="Chalkboard"/>
              </a:rPr>
              <a:t>+ 0.36</a:t>
            </a:r>
            <a:endParaRPr lang="en-US" dirty="0">
              <a:latin typeface="Chalkboard"/>
              <a:cs typeface="Chalkboard"/>
            </a:endParaRPr>
          </a:p>
        </p:txBody>
      </p:sp>
      <p:sp>
        <p:nvSpPr>
          <p:cNvPr id="8" name="Freeform 7"/>
          <p:cNvSpPr/>
          <p:nvPr/>
        </p:nvSpPr>
        <p:spPr>
          <a:xfrm>
            <a:off x="5379007" y="3212645"/>
            <a:ext cx="871598" cy="1430720"/>
          </a:xfrm>
          <a:custGeom>
            <a:avLst/>
            <a:gdLst>
              <a:gd name="connsiteX0" fmla="*/ 871598 w 871598"/>
              <a:gd name="connsiteY0" fmla="*/ 1295019 h 1295019"/>
              <a:gd name="connsiteX1" fmla="*/ 635021 w 871598"/>
              <a:gd name="connsiteY1" fmla="*/ 585249 h 1295019"/>
              <a:gd name="connsiteX2" fmla="*/ 0 w 871598"/>
              <a:gd name="connsiteY2" fmla="*/ 0 h 1295019"/>
              <a:gd name="connsiteX3" fmla="*/ 0 w 871598"/>
              <a:gd name="connsiteY3" fmla="*/ 0 h 1295019"/>
              <a:gd name="connsiteX4" fmla="*/ 0 w 871598"/>
              <a:gd name="connsiteY4" fmla="*/ 0 h 129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98" h="1295019">
                <a:moveTo>
                  <a:pt x="871598" y="1295019"/>
                </a:moveTo>
                <a:cubicBezTo>
                  <a:pt x="825942" y="1048052"/>
                  <a:pt x="780287" y="801085"/>
                  <a:pt x="635021" y="585249"/>
                </a:cubicBezTo>
                <a:cubicBezTo>
                  <a:pt x="489755" y="369413"/>
                  <a:pt x="0" y="0"/>
                  <a:pt x="0" y="0"/>
                </a:cubicBezTo>
                <a:lnTo>
                  <a:pt x="0" y="0"/>
                </a:lnTo>
                <a:lnTo>
                  <a:pt x="0" y="0"/>
                </a:ln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3561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5250" y="75371"/>
            <a:ext cx="7749288" cy="584776"/>
          </a:xfrm>
          <a:prstGeom prst="rect">
            <a:avLst/>
          </a:prstGeom>
          <a:noFill/>
        </p:spPr>
        <p:txBody>
          <a:bodyPr wrap="square" rtlCol="0">
            <a:spAutoFit/>
          </a:bodyPr>
          <a:lstStyle/>
          <a:p>
            <a:pPr algn="ctr">
              <a:spcAft>
                <a:spcPts val="1800"/>
              </a:spcAft>
            </a:pPr>
            <a:r>
              <a:rPr lang="en-US" sz="3200" dirty="0" smtClean="0">
                <a:solidFill>
                  <a:schemeClr val="bg1"/>
                </a:solidFill>
                <a:latin typeface="Chalkboard"/>
                <a:cs typeface="Chalkboard"/>
              </a:rPr>
              <a:t>Quality Flags</a:t>
            </a:r>
          </a:p>
        </p:txBody>
      </p:sp>
      <p:sp>
        <p:nvSpPr>
          <p:cNvPr id="6" name="TextBox 5"/>
          <p:cNvSpPr txBox="1"/>
          <p:nvPr/>
        </p:nvSpPr>
        <p:spPr>
          <a:xfrm>
            <a:off x="977865" y="1120698"/>
            <a:ext cx="7912136" cy="461665"/>
          </a:xfrm>
          <a:prstGeom prst="rect">
            <a:avLst/>
          </a:prstGeom>
          <a:noFill/>
        </p:spPr>
        <p:txBody>
          <a:bodyPr wrap="square" rtlCol="0">
            <a:spAutoFit/>
          </a:bodyPr>
          <a:lstStyle/>
          <a:p>
            <a:r>
              <a:rPr lang="en-US" sz="2400" dirty="0" smtClean="0">
                <a:solidFill>
                  <a:srgbClr val="FFFFFF"/>
                </a:solidFill>
              </a:rPr>
              <a:t>ac-9: time, depth, a412, a440,          , QF1, QF2, QF3, QF4 </a:t>
            </a:r>
            <a:endParaRPr lang="en-US" sz="2400" dirty="0">
              <a:solidFill>
                <a:srgbClr val="FFFFFF"/>
              </a:solidFill>
            </a:endParaRPr>
          </a:p>
        </p:txBody>
      </p:sp>
      <p:grpSp>
        <p:nvGrpSpPr>
          <p:cNvPr id="12" name="Group 11"/>
          <p:cNvGrpSpPr/>
          <p:nvPr/>
        </p:nvGrpSpPr>
        <p:grpSpPr>
          <a:xfrm>
            <a:off x="4825326" y="1210838"/>
            <a:ext cx="628537" cy="532696"/>
            <a:chOff x="809341" y="3193692"/>
            <a:chExt cx="628537" cy="532696"/>
          </a:xfrm>
        </p:grpSpPr>
        <p:sp>
          <p:nvSpPr>
            <p:cNvPr id="9" name="TextBox 8"/>
            <p:cNvSpPr txBox="1"/>
            <p:nvPr/>
          </p:nvSpPr>
          <p:spPr>
            <a:xfrm>
              <a:off x="809341" y="3200192"/>
              <a:ext cx="323737" cy="523220"/>
            </a:xfrm>
            <a:prstGeom prst="rect">
              <a:avLst/>
            </a:prstGeom>
            <a:noFill/>
          </p:spPr>
          <p:txBody>
            <a:bodyPr wrap="square" rtlCol="0">
              <a:spAutoFit/>
            </a:bodyPr>
            <a:lstStyle/>
            <a:p>
              <a:r>
                <a:rPr lang="en-US" sz="1400" dirty="0" smtClean="0">
                  <a:solidFill>
                    <a:srgbClr val="FFFFFF"/>
                  </a:solidFill>
                  <a:latin typeface="Wingdings"/>
                  <a:ea typeface="Wingdings"/>
                  <a:cs typeface="Wingdings"/>
                  <a:sym typeface="Wingdings"/>
                </a:rPr>
                <a:t></a:t>
              </a:r>
              <a:endParaRPr lang="en-US" sz="1400" dirty="0">
                <a:solidFill>
                  <a:srgbClr val="FFFFFF"/>
                </a:solidFill>
              </a:endParaRPr>
            </a:p>
            <a:p>
              <a:endParaRPr lang="en-US" sz="1400" dirty="0">
                <a:solidFill>
                  <a:srgbClr val="FFFFFF"/>
                </a:solidFill>
              </a:endParaRPr>
            </a:p>
          </p:txBody>
        </p:sp>
        <p:sp>
          <p:nvSpPr>
            <p:cNvPr id="10" name="TextBox 9"/>
            <p:cNvSpPr txBox="1"/>
            <p:nvPr/>
          </p:nvSpPr>
          <p:spPr>
            <a:xfrm>
              <a:off x="961741" y="3203168"/>
              <a:ext cx="323737" cy="523220"/>
            </a:xfrm>
            <a:prstGeom prst="rect">
              <a:avLst/>
            </a:prstGeom>
            <a:noFill/>
          </p:spPr>
          <p:txBody>
            <a:bodyPr wrap="square" rtlCol="0">
              <a:spAutoFit/>
            </a:bodyPr>
            <a:lstStyle/>
            <a:p>
              <a:r>
                <a:rPr lang="en-US" sz="1400" dirty="0" smtClean="0">
                  <a:solidFill>
                    <a:srgbClr val="FFFFFF"/>
                  </a:solidFill>
                  <a:latin typeface="Wingdings"/>
                  <a:ea typeface="Wingdings"/>
                  <a:cs typeface="Wingdings"/>
                  <a:sym typeface="Wingdings"/>
                </a:rPr>
                <a:t></a:t>
              </a:r>
              <a:endParaRPr lang="en-US" sz="1400" dirty="0">
                <a:solidFill>
                  <a:srgbClr val="FFFFFF"/>
                </a:solidFill>
              </a:endParaRPr>
            </a:p>
            <a:p>
              <a:endParaRPr lang="en-US" sz="1400" dirty="0">
                <a:solidFill>
                  <a:srgbClr val="FFFFFF"/>
                </a:solidFill>
              </a:endParaRPr>
            </a:p>
          </p:txBody>
        </p:sp>
        <p:sp>
          <p:nvSpPr>
            <p:cNvPr id="11" name="TextBox 10"/>
            <p:cNvSpPr txBox="1"/>
            <p:nvPr/>
          </p:nvSpPr>
          <p:spPr>
            <a:xfrm>
              <a:off x="1114141" y="3193692"/>
              <a:ext cx="323737" cy="523220"/>
            </a:xfrm>
            <a:prstGeom prst="rect">
              <a:avLst/>
            </a:prstGeom>
            <a:noFill/>
          </p:spPr>
          <p:txBody>
            <a:bodyPr wrap="square" rtlCol="0">
              <a:spAutoFit/>
            </a:bodyPr>
            <a:lstStyle/>
            <a:p>
              <a:r>
                <a:rPr lang="en-US" sz="1400" dirty="0" smtClean="0">
                  <a:solidFill>
                    <a:srgbClr val="FFFFFF"/>
                  </a:solidFill>
                  <a:latin typeface="Wingdings"/>
                  <a:ea typeface="Wingdings"/>
                  <a:cs typeface="Wingdings"/>
                  <a:sym typeface="Wingdings"/>
                </a:rPr>
                <a:t></a:t>
              </a:r>
              <a:endParaRPr lang="en-US" sz="1400" dirty="0">
                <a:solidFill>
                  <a:srgbClr val="FFFFFF"/>
                </a:solidFill>
              </a:endParaRPr>
            </a:p>
            <a:p>
              <a:endParaRPr lang="en-US" sz="1400" dirty="0">
                <a:solidFill>
                  <a:srgbClr val="FFFFFF"/>
                </a:solidFill>
              </a:endParaRPr>
            </a:p>
          </p:txBody>
        </p:sp>
      </p:grpSp>
      <p:sp>
        <p:nvSpPr>
          <p:cNvPr id="22" name="TextBox 21"/>
          <p:cNvSpPr txBox="1"/>
          <p:nvPr/>
        </p:nvSpPr>
        <p:spPr>
          <a:xfrm>
            <a:off x="1488373" y="1518160"/>
            <a:ext cx="3826689" cy="1200329"/>
          </a:xfrm>
          <a:prstGeom prst="rect">
            <a:avLst/>
          </a:prstGeom>
          <a:noFill/>
        </p:spPr>
        <p:txBody>
          <a:bodyPr wrap="none" rtlCol="0">
            <a:spAutoFit/>
          </a:bodyPr>
          <a:lstStyle/>
          <a:p>
            <a:r>
              <a:rPr lang="en-US" dirty="0" smtClean="0">
                <a:solidFill>
                  <a:srgbClr val="FFFFFF"/>
                </a:solidFill>
                <a:latin typeface="Chalkboard"/>
                <a:cs typeface="Chalkboard"/>
              </a:rPr>
              <a:t>QF1: Negative Value (0=pass; 1=fail)</a:t>
            </a:r>
          </a:p>
          <a:p>
            <a:r>
              <a:rPr lang="en-US" dirty="0" smtClean="0">
                <a:solidFill>
                  <a:srgbClr val="FFFFFF"/>
                </a:solidFill>
                <a:latin typeface="Chalkboard"/>
                <a:cs typeface="Chalkboard"/>
              </a:rPr>
              <a:t>QF2: Range</a:t>
            </a:r>
          </a:p>
          <a:p>
            <a:r>
              <a:rPr lang="en-US" dirty="0" smtClean="0">
                <a:solidFill>
                  <a:srgbClr val="FFFFFF"/>
                </a:solidFill>
                <a:latin typeface="Chalkboard"/>
                <a:cs typeface="Chalkboard"/>
              </a:rPr>
              <a:t>QF3: a &lt; c</a:t>
            </a:r>
          </a:p>
          <a:p>
            <a:r>
              <a:rPr lang="en-US" dirty="0" smtClean="0">
                <a:solidFill>
                  <a:srgbClr val="FFFFFF"/>
                </a:solidFill>
                <a:latin typeface="Chalkboard"/>
                <a:cs typeface="Chalkboard"/>
              </a:rPr>
              <a:t>QF4: Spike</a:t>
            </a:r>
            <a:endParaRPr lang="en-US" dirty="0">
              <a:solidFill>
                <a:srgbClr val="FFFFFF"/>
              </a:solidFill>
              <a:latin typeface="Chalkboard"/>
              <a:cs typeface="Chalkboard"/>
            </a:endParaRPr>
          </a:p>
        </p:txBody>
      </p:sp>
      <p:sp>
        <p:nvSpPr>
          <p:cNvPr id="23" name="TextBox 22"/>
          <p:cNvSpPr txBox="1"/>
          <p:nvPr/>
        </p:nvSpPr>
        <p:spPr>
          <a:xfrm>
            <a:off x="980852" y="2767338"/>
            <a:ext cx="8177257" cy="461665"/>
          </a:xfrm>
          <a:prstGeom prst="rect">
            <a:avLst/>
          </a:prstGeom>
          <a:noFill/>
        </p:spPr>
        <p:txBody>
          <a:bodyPr wrap="square" rtlCol="0">
            <a:spAutoFit/>
          </a:bodyPr>
          <a:lstStyle/>
          <a:p>
            <a:r>
              <a:rPr lang="en-US" sz="2400" dirty="0" smtClean="0">
                <a:solidFill>
                  <a:srgbClr val="FFFFFF"/>
                </a:solidFill>
              </a:rPr>
              <a:t>b</a:t>
            </a:r>
            <a:r>
              <a:rPr lang="en-US" sz="2400" baseline="-25000" dirty="0" smtClean="0">
                <a:solidFill>
                  <a:srgbClr val="FFFFFF"/>
                </a:solidFill>
              </a:rPr>
              <a:t>b</a:t>
            </a:r>
            <a:r>
              <a:rPr lang="en-US" sz="2400" dirty="0" smtClean="0">
                <a:solidFill>
                  <a:srgbClr val="FFFFFF"/>
                </a:solidFill>
              </a:rPr>
              <a:t>-3: time, depth, b</a:t>
            </a:r>
            <a:r>
              <a:rPr lang="en-US" sz="2400" baseline="-25000" dirty="0" smtClean="0">
                <a:solidFill>
                  <a:srgbClr val="FFFFFF"/>
                </a:solidFill>
              </a:rPr>
              <a:t>b</a:t>
            </a:r>
            <a:r>
              <a:rPr lang="en-US" sz="2400" dirty="0" smtClean="0">
                <a:solidFill>
                  <a:srgbClr val="FFFFFF"/>
                </a:solidFill>
              </a:rPr>
              <a:t>470, b</a:t>
            </a:r>
            <a:r>
              <a:rPr lang="en-US" sz="2400" baseline="-25000" dirty="0" smtClean="0">
                <a:solidFill>
                  <a:srgbClr val="FFFFFF"/>
                </a:solidFill>
              </a:rPr>
              <a:t>b</a:t>
            </a:r>
            <a:r>
              <a:rPr lang="en-US" sz="2400" dirty="0" smtClean="0">
                <a:solidFill>
                  <a:srgbClr val="FFFFFF"/>
                </a:solidFill>
              </a:rPr>
              <a:t>532,          , QF5, QF6, QF7, QF8 </a:t>
            </a:r>
            <a:endParaRPr lang="en-US" sz="2400" dirty="0">
              <a:solidFill>
                <a:srgbClr val="FFFFFF"/>
              </a:solidFill>
            </a:endParaRPr>
          </a:p>
        </p:txBody>
      </p:sp>
      <p:grpSp>
        <p:nvGrpSpPr>
          <p:cNvPr id="24" name="Group 23"/>
          <p:cNvGrpSpPr/>
          <p:nvPr/>
        </p:nvGrpSpPr>
        <p:grpSpPr>
          <a:xfrm>
            <a:off x="1222160" y="4305576"/>
            <a:ext cx="329713" cy="784208"/>
            <a:chOff x="809341" y="3242522"/>
            <a:chExt cx="329713" cy="784208"/>
          </a:xfrm>
        </p:grpSpPr>
        <p:sp>
          <p:nvSpPr>
            <p:cNvPr id="25" name="TextBox 24"/>
            <p:cNvSpPr txBox="1"/>
            <p:nvPr/>
          </p:nvSpPr>
          <p:spPr>
            <a:xfrm>
              <a:off x="809341" y="3242522"/>
              <a:ext cx="323737" cy="523220"/>
            </a:xfrm>
            <a:prstGeom prst="rect">
              <a:avLst/>
            </a:prstGeom>
            <a:noFill/>
          </p:spPr>
          <p:txBody>
            <a:bodyPr wrap="square" rtlCol="0">
              <a:spAutoFit/>
            </a:bodyPr>
            <a:lstStyle/>
            <a:p>
              <a:r>
                <a:rPr lang="en-US" sz="1400" dirty="0" smtClean="0">
                  <a:solidFill>
                    <a:srgbClr val="FFFFFF"/>
                  </a:solidFill>
                  <a:latin typeface="Wingdings"/>
                  <a:ea typeface="Wingdings"/>
                  <a:cs typeface="Wingdings"/>
                  <a:sym typeface="Wingdings"/>
                </a:rPr>
                <a:t></a:t>
              </a:r>
              <a:endParaRPr lang="en-US" sz="1400" dirty="0">
                <a:solidFill>
                  <a:srgbClr val="FFFFFF"/>
                </a:solidFill>
              </a:endParaRPr>
            </a:p>
            <a:p>
              <a:endParaRPr lang="en-US" sz="1400" dirty="0">
                <a:solidFill>
                  <a:srgbClr val="FFFFFF"/>
                </a:solidFill>
              </a:endParaRPr>
            </a:p>
          </p:txBody>
        </p:sp>
        <p:sp>
          <p:nvSpPr>
            <p:cNvPr id="26" name="TextBox 25"/>
            <p:cNvSpPr txBox="1"/>
            <p:nvPr/>
          </p:nvSpPr>
          <p:spPr>
            <a:xfrm>
              <a:off x="812329" y="3377496"/>
              <a:ext cx="323737" cy="523220"/>
            </a:xfrm>
            <a:prstGeom prst="rect">
              <a:avLst/>
            </a:prstGeom>
            <a:noFill/>
          </p:spPr>
          <p:txBody>
            <a:bodyPr wrap="square" rtlCol="0">
              <a:spAutoFit/>
            </a:bodyPr>
            <a:lstStyle/>
            <a:p>
              <a:r>
                <a:rPr lang="en-US" sz="1400" dirty="0" smtClean="0">
                  <a:solidFill>
                    <a:srgbClr val="FFFFFF"/>
                  </a:solidFill>
                  <a:latin typeface="Wingdings"/>
                  <a:ea typeface="Wingdings"/>
                  <a:cs typeface="Wingdings"/>
                  <a:sym typeface="Wingdings"/>
                </a:rPr>
                <a:t></a:t>
              </a:r>
              <a:endParaRPr lang="en-US" sz="1400" dirty="0">
                <a:solidFill>
                  <a:srgbClr val="FFFFFF"/>
                </a:solidFill>
              </a:endParaRPr>
            </a:p>
            <a:p>
              <a:endParaRPr lang="en-US" sz="1400" dirty="0">
                <a:solidFill>
                  <a:srgbClr val="FFFFFF"/>
                </a:solidFill>
              </a:endParaRPr>
            </a:p>
          </p:txBody>
        </p:sp>
        <p:sp>
          <p:nvSpPr>
            <p:cNvPr id="27" name="TextBox 26"/>
            <p:cNvSpPr txBox="1"/>
            <p:nvPr/>
          </p:nvSpPr>
          <p:spPr>
            <a:xfrm>
              <a:off x="815317" y="3503510"/>
              <a:ext cx="323737" cy="523220"/>
            </a:xfrm>
            <a:prstGeom prst="rect">
              <a:avLst/>
            </a:prstGeom>
            <a:noFill/>
          </p:spPr>
          <p:txBody>
            <a:bodyPr wrap="square" rtlCol="0">
              <a:spAutoFit/>
            </a:bodyPr>
            <a:lstStyle/>
            <a:p>
              <a:r>
                <a:rPr lang="en-US" sz="1400" dirty="0" smtClean="0">
                  <a:solidFill>
                    <a:srgbClr val="FFFFFF"/>
                  </a:solidFill>
                  <a:latin typeface="Wingdings"/>
                  <a:ea typeface="Wingdings"/>
                  <a:cs typeface="Wingdings"/>
                  <a:sym typeface="Wingdings"/>
                </a:rPr>
                <a:t></a:t>
              </a:r>
              <a:endParaRPr lang="en-US" sz="1400" dirty="0">
                <a:solidFill>
                  <a:srgbClr val="FFFFFF"/>
                </a:solidFill>
              </a:endParaRPr>
            </a:p>
            <a:p>
              <a:endParaRPr lang="en-US" sz="1400" dirty="0">
                <a:solidFill>
                  <a:srgbClr val="FFFFFF"/>
                </a:solidFill>
              </a:endParaRPr>
            </a:p>
          </p:txBody>
        </p:sp>
      </p:grpSp>
      <p:sp>
        <p:nvSpPr>
          <p:cNvPr id="28" name="TextBox 27"/>
          <p:cNvSpPr txBox="1"/>
          <p:nvPr/>
        </p:nvSpPr>
        <p:spPr>
          <a:xfrm>
            <a:off x="1491361" y="3177252"/>
            <a:ext cx="3244857" cy="1200329"/>
          </a:xfrm>
          <a:prstGeom prst="rect">
            <a:avLst/>
          </a:prstGeom>
          <a:noFill/>
        </p:spPr>
        <p:txBody>
          <a:bodyPr wrap="none" rtlCol="0">
            <a:spAutoFit/>
          </a:bodyPr>
          <a:lstStyle/>
          <a:p>
            <a:r>
              <a:rPr lang="en-US" dirty="0" smtClean="0">
                <a:solidFill>
                  <a:srgbClr val="FFFFFF"/>
                </a:solidFill>
                <a:latin typeface="Chalkboard"/>
                <a:cs typeface="Chalkboard"/>
              </a:rPr>
              <a:t>QF5: Negative Value</a:t>
            </a:r>
          </a:p>
          <a:p>
            <a:r>
              <a:rPr lang="en-US" dirty="0" smtClean="0">
                <a:solidFill>
                  <a:srgbClr val="FFFFFF"/>
                </a:solidFill>
                <a:latin typeface="Chalkboard"/>
                <a:cs typeface="Chalkboard"/>
              </a:rPr>
              <a:t>QF6: Range</a:t>
            </a:r>
          </a:p>
          <a:p>
            <a:r>
              <a:rPr lang="en-US" dirty="0" smtClean="0">
                <a:solidFill>
                  <a:srgbClr val="FFFFFF"/>
                </a:solidFill>
                <a:latin typeface="Chalkboard"/>
                <a:cs typeface="Chalkboard"/>
              </a:rPr>
              <a:t>QF7: bb470 &gt; bb532 &gt; bb650</a:t>
            </a:r>
          </a:p>
          <a:p>
            <a:r>
              <a:rPr lang="en-US" dirty="0" smtClean="0">
                <a:solidFill>
                  <a:srgbClr val="FFFFFF"/>
                </a:solidFill>
                <a:latin typeface="Chalkboard"/>
                <a:cs typeface="Chalkboard"/>
              </a:rPr>
              <a:t>QF8: Spike</a:t>
            </a:r>
            <a:endParaRPr lang="en-US" dirty="0">
              <a:solidFill>
                <a:srgbClr val="FFFFFF"/>
              </a:solidFill>
              <a:latin typeface="Chalkboard"/>
              <a:cs typeface="Chalkboard"/>
            </a:endParaRPr>
          </a:p>
        </p:txBody>
      </p:sp>
      <p:grpSp>
        <p:nvGrpSpPr>
          <p:cNvPr id="29" name="Group 28"/>
          <p:cNvGrpSpPr/>
          <p:nvPr/>
        </p:nvGrpSpPr>
        <p:grpSpPr>
          <a:xfrm>
            <a:off x="5052432" y="2882382"/>
            <a:ext cx="628537" cy="532696"/>
            <a:chOff x="809341" y="3193692"/>
            <a:chExt cx="628537" cy="532696"/>
          </a:xfrm>
        </p:grpSpPr>
        <p:sp>
          <p:nvSpPr>
            <p:cNvPr id="30" name="TextBox 29"/>
            <p:cNvSpPr txBox="1"/>
            <p:nvPr/>
          </p:nvSpPr>
          <p:spPr>
            <a:xfrm>
              <a:off x="809341" y="3200192"/>
              <a:ext cx="323737" cy="523220"/>
            </a:xfrm>
            <a:prstGeom prst="rect">
              <a:avLst/>
            </a:prstGeom>
            <a:noFill/>
          </p:spPr>
          <p:txBody>
            <a:bodyPr wrap="square" rtlCol="0">
              <a:spAutoFit/>
            </a:bodyPr>
            <a:lstStyle/>
            <a:p>
              <a:r>
                <a:rPr lang="en-US" sz="1400" dirty="0" smtClean="0">
                  <a:solidFill>
                    <a:srgbClr val="FFFFFF"/>
                  </a:solidFill>
                  <a:latin typeface="Wingdings"/>
                  <a:ea typeface="Wingdings"/>
                  <a:cs typeface="Wingdings"/>
                  <a:sym typeface="Wingdings"/>
                </a:rPr>
                <a:t></a:t>
              </a:r>
              <a:endParaRPr lang="en-US" sz="1400" dirty="0">
                <a:solidFill>
                  <a:srgbClr val="FFFFFF"/>
                </a:solidFill>
              </a:endParaRPr>
            </a:p>
            <a:p>
              <a:endParaRPr lang="en-US" sz="1400" dirty="0">
                <a:solidFill>
                  <a:srgbClr val="FFFFFF"/>
                </a:solidFill>
              </a:endParaRPr>
            </a:p>
          </p:txBody>
        </p:sp>
        <p:sp>
          <p:nvSpPr>
            <p:cNvPr id="31" name="TextBox 30"/>
            <p:cNvSpPr txBox="1"/>
            <p:nvPr/>
          </p:nvSpPr>
          <p:spPr>
            <a:xfrm>
              <a:off x="961741" y="3203168"/>
              <a:ext cx="323737" cy="523220"/>
            </a:xfrm>
            <a:prstGeom prst="rect">
              <a:avLst/>
            </a:prstGeom>
            <a:noFill/>
          </p:spPr>
          <p:txBody>
            <a:bodyPr wrap="square" rtlCol="0">
              <a:spAutoFit/>
            </a:bodyPr>
            <a:lstStyle/>
            <a:p>
              <a:r>
                <a:rPr lang="en-US" sz="1400" dirty="0" smtClean="0">
                  <a:solidFill>
                    <a:srgbClr val="FFFFFF"/>
                  </a:solidFill>
                  <a:latin typeface="Wingdings"/>
                  <a:ea typeface="Wingdings"/>
                  <a:cs typeface="Wingdings"/>
                  <a:sym typeface="Wingdings"/>
                </a:rPr>
                <a:t></a:t>
              </a:r>
              <a:endParaRPr lang="en-US" sz="1400" dirty="0">
                <a:solidFill>
                  <a:srgbClr val="FFFFFF"/>
                </a:solidFill>
              </a:endParaRPr>
            </a:p>
            <a:p>
              <a:endParaRPr lang="en-US" sz="1400" dirty="0">
                <a:solidFill>
                  <a:srgbClr val="FFFFFF"/>
                </a:solidFill>
              </a:endParaRPr>
            </a:p>
          </p:txBody>
        </p:sp>
        <p:sp>
          <p:nvSpPr>
            <p:cNvPr id="32" name="TextBox 31"/>
            <p:cNvSpPr txBox="1"/>
            <p:nvPr/>
          </p:nvSpPr>
          <p:spPr>
            <a:xfrm>
              <a:off x="1114141" y="3193692"/>
              <a:ext cx="323737" cy="523220"/>
            </a:xfrm>
            <a:prstGeom prst="rect">
              <a:avLst/>
            </a:prstGeom>
            <a:noFill/>
          </p:spPr>
          <p:txBody>
            <a:bodyPr wrap="square" rtlCol="0">
              <a:spAutoFit/>
            </a:bodyPr>
            <a:lstStyle/>
            <a:p>
              <a:r>
                <a:rPr lang="en-US" sz="1400" dirty="0" smtClean="0">
                  <a:solidFill>
                    <a:srgbClr val="FFFFFF"/>
                  </a:solidFill>
                  <a:latin typeface="Wingdings"/>
                  <a:ea typeface="Wingdings"/>
                  <a:cs typeface="Wingdings"/>
                  <a:sym typeface="Wingdings"/>
                </a:rPr>
                <a:t></a:t>
              </a:r>
              <a:endParaRPr lang="en-US" sz="1400" dirty="0">
                <a:solidFill>
                  <a:srgbClr val="FFFFFF"/>
                </a:solidFill>
              </a:endParaRPr>
            </a:p>
            <a:p>
              <a:endParaRPr lang="en-US" sz="1400" dirty="0">
                <a:solidFill>
                  <a:srgbClr val="FFFFFF"/>
                </a:solidFill>
              </a:endParaRPr>
            </a:p>
          </p:txBody>
        </p:sp>
      </p:grpSp>
      <p:sp>
        <p:nvSpPr>
          <p:cNvPr id="33" name="TextBox 32"/>
          <p:cNvSpPr txBox="1"/>
          <p:nvPr/>
        </p:nvSpPr>
        <p:spPr>
          <a:xfrm>
            <a:off x="618417" y="697321"/>
            <a:ext cx="2456397" cy="830997"/>
          </a:xfrm>
          <a:prstGeom prst="rect">
            <a:avLst/>
          </a:prstGeom>
          <a:noFill/>
        </p:spPr>
        <p:txBody>
          <a:bodyPr wrap="none" rtlCol="0">
            <a:spAutoFit/>
          </a:bodyPr>
          <a:lstStyle/>
          <a:p>
            <a:r>
              <a:rPr lang="en-US" sz="2400" dirty="0" smtClean="0">
                <a:solidFill>
                  <a:srgbClr val="FFFFFF"/>
                </a:solidFill>
                <a:latin typeface="Chalkboard"/>
                <a:cs typeface="Chalkboard"/>
              </a:rPr>
              <a:t>For each record:</a:t>
            </a:r>
          </a:p>
          <a:p>
            <a:endParaRPr lang="en-US" sz="2400" dirty="0">
              <a:solidFill>
                <a:srgbClr val="FFFFFF"/>
              </a:solidFill>
              <a:latin typeface="Chalkboard"/>
              <a:cs typeface="Chalkboard"/>
            </a:endParaRPr>
          </a:p>
        </p:txBody>
      </p:sp>
      <p:grpSp>
        <p:nvGrpSpPr>
          <p:cNvPr id="47" name="Group 46"/>
          <p:cNvGrpSpPr/>
          <p:nvPr/>
        </p:nvGrpSpPr>
        <p:grpSpPr>
          <a:xfrm>
            <a:off x="559156" y="5024069"/>
            <a:ext cx="8248312" cy="1504033"/>
            <a:chOff x="488601" y="5111233"/>
            <a:chExt cx="8248312" cy="1504033"/>
          </a:xfrm>
        </p:grpSpPr>
        <p:sp>
          <p:nvSpPr>
            <p:cNvPr id="34" name="TextBox 33"/>
            <p:cNvSpPr txBox="1"/>
            <p:nvPr/>
          </p:nvSpPr>
          <p:spPr>
            <a:xfrm>
              <a:off x="488601" y="5111233"/>
              <a:ext cx="2692415" cy="461665"/>
            </a:xfrm>
            <a:prstGeom prst="rect">
              <a:avLst/>
            </a:prstGeom>
            <a:noFill/>
          </p:spPr>
          <p:txBody>
            <a:bodyPr wrap="none" rtlCol="0">
              <a:spAutoFit/>
            </a:bodyPr>
            <a:lstStyle/>
            <a:p>
              <a:r>
                <a:rPr lang="en-US" sz="2400" dirty="0" smtClean="0">
                  <a:solidFill>
                    <a:srgbClr val="FFFFFF"/>
                  </a:solidFill>
                  <a:latin typeface="Chalkboard"/>
                  <a:cs typeface="Chalkboard"/>
                </a:rPr>
                <a:t>For each data set:</a:t>
              </a:r>
            </a:p>
          </p:txBody>
        </p:sp>
        <p:sp>
          <p:nvSpPr>
            <p:cNvPr id="35" name="TextBox 34"/>
            <p:cNvSpPr txBox="1"/>
            <p:nvPr/>
          </p:nvSpPr>
          <p:spPr>
            <a:xfrm>
              <a:off x="1543974" y="5802687"/>
              <a:ext cx="2364750" cy="369332"/>
            </a:xfrm>
            <a:prstGeom prst="rect">
              <a:avLst/>
            </a:prstGeom>
            <a:noFill/>
          </p:spPr>
          <p:txBody>
            <a:bodyPr wrap="none" rtlCol="0">
              <a:spAutoFit/>
            </a:bodyPr>
            <a:lstStyle/>
            <a:p>
              <a:r>
                <a:rPr lang="en-US" dirty="0" smtClean="0">
                  <a:solidFill>
                    <a:srgbClr val="FFFFFF"/>
                  </a:solidFill>
                  <a:latin typeface="Chalkboard"/>
                  <a:cs typeface="Chalkboard"/>
                </a:rPr>
                <a:t>Q (Overall Quality) = </a:t>
              </a:r>
              <a:endParaRPr lang="en-US" dirty="0">
                <a:solidFill>
                  <a:srgbClr val="FFFFFF"/>
                </a:solidFill>
                <a:latin typeface="Chalkboard"/>
                <a:cs typeface="Chalkboard"/>
              </a:endParaRPr>
            </a:p>
          </p:txBody>
        </p:sp>
        <p:sp>
          <p:nvSpPr>
            <p:cNvPr id="36" name="Left Brace 35"/>
            <p:cNvSpPr/>
            <p:nvPr/>
          </p:nvSpPr>
          <p:spPr>
            <a:xfrm>
              <a:off x="3881361" y="5547994"/>
              <a:ext cx="215160" cy="964460"/>
            </a:xfrm>
            <a:prstGeom prst="leftBrace">
              <a:avLst/>
            </a:pr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0" name="Group 39"/>
            <p:cNvGrpSpPr/>
            <p:nvPr/>
          </p:nvGrpSpPr>
          <p:grpSpPr>
            <a:xfrm>
              <a:off x="4133880" y="5317046"/>
              <a:ext cx="3647824" cy="523220"/>
              <a:chOff x="4395351" y="5329498"/>
              <a:chExt cx="3647824" cy="523220"/>
            </a:xfrm>
          </p:grpSpPr>
          <p:sp>
            <p:nvSpPr>
              <p:cNvPr id="38" name="TextBox 37"/>
              <p:cNvSpPr txBox="1"/>
              <p:nvPr/>
            </p:nvSpPr>
            <p:spPr>
              <a:xfrm>
                <a:off x="4395351" y="5448378"/>
                <a:ext cx="3647824" cy="369332"/>
              </a:xfrm>
              <a:prstGeom prst="rect">
                <a:avLst/>
              </a:prstGeom>
              <a:noFill/>
            </p:spPr>
            <p:txBody>
              <a:bodyPr wrap="none" rtlCol="0">
                <a:spAutoFit/>
              </a:bodyPr>
              <a:lstStyle/>
              <a:p>
                <a:r>
                  <a:rPr lang="en-US" dirty="0" smtClean="0">
                    <a:solidFill>
                      <a:srgbClr val="FFFFFF"/>
                    </a:solidFill>
                    <a:latin typeface="Chalkboard"/>
                    <a:cs typeface="Chalkboard"/>
                  </a:rPr>
                  <a:t>1 = pass if                      &lt; 0.1 </a:t>
                </a:r>
                <a:endParaRPr lang="en-US" dirty="0">
                  <a:solidFill>
                    <a:srgbClr val="FFFFFF"/>
                  </a:solidFill>
                  <a:latin typeface="Chalkboard"/>
                  <a:cs typeface="Chalkboard"/>
                </a:endParaRPr>
              </a:p>
            </p:txBody>
          </p:sp>
          <p:sp>
            <p:nvSpPr>
              <p:cNvPr id="39" name="TextBox 38"/>
              <p:cNvSpPr txBox="1"/>
              <p:nvPr/>
            </p:nvSpPr>
            <p:spPr>
              <a:xfrm>
                <a:off x="5590715" y="5329498"/>
                <a:ext cx="1567862" cy="523220"/>
              </a:xfrm>
              <a:prstGeom prst="rect">
                <a:avLst/>
              </a:prstGeom>
              <a:noFill/>
            </p:spPr>
            <p:txBody>
              <a:bodyPr wrap="none" rtlCol="0">
                <a:spAutoFit/>
              </a:bodyPr>
              <a:lstStyle/>
              <a:p>
                <a:r>
                  <a:rPr lang="en-US" sz="2400" dirty="0" smtClean="0">
                    <a:solidFill>
                      <a:srgbClr val="FFFFFF"/>
                    </a:solidFill>
                    <a:latin typeface="Symbol" charset="2"/>
                    <a:cs typeface="Symbol" charset="2"/>
                  </a:rPr>
                  <a:t>S</a:t>
                </a:r>
                <a:r>
                  <a:rPr lang="en-US" sz="2800" dirty="0" smtClean="0">
                    <a:solidFill>
                      <a:srgbClr val="FFFFFF"/>
                    </a:solidFill>
                  </a:rPr>
                  <a:t> </a:t>
                </a:r>
                <a:r>
                  <a:rPr lang="en-US" sz="2000" dirty="0" smtClean="0">
                    <a:solidFill>
                      <a:srgbClr val="FFFFFF"/>
                    </a:solidFill>
                    <a:latin typeface="Chalkboard"/>
                    <a:cs typeface="Chalkboard"/>
                  </a:rPr>
                  <a:t>QF / </a:t>
                </a:r>
                <a:r>
                  <a:rPr lang="en-US" sz="2400" dirty="0" smtClean="0">
                    <a:solidFill>
                      <a:srgbClr val="FFFFFF"/>
                    </a:solidFill>
                    <a:latin typeface="Chalkboard"/>
                    <a:cs typeface="Chalkboard"/>
                  </a:rPr>
                  <a:t>N</a:t>
                </a:r>
                <a:r>
                  <a:rPr lang="en-US" sz="2400" baseline="-25000" dirty="0" smtClean="0">
                    <a:solidFill>
                      <a:srgbClr val="FFFFFF"/>
                    </a:solidFill>
                    <a:latin typeface="Chalkboard"/>
                    <a:cs typeface="Chalkboard"/>
                  </a:rPr>
                  <a:t>QF</a:t>
                </a:r>
                <a:r>
                  <a:rPr lang="en-US" sz="2000" dirty="0" smtClean="0">
                    <a:solidFill>
                      <a:srgbClr val="FFFFFF"/>
                    </a:solidFill>
                    <a:latin typeface="Chalkboard"/>
                    <a:cs typeface="Chalkboard"/>
                  </a:rPr>
                  <a:t>  </a:t>
                </a:r>
                <a:endParaRPr lang="en-US" sz="2000" dirty="0">
                  <a:solidFill>
                    <a:srgbClr val="FFFFFF"/>
                  </a:solidFill>
                  <a:latin typeface="Chalkboard"/>
                  <a:cs typeface="Chalkboard"/>
                </a:endParaRPr>
              </a:p>
            </p:txBody>
          </p:sp>
        </p:grpSp>
        <p:grpSp>
          <p:nvGrpSpPr>
            <p:cNvPr id="41" name="Group 40"/>
            <p:cNvGrpSpPr/>
            <p:nvPr/>
          </p:nvGrpSpPr>
          <p:grpSpPr>
            <a:xfrm>
              <a:off x="4111966" y="5718486"/>
              <a:ext cx="4624947" cy="523220"/>
              <a:chOff x="4395351" y="5329498"/>
              <a:chExt cx="4624947" cy="523220"/>
            </a:xfrm>
          </p:grpSpPr>
          <p:sp>
            <p:nvSpPr>
              <p:cNvPr id="42" name="TextBox 41"/>
              <p:cNvSpPr txBox="1"/>
              <p:nvPr/>
            </p:nvSpPr>
            <p:spPr>
              <a:xfrm>
                <a:off x="4395351" y="5448378"/>
                <a:ext cx="4624947" cy="369332"/>
              </a:xfrm>
              <a:prstGeom prst="rect">
                <a:avLst/>
              </a:prstGeom>
              <a:noFill/>
            </p:spPr>
            <p:txBody>
              <a:bodyPr wrap="none" rtlCol="0">
                <a:spAutoFit/>
              </a:bodyPr>
              <a:lstStyle/>
              <a:p>
                <a:r>
                  <a:rPr lang="en-US" dirty="0" smtClean="0">
                    <a:solidFill>
                      <a:srgbClr val="FFFFFF"/>
                    </a:solidFill>
                    <a:latin typeface="Chalkboard"/>
                    <a:cs typeface="Chalkboard"/>
                  </a:rPr>
                  <a:t>2 = suspect if 0.1 &lt;                    &lt; 0.4 </a:t>
                </a:r>
                <a:endParaRPr lang="en-US" dirty="0">
                  <a:solidFill>
                    <a:srgbClr val="FFFFFF"/>
                  </a:solidFill>
                  <a:latin typeface="Chalkboard"/>
                  <a:cs typeface="Chalkboard"/>
                </a:endParaRPr>
              </a:p>
            </p:txBody>
          </p:sp>
          <p:sp>
            <p:nvSpPr>
              <p:cNvPr id="43" name="TextBox 42"/>
              <p:cNvSpPr txBox="1"/>
              <p:nvPr/>
            </p:nvSpPr>
            <p:spPr>
              <a:xfrm>
                <a:off x="6549442" y="5329498"/>
                <a:ext cx="1567862" cy="523220"/>
              </a:xfrm>
              <a:prstGeom prst="rect">
                <a:avLst/>
              </a:prstGeom>
              <a:noFill/>
            </p:spPr>
            <p:txBody>
              <a:bodyPr wrap="none" rtlCol="0">
                <a:spAutoFit/>
              </a:bodyPr>
              <a:lstStyle/>
              <a:p>
                <a:r>
                  <a:rPr lang="en-US" sz="2400" dirty="0" smtClean="0">
                    <a:solidFill>
                      <a:srgbClr val="FFFFFF"/>
                    </a:solidFill>
                    <a:latin typeface="Symbol" charset="2"/>
                    <a:cs typeface="Symbol" charset="2"/>
                  </a:rPr>
                  <a:t>S</a:t>
                </a:r>
                <a:r>
                  <a:rPr lang="en-US" sz="2800" dirty="0" smtClean="0">
                    <a:solidFill>
                      <a:srgbClr val="FFFFFF"/>
                    </a:solidFill>
                  </a:rPr>
                  <a:t> </a:t>
                </a:r>
                <a:r>
                  <a:rPr lang="en-US" sz="2000" dirty="0" smtClean="0">
                    <a:solidFill>
                      <a:srgbClr val="FFFFFF"/>
                    </a:solidFill>
                    <a:latin typeface="Chalkboard"/>
                    <a:cs typeface="Chalkboard"/>
                  </a:rPr>
                  <a:t>QF / </a:t>
                </a:r>
                <a:r>
                  <a:rPr lang="en-US" sz="2400" dirty="0">
                    <a:solidFill>
                      <a:srgbClr val="FFFFFF"/>
                    </a:solidFill>
                    <a:latin typeface="Chalkboard"/>
                    <a:cs typeface="Chalkboard"/>
                  </a:rPr>
                  <a:t>N</a:t>
                </a:r>
                <a:r>
                  <a:rPr lang="en-US" sz="2400" baseline="-25000" dirty="0">
                    <a:solidFill>
                      <a:srgbClr val="FFFFFF"/>
                    </a:solidFill>
                    <a:latin typeface="Chalkboard"/>
                    <a:cs typeface="Chalkboard"/>
                  </a:rPr>
                  <a:t>QF</a:t>
                </a:r>
                <a:r>
                  <a:rPr lang="en-US" sz="2000" dirty="0" smtClean="0">
                    <a:solidFill>
                      <a:srgbClr val="FFFFFF"/>
                    </a:solidFill>
                    <a:latin typeface="Chalkboard"/>
                    <a:cs typeface="Chalkboard"/>
                  </a:rPr>
                  <a:t>  </a:t>
                </a:r>
                <a:endParaRPr lang="en-US" sz="2000" dirty="0">
                  <a:solidFill>
                    <a:srgbClr val="FFFFFF"/>
                  </a:solidFill>
                  <a:latin typeface="Chalkboard"/>
                  <a:cs typeface="Chalkboard"/>
                </a:endParaRPr>
              </a:p>
            </p:txBody>
          </p:sp>
        </p:grpSp>
        <p:grpSp>
          <p:nvGrpSpPr>
            <p:cNvPr id="44" name="Group 43"/>
            <p:cNvGrpSpPr/>
            <p:nvPr/>
          </p:nvGrpSpPr>
          <p:grpSpPr>
            <a:xfrm>
              <a:off x="4136868" y="6092046"/>
              <a:ext cx="3365729" cy="523220"/>
              <a:chOff x="4395351" y="5329498"/>
              <a:chExt cx="3365729" cy="523220"/>
            </a:xfrm>
          </p:grpSpPr>
          <p:sp>
            <p:nvSpPr>
              <p:cNvPr id="45" name="TextBox 44"/>
              <p:cNvSpPr txBox="1"/>
              <p:nvPr/>
            </p:nvSpPr>
            <p:spPr>
              <a:xfrm>
                <a:off x="4395351" y="5448378"/>
                <a:ext cx="3365729" cy="369332"/>
              </a:xfrm>
              <a:prstGeom prst="rect">
                <a:avLst/>
              </a:prstGeom>
              <a:noFill/>
            </p:spPr>
            <p:txBody>
              <a:bodyPr wrap="none" rtlCol="0">
                <a:spAutoFit/>
              </a:bodyPr>
              <a:lstStyle/>
              <a:p>
                <a:r>
                  <a:rPr lang="en-US" dirty="0">
                    <a:solidFill>
                      <a:srgbClr val="FFFFFF"/>
                    </a:solidFill>
                    <a:latin typeface="Chalkboard"/>
                    <a:cs typeface="Chalkboard"/>
                  </a:rPr>
                  <a:t>3</a:t>
                </a:r>
                <a:r>
                  <a:rPr lang="en-US" dirty="0" smtClean="0">
                    <a:solidFill>
                      <a:srgbClr val="FFFFFF"/>
                    </a:solidFill>
                    <a:latin typeface="Chalkboard"/>
                    <a:cs typeface="Chalkboard"/>
                  </a:rPr>
                  <a:t> = fail if                   &gt; 0.4 </a:t>
                </a:r>
                <a:endParaRPr lang="en-US" dirty="0">
                  <a:solidFill>
                    <a:srgbClr val="FFFFFF"/>
                  </a:solidFill>
                  <a:latin typeface="Chalkboard"/>
                  <a:cs typeface="Chalkboard"/>
                </a:endParaRPr>
              </a:p>
            </p:txBody>
          </p:sp>
          <p:sp>
            <p:nvSpPr>
              <p:cNvPr id="46" name="TextBox 45"/>
              <p:cNvSpPr txBox="1"/>
              <p:nvPr/>
            </p:nvSpPr>
            <p:spPr>
              <a:xfrm>
                <a:off x="5503558" y="5329498"/>
                <a:ext cx="1567862" cy="523220"/>
              </a:xfrm>
              <a:prstGeom prst="rect">
                <a:avLst/>
              </a:prstGeom>
              <a:noFill/>
            </p:spPr>
            <p:txBody>
              <a:bodyPr wrap="none" rtlCol="0">
                <a:spAutoFit/>
              </a:bodyPr>
              <a:lstStyle/>
              <a:p>
                <a:r>
                  <a:rPr lang="en-US" sz="2400" dirty="0" smtClean="0">
                    <a:solidFill>
                      <a:srgbClr val="FFFFFF"/>
                    </a:solidFill>
                    <a:latin typeface="Symbol" charset="2"/>
                    <a:cs typeface="Symbol" charset="2"/>
                  </a:rPr>
                  <a:t>S</a:t>
                </a:r>
                <a:r>
                  <a:rPr lang="en-US" sz="2800" dirty="0" smtClean="0">
                    <a:solidFill>
                      <a:srgbClr val="FFFFFF"/>
                    </a:solidFill>
                  </a:rPr>
                  <a:t> </a:t>
                </a:r>
                <a:r>
                  <a:rPr lang="en-US" sz="2000" dirty="0" smtClean="0">
                    <a:solidFill>
                      <a:srgbClr val="FFFFFF"/>
                    </a:solidFill>
                    <a:latin typeface="Chalkboard"/>
                    <a:cs typeface="Chalkboard"/>
                  </a:rPr>
                  <a:t>QF / </a:t>
                </a:r>
                <a:r>
                  <a:rPr lang="en-US" sz="2400" dirty="0">
                    <a:solidFill>
                      <a:srgbClr val="FFFFFF"/>
                    </a:solidFill>
                    <a:latin typeface="Chalkboard"/>
                    <a:cs typeface="Chalkboard"/>
                  </a:rPr>
                  <a:t>N</a:t>
                </a:r>
                <a:r>
                  <a:rPr lang="en-US" sz="2400" baseline="-25000" dirty="0">
                    <a:solidFill>
                      <a:srgbClr val="FFFFFF"/>
                    </a:solidFill>
                    <a:latin typeface="Chalkboard"/>
                    <a:cs typeface="Chalkboard"/>
                  </a:rPr>
                  <a:t>QF</a:t>
                </a:r>
                <a:r>
                  <a:rPr lang="en-US" sz="2000" dirty="0" smtClean="0">
                    <a:solidFill>
                      <a:srgbClr val="FFFFFF"/>
                    </a:solidFill>
                    <a:latin typeface="Chalkboard"/>
                    <a:cs typeface="Chalkboard"/>
                  </a:rPr>
                  <a:t>  </a:t>
                </a:r>
                <a:endParaRPr lang="en-US" sz="2000" dirty="0">
                  <a:solidFill>
                    <a:srgbClr val="FFFFFF"/>
                  </a:solidFill>
                  <a:latin typeface="Chalkboard"/>
                  <a:cs typeface="Chalkboard"/>
                </a:endParaRPr>
              </a:p>
            </p:txBody>
          </p:sp>
        </p:grpSp>
      </p:grpSp>
    </p:spTree>
    <p:extLst>
      <p:ext uri="{BB962C8B-B14F-4D97-AF65-F5344CB8AC3E}">
        <p14:creationId xmlns:p14="http://schemas.microsoft.com/office/powerpoint/2010/main" val="3845589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701" y="336863"/>
            <a:ext cx="7749288" cy="584776"/>
          </a:xfrm>
          <a:prstGeom prst="rect">
            <a:avLst/>
          </a:prstGeom>
          <a:noFill/>
        </p:spPr>
        <p:txBody>
          <a:bodyPr wrap="square" rtlCol="0">
            <a:spAutoFit/>
          </a:bodyPr>
          <a:lstStyle/>
          <a:p>
            <a:pPr algn="ctr">
              <a:spcAft>
                <a:spcPts val="1800"/>
              </a:spcAft>
            </a:pPr>
            <a:r>
              <a:rPr lang="en-US" sz="3200" dirty="0" smtClean="0">
                <a:solidFill>
                  <a:schemeClr val="bg1"/>
                </a:solidFill>
                <a:latin typeface="Chalkboard"/>
                <a:cs typeface="Chalkboard"/>
              </a:rPr>
              <a:t>Data Set Structure</a:t>
            </a:r>
          </a:p>
        </p:txBody>
      </p:sp>
      <p:sp>
        <p:nvSpPr>
          <p:cNvPr id="5" name="TextBox 4"/>
          <p:cNvSpPr txBox="1"/>
          <p:nvPr/>
        </p:nvSpPr>
        <p:spPr>
          <a:xfrm>
            <a:off x="597676" y="1369730"/>
            <a:ext cx="8043598" cy="3785652"/>
          </a:xfrm>
          <a:prstGeom prst="rect">
            <a:avLst/>
          </a:prstGeom>
          <a:noFill/>
        </p:spPr>
        <p:txBody>
          <a:bodyPr wrap="square" rtlCol="0">
            <a:spAutoFit/>
          </a:bodyPr>
          <a:lstStyle/>
          <a:p>
            <a:pPr>
              <a:tabLst>
                <a:tab pos="5540375" algn="l"/>
              </a:tabLst>
            </a:pPr>
            <a:r>
              <a:rPr lang="en-US" sz="2000" dirty="0" smtClean="0">
                <a:solidFill>
                  <a:srgbClr val="FFFFFF"/>
                </a:solidFill>
                <a:latin typeface="Chalkboard"/>
                <a:cs typeface="Chalkboard"/>
              </a:rPr>
              <a:t>"DOT – 1"	: Station ID</a:t>
            </a:r>
          </a:p>
          <a:p>
            <a:pPr>
              <a:tabLst>
                <a:tab pos="5540375" algn="l"/>
              </a:tabLst>
            </a:pPr>
            <a:r>
              <a:rPr lang="en-US" sz="2000" dirty="0" smtClean="0">
                <a:solidFill>
                  <a:srgbClr val="FFFFFF"/>
                </a:solidFill>
                <a:latin typeface="Chalkboard"/>
                <a:cs typeface="Chalkboard"/>
              </a:rPr>
              <a:t>12/06/2013	: Date</a:t>
            </a:r>
          </a:p>
          <a:p>
            <a:pPr>
              <a:tabLst>
                <a:tab pos="5540375" algn="l"/>
              </a:tabLst>
            </a:pPr>
            <a:r>
              <a:rPr lang="en-US" sz="2000" dirty="0" smtClean="0">
                <a:solidFill>
                  <a:srgbClr val="FFFFFF"/>
                </a:solidFill>
                <a:latin typeface="Chalkboard"/>
                <a:cs typeface="Chalkboard"/>
              </a:rPr>
              <a:t>13:00	: Local Time</a:t>
            </a:r>
          </a:p>
          <a:p>
            <a:pPr>
              <a:tabLst>
                <a:tab pos="5540375" algn="l"/>
              </a:tabLst>
            </a:pPr>
            <a:r>
              <a:rPr lang="en-US" sz="2000" dirty="0" smtClean="0">
                <a:solidFill>
                  <a:srgbClr val="FFFFFF"/>
                </a:solidFill>
                <a:latin typeface="Chalkboard"/>
                <a:cs typeface="Chalkboard"/>
              </a:rPr>
              <a:t>-43.5824	: Latitude</a:t>
            </a:r>
          </a:p>
          <a:p>
            <a:pPr>
              <a:tabLst>
                <a:tab pos="5540375" algn="l"/>
              </a:tabLst>
            </a:pPr>
            <a:r>
              <a:rPr lang="en-US" sz="2000" dirty="0" smtClean="0">
                <a:solidFill>
                  <a:srgbClr val="FFFFFF"/>
                </a:solidFill>
                <a:latin typeface="Chalkboard"/>
                <a:cs typeface="Chalkboard"/>
              </a:rPr>
              <a:t>72.0548	: Longitude</a:t>
            </a:r>
          </a:p>
          <a:p>
            <a:pPr>
              <a:tabLst>
                <a:tab pos="5540375" algn="l"/>
              </a:tabLst>
            </a:pPr>
            <a:r>
              <a:rPr lang="en-US" sz="2000" dirty="0" smtClean="0">
                <a:solidFill>
                  <a:srgbClr val="FFFFFF"/>
                </a:solidFill>
                <a:latin typeface="Chalkboard"/>
                <a:cs typeface="Chalkboard"/>
              </a:rPr>
              <a:t>43	: Water Depth</a:t>
            </a:r>
          </a:p>
          <a:p>
            <a:pPr>
              <a:tabLst>
                <a:tab pos="5540375" algn="l"/>
              </a:tabLst>
            </a:pPr>
            <a:r>
              <a:rPr lang="en-US" sz="2000" dirty="0" smtClean="0">
                <a:solidFill>
                  <a:srgbClr val="FFFFFF"/>
                </a:solidFill>
                <a:latin typeface="Chalkboard"/>
                <a:cs typeface="Chalkboard"/>
              </a:rPr>
              <a:t>1	: Data Quality</a:t>
            </a:r>
          </a:p>
          <a:p>
            <a:pPr>
              <a:tabLst>
                <a:tab pos="5540375" algn="l"/>
              </a:tabLst>
            </a:pPr>
            <a:r>
              <a:rPr lang="en-US" sz="2000" dirty="0" smtClean="0">
                <a:solidFill>
                  <a:srgbClr val="FFFFFF"/>
                </a:solidFill>
                <a:latin typeface="Chalkboard"/>
                <a:cs typeface="Chalkboard"/>
              </a:rPr>
              <a:t>'time (s)', 'depth (m)', 'a412', 'a440', .  . . , '</a:t>
            </a:r>
            <a:r>
              <a:rPr lang="en-US" sz="2000" dirty="0" err="1" smtClean="0">
                <a:solidFill>
                  <a:srgbClr val="FFFFFF"/>
                </a:solidFill>
                <a:latin typeface="Chalkboard"/>
                <a:cs typeface="Chalkboard"/>
              </a:rPr>
              <a:t>QFn</a:t>
            </a:r>
            <a:r>
              <a:rPr lang="en-US" sz="2000" dirty="0" smtClean="0">
                <a:solidFill>
                  <a:srgbClr val="FFFFFF"/>
                </a:solidFill>
                <a:latin typeface="Chalkboard"/>
                <a:cs typeface="Chalkboard"/>
              </a:rPr>
              <a:t>'	: Data Headers</a:t>
            </a:r>
          </a:p>
          <a:p>
            <a:pPr>
              <a:tabLst>
                <a:tab pos="5540375" algn="l"/>
              </a:tabLst>
            </a:pPr>
            <a:r>
              <a:rPr lang="en-US" sz="2000" dirty="0" smtClean="0">
                <a:solidFill>
                  <a:srgbClr val="FFFFFF"/>
                </a:solidFill>
                <a:latin typeface="Chalkboard"/>
                <a:cs typeface="Chalkboard"/>
              </a:rPr>
              <a:t>0.5, 1.2, 0.5032, 0.4938, . . . , 0	: Data Record 1</a:t>
            </a:r>
          </a:p>
          <a:p>
            <a:pPr>
              <a:tabLst>
                <a:tab pos="5540375" algn="l"/>
              </a:tabLst>
            </a:pPr>
            <a:endParaRPr lang="en-US" sz="2000" dirty="0">
              <a:solidFill>
                <a:srgbClr val="FFFFFF"/>
              </a:solidFill>
              <a:latin typeface="Chalkboard"/>
              <a:cs typeface="Chalkboard"/>
            </a:endParaRPr>
          </a:p>
          <a:p>
            <a:pPr>
              <a:tabLst>
                <a:tab pos="5540375" algn="l"/>
              </a:tabLst>
            </a:pPr>
            <a:endParaRPr lang="en-US" sz="2000" dirty="0" smtClean="0">
              <a:solidFill>
                <a:srgbClr val="FFFFFF"/>
              </a:solidFill>
              <a:latin typeface="Chalkboard"/>
              <a:cs typeface="Chalkboard"/>
            </a:endParaRPr>
          </a:p>
          <a:p>
            <a:pPr>
              <a:tabLst>
                <a:tab pos="5540375" algn="l"/>
              </a:tabLst>
            </a:pPr>
            <a:r>
              <a:rPr lang="en-US" sz="2000" dirty="0" smtClean="0">
                <a:solidFill>
                  <a:srgbClr val="FFFFFF"/>
                </a:solidFill>
                <a:latin typeface="Chalkboard"/>
                <a:cs typeface="Chalkboard"/>
              </a:rPr>
              <a:t>205.3, 40.2, 0.3103, 0.3087, </a:t>
            </a:r>
            <a:r>
              <a:rPr lang="en-US" sz="2000" dirty="0">
                <a:solidFill>
                  <a:srgbClr val="FFFFFF"/>
                </a:solidFill>
                <a:latin typeface="Chalkboard"/>
                <a:cs typeface="Chalkboard"/>
              </a:rPr>
              <a:t>. . . , 0	: Data Record </a:t>
            </a:r>
            <a:r>
              <a:rPr lang="en-US" sz="2000" dirty="0" smtClean="0">
                <a:solidFill>
                  <a:srgbClr val="FFFFFF"/>
                </a:solidFill>
                <a:latin typeface="Chalkboard"/>
                <a:cs typeface="Chalkboard"/>
              </a:rPr>
              <a:t>n</a:t>
            </a:r>
            <a:endParaRPr lang="en-US" sz="2000" dirty="0">
              <a:solidFill>
                <a:srgbClr val="FFFFFF"/>
              </a:solidFill>
              <a:latin typeface="Chalkboard"/>
              <a:cs typeface="Chalkboard"/>
            </a:endParaRPr>
          </a:p>
        </p:txBody>
      </p:sp>
      <p:sp>
        <p:nvSpPr>
          <p:cNvPr id="6" name="TextBox 5"/>
          <p:cNvSpPr txBox="1"/>
          <p:nvPr/>
        </p:nvSpPr>
        <p:spPr>
          <a:xfrm>
            <a:off x="684833" y="5752876"/>
            <a:ext cx="7281843" cy="400110"/>
          </a:xfrm>
          <a:prstGeom prst="rect">
            <a:avLst/>
          </a:prstGeom>
          <a:noFill/>
        </p:spPr>
        <p:txBody>
          <a:bodyPr wrap="none" rtlCol="0">
            <a:spAutoFit/>
          </a:bodyPr>
          <a:lstStyle/>
          <a:p>
            <a:r>
              <a:rPr lang="en-US" sz="2000" dirty="0" smtClean="0">
                <a:solidFill>
                  <a:srgbClr val="FFFFFF"/>
                </a:solidFill>
                <a:latin typeface="Chalkboard"/>
                <a:cs typeface="Chalkboard"/>
              </a:rPr>
              <a:t>All data distributed as either *.</a:t>
            </a:r>
            <a:r>
              <a:rPr lang="en-US" sz="2000" dirty="0" err="1" smtClean="0">
                <a:solidFill>
                  <a:srgbClr val="FFFFFF"/>
                </a:solidFill>
                <a:latin typeface="Chalkboard"/>
                <a:cs typeface="Chalkboard"/>
              </a:rPr>
              <a:t>csv</a:t>
            </a:r>
            <a:r>
              <a:rPr lang="en-US" sz="2000" dirty="0" smtClean="0">
                <a:solidFill>
                  <a:srgbClr val="FFFFFF"/>
                </a:solidFill>
                <a:latin typeface="Chalkboard"/>
                <a:cs typeface="Chalkboard"/>
              </a:rPr>
              <a:t> or </a:t>
            </a:r>
            <a:r>
              <a:rPr lang="en-US" sz="2000" dirty="0" err="1" smtClean="0">
                <a:solidFill>
                  <a:srgbClr val="FFFFFF"/>
                </a:solidFill>
                <a:latin typeface="Chalkboard"/>
                <a:cs typeface="Chalkboard"/>
              </a:rPr>
              <a:t>NetCDF</a:t>
            </a:r>
            <a:r>
              <a:rPr lang="en-US" sz="2000" dirty="0" smtClean="0">
                <a:solidFill>
                  <a:srgbClr val="FFFFFF"/>
                </a:solidFill>
                <a:latin typeface="Chalkboard"/>
                <a:cs typeface="Chalkboard"/>
              </a:rPr>
              <a:t> formatted files</a:t>
            </a:r>
            <a:endParaRPr lang="en-US" sz="2000" dirty="0">
              <a:solidFill>
                <a:srgbClr val="FFFFFF"/>
              </a:solidFill>
              <a:latin typeface="Chalkboard"/>
              <a:cs typeface="Chalkboard"/>
            </a:endParaRPr>
          </a:p>
        </p:txBody>
      </p:sp>
      <p:grpSp>
        <p:nvGrpSpPr>
          <p:cNvPr id="7" name="Group 6"/>
          <p:cNvGrpSpPr/>
          <p:nvPr/>
        </p:nvGrpSpPr>
        <p:grpSpPr>
          <a:xfrm>
            <a:off x="2181708" y="4206799"/>
            <a:ext cx="329713" cy="784208"/>
            <a:chOff x="809341" y="3242522"/>
            <a:chExt cx="329713" cy="784208"/>
          </a:xfrm>
        </p:grpSpPr>
        <p:sp>
          <p:nvSpPr>
            <p:cNvPr id="8" name="TextBox 7"/>
            <p:cNvSpPr txBox="1"/>
            <p:nvPr/>
          </p:nvSpPr>
          <p:spPr>
            <a:xfrm>
              <a:off x="809341" y="3242522"/>
              <a:ext cx="323737" cy="523220"/>
            </a:xfrm>
            <a:prstGeom prst="rect">
              <a:avLst/>
            </a:prstGeom>
            <a:noFill/>
          </p:spPr>
          <p:txBody>
            <a:bodyPr wrap="square" rtlCol="0">
              <a:spAutoFit/>
            </a:bodyPr>
            <a:lstStyle/>
            <a:p>
              <a:r>
                <a:rPr lang="en-US" sz="1400" dirty="0" smtClean="0">
                  <a:solidFill>
                    <a:srgbClr val="FFFFFF"/>
                  </a:solidFill>
                  <a:latin typeface="Wingdings"/>
                  <a:ea typeface="Wingdings"/>
                  <a:cs typeface="Wingdings"/>
                  <a:sym typeface="Wingdings"/>
                </a:rPr>
                <a:t></a:t>
              </a:r>
              <a:endParaRPr lang="en-US" sz="1400" dirty="0">
                <a:solidFill>
                  <a:srgbClr val="FFFFFF"/>
                </a:solidFill>
              </a:endParaRPr>
            </a:p>
            <a:p>
              <a:endParaRPr lang="en-US" sz="1400" dirty="0">
                <a:solidFill>
                  <a:srgbClr val="FFFFFF"/>
                </a:solidFill>
              </a:endParaRPr>
            </a:p>
          </p:txBody>
        </p:sp>
        <p:sp>
          <p:nvSpPr>
            <p:cNvPr id="9" name="TextBox 8"/>
            <p:cNvSpPr txBox="1"/>
            <p:nvPr/>
          </p:nvSpPr>
          <p:spPr>
            <a:xfrm>
              <a:off x="812329" y="3377496"/>
              <a:ext cx="323737" cy="523220"/>
            </a:xfrm>
            <a:prstGeom prst="rect">
              <a:avLst/>
            </a:prstGeom>
            <a:noFill/>
          </p:spPr>
          <p:txBody>
            <a:bodyPr wrap="square" rtlCol="0">
              <a:spAutoFit/>
            </a:bodyPr>
            <a:lstStyle/>
            <a:p>
              <a:r>
                <a:rPr lang="en-US" sz="1400" dirty="0" smtClean="0">
                  <a:solidFill>
                    <a:srgbClr val="FFFFFF"/>
                  </a:solidFill>
                  <a:latin typeface="Wingdings"/>
                  <a:ea typeface="Wingdings"/>
                  <a:cs typeface="Wingdings"/>
                  <a:sym typeface="Wingdings"/>
                </a:rPr>
                <a:t></a:t>
              </a:r>
              <a:endParaRPr lang="en-US" sz="1400" dirty="0">
                <a:solidFill>
                  <a:srgbClr val="FFFFFF"/>
                </a:solidFill>
              </a:endParaRPr>
            </a:p>
            <a:p>
              <a:endParaRPr lang="en-US" sz="1400" dirty="0">
                <a:solidFill>
                  <a:srgbClr val="FFFFFF"/>
                </a:solidFill>
              </a:endParaRPr>
            </a:p>
          </p:txBody>
        </p:sp>
        <p:sp>
          <p:nvSpPr>
            <p:cNvPr id="10" name="TextBox 9"/>
            <p:cNvSpPr txBox="1"/>
            <p:nvPr/>
          </p:nvSpPr>
          <p:spPr>
            <a:xfrm>
              <a:off x="815317" y="3503510"/>
              <a:ext cx="323737" cy="523220"/>
            </a:xfrm>
            <a:prstGeom prst="rect">
              <a:avLst/>
            </a:prstGeom>
            <a:noFill/>
          </p:spPr>
          <p:txBody>
            <a:bodyPr wrap="square" rtlCol="0">
              <a:spAutoFit/>
            </a:bodyPr>
            <a:lstStyle/>
            <a:p>
              <a:r>
                <a:rPr lang="en-US" sz="1400" dirty="0" smtClean="0">
                  <a:solidFill>
                    <a:srgbClr val="FFFFFF"/>
                  </a:solidFill>
                  <a:latin typeface="Wingdings"/>
                  <a:ea typeface="Wingdings"/>
                  <a:cs typeface="Wingdings"/>
                  <a:sym typeface="Wingdings"/>
                </a:rPr>
                <a:t></a:t>
              </a:r>
              <a:endParaRPr lang="en-US" sz="1400" dirty="0">
                <a:solidFill>
                  <a:srgbClr val="FFFFFF"/>
                </a:solidFill>
              </a:endParaRPr>
            </a:p>
            <a:p>
              <a:endParaRPr lang="en-US" sz="1400" dirty="0">
                <a:solidFill>
                  <a:srgbClr val="FFFFFF"/>
                </a:solidFill>
              </a:endParaRPr>
            </a:p>
          </p:txBody>
        </p:sp>
      </p:grpSp>
    </p:spTree>
    <p:extLst>
      <p:ext uri="{BB962C8B-B14F-4D97-AF65-F5344CB8AC3E}">
        <p14:creationId xmlns:p14="http://schemas.microsoft.com/office/powerpoint/2010/main" val="2348391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th.jpg"/>
          <p:cNvPicPr>
            <a:picLocks noChangeAspect="1"/>
          </p:cNvPicPr>
          <p:nvPr/>
        </p:nvPicPr>
        <p:blipFill>
          <a:blip r:embed="rId3" cstate="email">
            <a:alphaModFix amt="59000"/>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50418" y="288845"/>
            <a:ext cx="8839095" cy="6317129"/>
          </a:xfrm>
          <a:prstGeom prst="rect">
            <a:avLst/>
          </a:prstGeom>
        </p:spPr>
      </p:pic>
      <p:grpSp>
        <p:nvGrpSpPr>
          <p:cNvPr id="5" name="Group 4"/>
          <p:cNvGrpSpPr/>
          <p:nvPr/>
        </p:nvGrpSpPr>
        <p:grpSpPr>
          <a:xfrm>
            <a:off x="138563" y="288845"/>
            <a:ext cx="8839094" cy="6316579"/>
            <a:chOff x="252683" y="213894"/>
            <a:chExt cx="7902054" cy="6483685"/>
          </a:xfrm>
          <a:noFill/>
        </p:grpSpPr>
        <p:sp>
          <p:nvSpPr>
            <p:cNvPr id="6" name="Oval 5"/>
            <p:cNvSpPr/>
            <p:nvPr/>
          </p:nvSpPr>
          <p:spPr>
            <a:xfrm>
              <a:off x="252683" y="213894"/>
              <a:ext cx="7902054" cy="6483685"/>
            </a:xfrm>
            <a:prstGeom prst="ellipse">
              <a:avLst/>
            </a:prstGeom>
            <a:grpFill/>
            <a:ln w="28575" cmpd="sng">
              <a:solidFill>
                <a:schemeClr val="bg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CFFCC"/>
                </a:solidFill>
              </a:endParaRPr>
            </a:p>
          </p:txBody>
        </p:sp>
        <p:sp>
          <p:nvSpPr>
            <p:cNvPr id="7" name="TextBox 6"/>
            <p:cNvSpPr txBox="1"/>
            <p:nvPr/>
          </p:nvSpPr>
          <p:spPr>
            <a:xfrm>
              <a:off x="2556565" y="339963"/>
              <a:ext cx="3305789" cy="600246"/>
            </a:xfrm>
            <a:prstGeom prst="rect">
              <a:avLst/>
            </a:prstGeom>
            <a:grpFill/>
          </p:spPr>
          <p:txBody>
            <a:bodyPr wrap="square" rtlCol="0">
              <a:spAutoFit/>
            </a:bodyPr>
            <a:lstStyle/>
            <a:p>
              <a:pPr algn="ctr"/>
              <a:r>
                <a:rPr lang="en-US" sz="3200" b="1" dirty="0" smtClean="0">
                  <a:solidFill>
                    <a:srgbClr val="FFFFFF"/>
                  </a:solidFill>
                  <a:latin typeface="Arial Narrow"/>
                  <a:cs typeface="Arial Narrow"/>
                </a:rPr>
                <a:t>GEOSS</a:t>
              </a:r>
            </a:p>
          </p:txBody>
        </p:sp>
      </p:grpSp>
      <p:grpSp>
        <p:nvGrpSpPr>
          <p:cNvPr id="8" name="Group 7"/>
          <p:cNvGrpSpPr/>
          <p:nvPr/>
        </p:nvGrpSpPr>
        <p:grpSpPr>
          <a:xfrm>
            <a:off x="390776" y="992829"/>
            <a:ext cx="5984942" cy="5215008"/>
            <a:chOff x="1069463" y="1437084"/>
            <a:chExt cx="5882106" cy="4966891"/>
          </a:xfrm>
        </p:grpSpPr>
        <p:sp>
          <p:nvSpPr>
            <p:cNvPr id="9" name="Oval 8"/>
            <p:cNvSpPr/>
            <p:nvPr/>
          </p:nvSpPr>
          <p:spPr>
            <a:xfrm>
              <a:off x="1069463" y="1437084"/>
              <a:ext cx="5882106" cy="4966891"/>
            </a:xfrm>
            <a:prstGeom prst="ellipse">
              <a:avLst/>
            </a:prstGeom>
            <a:solidFill>
              <a:schemeClr val="tx2">
                <a:lumMod val="60000"/>
                <a:lumOff val="40000"/>
                <a:alpha val="34000"/>
              </a:schemeClr>
            </a:solidFill>
            <a:ln w="28575" cmpd="sng">
              <a:solidFill>
                <a:srgbClr val="FFFF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626688" y="1520557"/>
              <a:ext cx="2232526" cy="498327"/>
            </a:xfrm>
            <a:prstGeom prst="rect">
              <a:avLst/>
            </a:prstGeom>
            <a:noFill/>
          </p:spPr>
          <p:txBody>
            <a:bodyPr wrap="square" rtlCol="0">
              <a:spAutoFit/>
            </a:bodyPr>
            <a:lstStyle/>
            <a:p>
              <a:pPr algn="ctr"/>
              <a:r>
                <a:rPr lang="en-US" sz="2800" b="1" dirty="0" smtClean="0">
                  <a:solidFill>
                    <a:srgbClr val="FFFFFF"/>
                  </a:solidFill>
                  <a:latin typeface="Arial Narrow"/>
                  <a:cs typeface="Arial Narrow"/>
                </a:rPr>
                <a:t>GOOS</a:t>
              </a:r>
            </a:p>
          </p:txBody>
        </p:sp>
      </p:grpSp>
      <p:grpSp>
        <p:nvGrpSpPr>
          <p:cNvPr id="11" name="Group 10"/>
          <p:cNvGrpSpPr/>
          <p:nvPr/>
        </p:nvGrpSpPr>
        <p:grpSpPr>
          <a:xfrm>
            <a:off x="2309292" y="2899598"/>
            <a:ext cx="1093479" cy="1016092"/>
            <a:chOff x="4307316" y="3410238"/>
            <a:chExt cx="1802049" cy="1671097"/>
          </a:xfrm>
        </p:grpSpPr>
        <p:sp>
          <p:nvSpPr>
            <p:cNvPr id="12" name="Oval 11"/>
            <p:cNvSpPr/>
            <p:nvPr/>
          </p:nvSpPr>
          <p:spPr>
            <a:xfrm>
              <a:off x="4307316" y="3410238"/>
              <a:ext cx="1802049" cy="1671097"/>
            </a:xfrm>
            <a:prstGeom prst="ellipse">
              <a:avLst/>
            </a:prstGeom>
            <a:solidFill>
              <a:srgbClr val="427A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763737" y="3947413"/>
              <a:ext cx="920267" cy="607415"/>
            </a:xfrm>
            <a:prstGeom prst="rect">
              <a:avLst/>
            </a:prstGeom>
            <a:noFill/>
          </p:spPr>
          <p:txBody>
            <a:bodyPr wrap="none" rtlCol="0">
              <a:spAutoFit/>
            </a:bodyPr>
            <a:lstStyle/>
            <a:p>
              <a:pPr algn="ctr"/>
              <a:r>
                <a:rPr lang="en-US" b="1" dirty="0" smtClean="0"/>
                <a:t>OOI</a:t>
              </a:r>
            </a:p>
          </p:txBody>
        </p:sp>
      </p:grpSp>
      <p:grpSp>
        <p:nvGrpSpPr>
          <p:cNvPr id="14" name="Group 13"/>
          <p:cNvGrpSpPr/>
          <p:nvPr/>
        </p:nvGrpSpPr>
        <p:grpSpPr>
          <a:xfrm>
            <a:off x="1334010" y="4650028"/>
            <a:ext cx="721605" cy="736624"/>
            <a:chOff x="8128292" y="3502527"/>
            <a:chExt cx="721605" cy="736624"/>
          </a:xfrm>
        </p:grpSpPr>
        <p:sp>
          <p:nvSpPr>
            <p:cNvPr id="15" name="Oval 14"/>
            <p:cNvSpPr/>
            <p:nvPr/>
          </p:nvSpPr>
          <p:spPr>
            <a:xfrm>
              <a:off x="8128292" y="3502527"/>
              <a:ext cx="721605" cy="736624"/>
            </a:xfrm>
            <a:prstGeom prst="ellipse">
              <a:avLst/>
            </a:prstGeom>
            <a:solidFill>
              <a:srgbClr val="F1AA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208500" y="3743154"/>
              <a:ext cx="561008" cy="307777"/>
            </a:xfrm>
            <a:prstGeom prst="rect">
              <a:avLst/>
            </a:prstGeom>
            <a:noFill/>
          </p:spPr>
          <p:txBody>
            <a:bodyPr wrap="none" rtlCol="0">
              <a:spAutoFit/>
            </a:bodyPr>
            <a:lstStyle/>
            <a:p>
              <a:pPr algn="ctr"/>
              <a:r>
                <a:rPr lang="en-US" sz="1400" b="1" dirty="0" smtClean="0">
                  <a:latin typeface="Arial Narrow"/>
                  <a:cs typeface="Arial Narrow"/>
                </a:rPr>
                <a:t>IMOS</a:t>
              </a:r>
            </a:p>
          </p:txBody>
        </p:sp>
      </p:grpSp>
      <p:grpSp>
        <p:nvGrpSpPr>
          <p:cNvPr id="17" name="Group 16"/>
          <p:cNvGrpSpPr/>
          <p:nvPr/>
        </p:nvGrpSpPr>
        <p:grpSpPr>
          <a:xfrm>
            <a:off x="4115500" y="2967269"/>
            <a:ext cx="1927865" cy="1914691"/>
            <a:chOff x="4090099" y="3059424"/>
            <a:chExt cx="1927865" cy="1914691"/>
          </a:xfrm>
        </p:grpSpPr>
        <p:sp>
          <p:nvSpPr>
            <p:cNvPr id="18" name="Oval 17"/>
            <p:cNvSpPr/>
            <p:nvPr/>
          </p:nvSpPr>
          <p:spPr>
            <a:xfrm>
              <a:off x="4090099" y="3059424"/>
              <a:ext cx="1927865" cy="1914691"/>
            </a:xfrm>
            <a:prstGeom prst="ellipse">
              <a:avLst/>
            </a:prstGeom>
            <a:solidFill>
              <a:schemeClr val="bg1">
                <a:alpha val="37000"/>
              </a:schemeClr>
            </a:solidFill>
            <a:ln w="28575" cmpd="sng">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364746" y="3319658"/>
              <a:ext cx="1162773" cy="369332"/>
            </a:xfrm>
            <a:prstGeom prst="rect">
              <a:avLst/>
            </a:prstGeom>
            <a:noFill/>
          </p:spPr>
          <p:txBody>
            <a:bodyPr wrap="none" rtlCol="0">
              <a:spAutoFit/>
            </a:bodyPr>
            <a:lstStyle/>
            <a:p>
              <a:pPr algn="ctr"/>
              <a:r>
                <a:rPr lang="en-US" b="1" dirty="0" err="1" smtClean="0">
                  <a:solidFill>
                    <a:srgbClr val="FFFFFF"/>
                  </a:solidFill>
                  <a:latin typeface="Arial Narrow"/>
                  <a:cs typeface="Arial Narrow"/>
                </a:rPr>
                <a:t>EuroSITES</a:t>
              </a:r>
              <a:endParaRPr lang="en-US" b="1" dirty="0" smtClean="0">
                <a:solidFill>
                  <a:srgbClr val="FFFFFF"/>
                </a:solidFill>
                <a:latin typeface="Arial Narrow"/>
                <a:cs typeface="Arial Narrow"/>
              </a:endParaRPr>
            </a:p>
          </p:txBody>
        </p:sp>
      </p:grpSp>
      <p:grpSp>
        <p:nvGrpSpPr>
          <p:cNvPr id="20" name="Group 19"/>
          <p:cNvGrpSpPr/>
          <p:nvPr/>
        </p:nvGrpSpPr>
        <p:grpSpPr>
          <a:xfrm>
            <a:off x="2855896" y="1715186"/>
            <a:ext cx="902944" cy="890304"/>
            <a:chOff x="8128292" y="3502527"/>
            <a:chExt cx="753499" cy="736624"/>
          </a:xfrm>
        </p:grpSpPr>
        <p:sp>
          <p:nvSpPr>
            <p:cNvPr id="21" name="Oval 20"/>
            <p:cNvSpPr/>
            <p:nvPr/>
          </p:nvSpPr>
          <p:spPr>
            <a:xfrm>
              <a:off x="8128292" y="3502527"/>
              <a:ext cx="721605" cy="736624"/>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8140839" y="3755568"/>
              <a:ext cx="740952" cy="254650"/>
            </a:xfrm>
            <a:prstGeom prst="rect">
              <a:avLst/>
            </a:prstGeom>
            <a:noFill/>
          </p:spPr>
          <p:txBody>
            <a:bodyPr wrap="none" rtlCol="0">
              <a:spAutoFit/>
            </a:bodyPr>
            <a:lstStyle/>
            <a:p>
              <a:pPr algn="ctr"/>
              <a:r>
                <a:rPr lang="en-US" sz="1400" b="1" dirty="0" smtClean="0">
                  <a:latin typeface="Arial Narrow"/>
                  <a:cs typeface="Arial Narrow"/>
                </a:rPr>
                <a:t>NEPTUNE</a:t>
              </a:r>
            </a:p>
          </p:txBody>
        </p:sp>
      </p:grpSp>
      <p:grpSp>
        <p:nvGrpSpPr>
          <p:cNvPr id="23" name="Group 22"/>
          <p:cNvGrpSpPr/>
          <p:nvPr/>
        </p:nvGrpSpPr>
        <p:grpSpPr>
          <a:xfrm>
            <a:off x="2255872" y="4094081"/>
            <a:ext cx="721605" cy="736624"/>
            <a:chOff x="8128292" y="3502527"/>
            <a:chExt cx="721605" cy="736624"/>
          </a:xfrm>
        </p:grpSpPr>
        <p:sp>
          <p:nvSpPr>
            <p:cNvPr id="24" name="Oval 23"/>
            <p:cNvSpPr/>
            <p:nvPr/>
          </p:nvSpPr>
          <p:spPr>
            <a:xfrm>
              <a:off x="8128292" y="3502527"/>
              <a:ext cx="721605" cy="736624"/>
            </a:xfrm>
            <a:prstGeom prst="ellipse">
              <a:avLst/>
            </a:prstGeom>
            <a:solidFill>
              <a:srgbClr val="F1686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8180009" y="3716418"/>
              <a:ext cx="617990" cy="307777"/>
            </a:xfrm>
            <a:prstGeom prst="rect">
              <a:avLst/>
            </a:prstGeom>
            <a:noFill/>
          </p:spPr>
          <p:txBody>
            <a:bodyPr wrap="none" rtlCol="0">
              <a:spAutoFit/>
            </a:bodyPr>
            <a:lstStyle/>
            <a:p>
              <a:pPr algn="ctr"/>
              <a:r>
                <a:rPr lang="en-US" sz="1400" b="1" dirty="0" smtClean="0">
                  <a:latin typeface="Arial Narrow"/>
                  <a:cs typeface="Arial Narrow"/>
                </a:rPr>
                <a:t>MARS</a:t>
              </a:r>
            </a:p>
          </p:txBody>
        </p:sp>
      </p:grpSp>
      <p:grpSp>
        <p:nvGrpSpPr>
          <p:cNvPr id="26" name="Group 25"/>
          <p:cNvGrpSpPr/>
          <p:nvPr/>
        </p:nvGrpSpPr>
        <p:grpSpPr>
          <a:xfrm>
            <a:off x="4388118" y="1501295"/>
            <a:ext cx="721605" cy="736624"/>
            <a:chOff x="8128292" y="3502527"/>
            <a:chExt cx="721605" cy="736624"/>
          </a:xfrm>
        </p:grpSpPr>
        <p:sp>
          <p:nvSpPr>
            <p:cNvPr id="27" name="Oval 26"/>
            <p:cNvSpPr/>
            <p:nvPr/>
          </p:nvSpPr>
          <p:spPr>
            <a:xfrm>
              <a:off x="8128292" y="3502527"/>
              <a:ext cx="721605" cy="736624"/>
            </a:xfrm>
            <a:prstGeom prst="ellipse">
              <a:avLst/>
            </a:prstGeom>
            <a:solidFill>
              <a:srgbClr val="1ACED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8175845" y="3716418"/>
              <a:ext cx="626318" cy="307777"/>
            </a:xfrm>
            <a:prstGeom prst="rect">
              <a:avLst/>
            </a:prstGeom>
            <a:noFill/>
          </p:spPr>
          <p:txBody>
            <a:bodyPr wrap="none" rtlCol="0">
              <a:spAutoFit/>
            </a:bodyPr>
            <a:lstStyle/>
            <a:p>
              <a:pPr algn="ctr"/>
              <a:r>
                <a:rPr lang="en-US" sz="1400" b="1" dirty="0" smtClean="0">
                  <a:latin typeface="Arial Narrow"/>
                  <a:cs typeface="Arial Narrow"/>
                </a:rPr>
                <a:t>ARGO</a:t>
              </a:r>
            </a:p>
          </p:txBody>
        </p:sp>
      </p:grpSp>
      <p:grpSp>
        <p:nvGrpSpPr>
          <p:cNvPr id="29" name="Group 28"/>
          <p:cNvGrpSpPr/>
          <p:nvPr/>
        </p:nvGrpSpPr>
        <p:grpSpPr>
          <a:xfrm>
            <a:off x="3307368" y="3913989"/>
            <a:ext cx="721605" cy="736624"/>
            <a:chOff x="8128292" y="3502527"/>
            <a:chExt cx="721605" cy="736624"/>
          </a:xfrm>
        </p:grpSpPr>
        <p:sp>
          <p:nvSpPr>
            <p:cNvPr id="30" name="Oval 29"/>
            <p:cNvSpPr/>
            <p:nvPr/>
          </p:nvSpPr>
          <p:spPr>
            <a:xfrm>
              <a:off x="8128292" y="3502527"/>
              <a:ext cx="721605" cy="736624"/>
            </a:xfrm>
            <a:prstGeom prst="ellipse">
              <a:avLst/>
            </a:prstGeom>
            <a:solidFill>
              <a:srgbClr val="F18E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8246678" y="3743154"/>
              <a:ext cx="484653" cy="307777"/>
            </a:xfrm>
            <a:prstGeom prst="rect">
              <a:avLst/>
            </a:prstGeom>
            <a:noFill/>
          </p:spPr>
          <p:txBody>
            <a:bodyPr wrap="none" rtlCol="0">
              <a:spAutoFit/>
            </a:bodyPr>
            <a:lstStyle/>
            <a:p>
              <a:pPr algn="ctr"/>
              <a:r>
                <a:rPr lang="en-US" sz="1400" b="1" dirty="0" smtClean="0">
                  <a:latin typeface="Arial Narrow"/>
                  <a:cs typeface="Arial Narrow"/>
                </a:rPr>
                <a:t>TAO</a:t>
              </a:r>
            </a:p>
          </p:txBody>
        </p:sp>
      </p:grpSp>
      <p:grpSp>
        <p:nvGrpSpPr>
          <p:cNvPr id="32" name="Group 31"/>
          <p:cNvGrpSpPr/>
          <p:nvPr/>
        </p:nvGrpSpPr>
        <p:grpSpPr>
          <a:xfrm>
            <a:off x="1782668" y="1504401"/>
            <a:ext cx="744485" cy="736624"/>
            <a:chOff x="8128292" y="3502527"/>
            <a:chExt cx="744485" cy="736624"/>
          </a:xfrm>
        </p:grpSpPr>
        <p:sp>
          <p:nvSpPr>
            <p:cNvPr id="33" name="Oval 32"/>
            <p:cNvSpPr/>
            <p:nvPr/>
          </p:nvSpPr>
          <p:spPr>
            <a:xfrm>
              <a:off x="8128292" y="3502527"/>
              <a:ext cx="721605" cy="736624"/>
            </a:xfrm>
            <a:prstGeom prst="ellipse">
              <a:avLst/>
            </a:prstGeom>
            <a:solidFill>
              <a:srgbClr val="7B9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8131969" y="3716418"/>
              <a:ext cx="740808" cy="307777"/>
            </a:xfrm>
            <a:prstGeom prst="rect">
              <a:avLst/>
            </a:prstGeom>
            <a:noFill/>
          </p:spPr>
          <p:txBody>
            <a:bodyPr wrap="none" rtlCol="0">
              <a:spAutoFit/>
            </a:bodyPr>
            <a:lstStyle/>
            <a:p>
              <a:pPr algn="ctr"/>
              <a:r>
                <a:rPr lang="en-US" sz="1400" b="1" dirty="0" err="1" smtClean="0">
                  <a:latin typeface="Arial Narrow"/>
                  <a:cs typeface="Arial Narrow"/>
                </a:rPr>
                <a:t>CalCoFi</a:t>
              </a:r>
              <a:endParaRPr lang="en-US" sz="1400" b="1" dirty="0" smtClean="0">
                <a:latin typeface="Arial Narrow"/>
                <a:cs typeface="Arial Narrow"/>
              </a:endParaRPr>
            </a:p>
          </p:txBody>
        </p:sp>
      </p:grpSp>
      <p:grpSp>
        <p:nvGrpSpPr>
          <p:cNvPr id="35" name="Group 34"/>
          <p:cNvGrpSpPr/>
          <p:nvPr/>
        </p:nvGrpSpPr>
        <p:grpSpPr>
          <a:xfrm>
            <a:off x="2311501" y="4894395"/>
            <a:ext cx="1093479" cy="1016092"/>
            <a:chOff x="4307316" y="3410238"/>
            <a:chExt cx="1802049" cy="1671097"/>
          </a:xfrm>
        </p:grpSpPr>
        <p:sp>
          <p:nvSpPr>
            <p:cNvPr id="36" name="Oval 35"/>
            <p:cNvSpPr/>
            <p:nvPr/>
          </p:nvSpPr>
          <p:spPr>
            <a:xfrm>
              <a:off x="4307316" y="3410238"/>
              <a:ext cx="1802049" cy="1671097"/>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48499" y="3947413"/>
              <a:ext cx="1750745" cy="607415"/>
            </a:xfrm>
            <a:prstGeom prst="rect">
              <a:avLst/>
            </a:prstGeom>
            <a:noFill/>
          </p:spPr>
          <p:txBody>
            <a:bodyPr wrap="none" rtlCol="0">
              <a:spAutoFit/>
            </a:bodyPr>
            <a:lstStyle/>
            <a:p>
              <a:pPr algn="ctr"/>
              <a:r>
                <a:rPr lang="en-US" b="1" dirty="0" smtClean="0"/>
                <a:t>Satellites</a:t>
              </a:r>
            </a:p>
          </p:txBody>
        </p:sp>
      </p:grpSp>
      <p:grpSp>
        <p:nvGrpSpPr>
          <p:cNvPr id="38" name="Group 37"/>
          <p:cNvGrpSpPr/>
          <p:nvPr/>
        </p:nvGrpSpPr>
        <p:grpSpPr>
          <a:xfrm>
            <a:off x="3991020" y="4751756"/>
            <a:ext cx="721605" cy="736624"/>
            <a:chOff x="8128292" y="3502527"/>
            <a:chExt cx="721605" cy="736624"/>
          </a:xfrm>
        </p:grpSpPr>
        <p:sp>
          <p:nvSpPr>
            <p:cNvPr id="39" name="Oval 38"/>
            <p:cNvSpPr/>
            <p:nvPr/>
          </p:nvSpPr>
          <p:spPr>
            <a:xfrm>
              <a:off x="8128292" y="3502527"/>
              <a:ext cx="721605" cy="736624"/>
            </a:xfrm>
            <a:prstGeom prst="ellipse">
              <a:avLst/>
            </a:prstGeom>
            <a:solidFill>
              <a:srgbClr val="3581F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8201749" y="3729786"/>
              <a:ext cx="574509" cy="307777"/>
            </a:xfrm>
            <a:prstGeom prst="rect">
              <a:avLst/>
            </a:prstGeom>
            <a:noFill/>
          </p:spPr>
          <p:txBody>
            <a:bodyPr wrap="none" rtlCol="0">
              <a:spAutoFit/>
            </a:bodyPr>
            <a:lstStyle/>
            <a:p>
              <a:pPr algn="ctr"/>
              <a:r>
                <a:rPr lang="en-US" sz="1400" b="1" dirty="0" smtClean="0">
                  <a:latin typeface="Arial Narrow"/>
                  <a:cs typeface="Arial Narrow"/>
                </a:rPr>
                <a:t>BATS</a:t>
              </a:r>
            </a:p>
          </p:txBody>
        </p:sp>
      </p:grpSp>
      <p:grpSp>
        <p:nvGrpSpPr>
          <p:cNvPr id="41" name="Group 40"/>
          <p:cNvGrpSpPr/>
          <p:nvPr/>
        </p:nvGrpSpPr>
        <p:grpSpPr>
          <a:xfrm>
            <a:off x="3507232" y="2822519"/>
            <a:ext cx="721605" cy="736624"/>
            <a:chOff x="8128292" y="3502527"/>
            <a:chExt cx="721605" cy="736624"/>
          </a:xfrm>
          <a:solidFill>
            <a:srgbClr val="3EA9A1"/>
          </a:solidFill>
        </p:grpSpPr>
        <p:sp>
          <p:nvSpPr>
            <p:cNvPr id="42" name="Oval 41"/>
            <p:cNvSpPr/>
            <p:nvPr/>
          </p:nvSpPr>
          <p:spPr>
            <a:xfrm>
              <a:off x="8128292" y="3502527"/>
              <a:ext cx="721605" cy="736624"/>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8192194" y="3716418"/>
              <a:ext cx="593620" cy="307777"/>
            </a:xfrm>
            <a:prstGeom prst="rect">
              <a:avLst/>
            </a:prstGeom>
            <a:grpFill/>
          </p:spPr>
          <p:txBody>
            <a:bodyPr wrap="none" rtlCol="0">
              <a:spAutoFit/>
            </a:bodyPr>
            <a:lstStyle/>
            <a:p>
              <a:pPr algn="ctr"/>
              <a:r>
                <a:rPr lang="en-US" sz="1400" b="1" dirty="0" smtClean="0">
                  <a:latin typeface="Arial Narrow"/>
                  <a:cs typeface="Arial Narrow"/>
                </a:rPr>
                <a:t>HOTS</a:t>
              </a:r>
            </a:p>
          </p:txBody>
        </p:sp>
      </p:grpSp>
      <p:sp>
        <p:nvSpPr>
          <p:cNvPr id="44" name="Oval 43"/>
          <p:cNvSpPr/>
          <p:nvPr/>
        </p:nvSpPr>
        <p:spPr>
          <a:xfrm>
            <a:off x="5472286" y="3473659"/>
            <a:ext cx="427789" cy="414421"/>
          </a:xfrm>
          <a:prstGeom prst="ellipse">
            <a:avLst/>
          </a:prstGeom>
          <a:solidFill>
            <a:srgbClr val="60E9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572427" y="3652172"/>
            <a:ext cx="1142948" cy="738664"/>
          </a:xfrm>
          <a:prstGeom prst="rect">
            <a:avLst/>
          </a:prstGeom>
          <a:noFill/>
        </p:spPr>
        <p:txBody>
          <a:bodyPr wrap="square" rtlCol="0">
            <a:spAutoFit/>
          </a:bodyPr>
          <a:lstStyle/>
          <a:p>
            <a:pPr algn="ctr"/>
            <a:r>
              <a:rPr lang="en-US" sz="1400" b="1" dirty="0" smtClean="0">
                <a:solidFill>
                  <a:srgbClr val="FFFFFF"/>
                </a:solidFill>
                <a:latin typeface="Arial Narrow"/>
                <a:cs typeface="Arial Narrow"/>
              </a:rPr>
              <a:t>EU Ocean Observing Systems</a:t>
            </a:r>
          </a:p>
        </p:txBody>
      </p:sp>
      <p:sp>
        <p:nvSpPr>
          <p:cNvPr id="46" name="Oval 45"/>
          <p:cNvSpPr/>
          <p:nvPr/>
        </p:nvSpPr>
        <p:spPr>
          <a:xfrm>
            <a:off x="5052526" y="4350595"/>
            <a:ext cx="427789" cy="414421"/>
          </a:xfrm>
          <a:prstGeom prst="ellipse">
            <a:avLst/>
          </a:prstGeom>
          <a:solidFill>
            <a:srgbClr val="B6E9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4289313" y="3719169"/>
            <a:ext cx="427789" cy="414421"/>
          </a:xfrm>
          <a:prstGeom prst="ellipse">
            <a:avLst/>
          </a:prstGeom>
          <a:solidFill>
            <a:srgbClr val="44A5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47"/>
          <p:cNvGrpSpPr/>
          <p:nvPr/>
        </p:nvGrpSpPr>
        <p:grpSpPr>
          <a:xfrm>
            <a:off x="444292" y="2336410"/>
            <a:ext cx="2172383" cy="2068230"/>
            <a:chOff x="418891" y="2428565"/>
            <a:chExt cx="2172383" cy="2068230"/>
          </a:xfrm>
        </p:grpSpPr>
        <p:sp>
          <p:nvSpPr>
            <p:cNvPr id="49" name="Oval 48"/>
            <p:cNvSpPr/>
            <p:nvPr/>
          </p:nvSpPr>
          <p:spPr>
            <a:xfrm>
              <a:off x="418891" y="2428565"/>
              <a:ext cx="2172383" cy="2068230"/>
            </a:xfrm>
            <a:prstGeom prst="ellipse">
              <a:avLst/>
            </a:prstGeom>
            <a:solidFill>
              <a:srgbClr val="FFFFFF">
                <a:alpha val="42000"/>
              </a:srgbClr>
            </a:solidFill>
            <a:ln w="28575" cmpd="sng">
              <a:solidFill>
                <a:srgbClr val="FFFF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967923" y="2668060"/>
              <a:ext cx="710777" cy="400110"/>
            </a:xfrm>
            <a:prstGeom prst="rect">
              <a:avLst/>
            </a:prstGeom>
            <a:noFill/>
          </p:spPr>
          <p:txBody>
            <a:bodyPr wrap="none" rtlCol="0">
              <a:spAutoFit/>
            </a:bodyPr>
            <a:lstStyle/>
            <a:p>
              <a:pPr algn="ctr"/>
              <a:r>
                <a:rPr lang="en-US" sz="2000" b="1" dirty="0" smtClean="0">
                  <a:solidFill>
                    <a:srgbClr val="FFFFFF"/>
                  </a:solidFill>
                  <a:latin typeface="Arial Narrow"/>
                  <a:cs typeface="Arial Narrow"/>
                </a:rPr>
                <a:t>IOOS</a:t>
              </a:r>
            </a:p>
          </p:txBody>
        </p:sp>
      </p:grpSp>
      <p:sp>
        <p:nvSpPr>
          <p:cNvPr id="51" name="Oval 50"/>
          <p:cNvSpPr/>
          <p:nvPr/>
        </p:nvSpPr>
        <p:spPr>
          <a:xfrm>
            <a:off x="1744163" y="2651579"/>
            <a:ext cx="378483" cy="421447"/>
          </a:xfrm>
          <a:prstGeom prst="ellipse">
            <a:avLst/>
          </a:prstGeom>
          <a:solidFill>
            <a:srgbClr val="E94C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404185" y="3814509"/>
            <a:ext cx="378483" cy="421447"/>
          </a:xfrm>
          <a:prstGeom prst="ellipse">
            <a:avLst/>
          </a:prstGeom>
          <a:solidFill>
            <a:srgbClr val="BB06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818892" y="3073819"/>
            <a:ext cx="1416085" cy="738664"/>
          </a:xfrm>
          <a:prstGeom prst="rect">
            <a:avLst/>
          </a:prstGeom>
          <a:noFill/>
        </p:spPr>
        <p:txBody>
          <a:bodyPr wrap="square" rtlCol="0">
            <a:spAutoFit/>
          </a:bodyPr>
          <a:lstStyle/>
          <a:p>
            <a:pPr algn="ctr"/>
            <a:r>
              <a:rPr lang="en-US" sz="1400" b="1" dirty="0" smtClean="0">
                <a:solidFill>
                  <a:srgbClr val="FFFFFF"/>
                </a:solidFill>
                <a:latin typeface="Arial Narrow"/>
                <a:cs typeface="Arial Narrow"/>
              </a:rPr>
              <a:t>US Coastal Ocean Observing Systems</a:t>
            </a:r>
          </a:p>
        </p:txBody>
      </p:sp>
      <p:sp>
        <p:nvSpPr>
          <p:cNvPr id="54" name="Oval 53"/>
          <p:cNvSpPr/>
          <p:nvPr/>
        </p:nvSpPr>
        <p:spPr>
          <a:xfrm>
            <a:off x="684977" y="2981220"/>
            <a:ext cx="360849" cy="351235"/>
          </a:xfrm>
          <a:prstGeom prst="ellipse">
            <a:avLst/>
          </a:prstGeom>
          <a:solidFill>
            <a:srgbClr val="E992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 name="Group 54"/>
          <p:cNvGrpSpPr/>
          <p:nvPr/>
        </p:nvGrpSpPr>
        <p:grpSpPr>
          <a:xfrm>
            <a:off x="3132090" y="2361560"/>
            <a:ext cx="3003980" cy="3259702"/>
            <a:chOff x="3106689" y="2453715"/>
            <a:chExt cx="3003980" cy="3259702"/>
          </a:xfrm>
        </p:grpSpPr>
        <p:sp>
          <p:nvSpPr>
            <p:cNvPr id="56" name="Oval 55"/>
            <p:cNvSpPr/>
            <p:nvPr/>
          </p:nvSpPr>
          <p:spPr>
            <a:xfrm>
              <a:off x="3106689" y="2453715"/>
              <a:ext cx="3003980" cy="3259702"/>
            </a:xfrm>
            <a:prstGeom prst="ellipse">
              <a:avLst/>
            </a:prstGeom>
            <a:noFill/>
            <a:ln w="28575" cmpd="sng">
              <a:solidFill>
                <a:srgbClr val="FFFF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3990690" y="2616958"/>
              <a:ext cx="1310425" cy="369332"/>
            </a:xfrm>
            <a:prstGeom prst="rect">
              <a:avLst/>
            </a:prstGeom>
            <a:noFill/>
          </p:spPr>
          <p:txBody>
            <a:bodyPr wrap="none" rtlCol="0">
              <a:spAutoFit/>
            </a:bodyPr>
            <a:lstStyle/>
            <a:p>
              <a:pPr algn="ctr"/>
              <a:r>
                <a:rPr lang="en-US" b="1" dirty="0" err="1" smtClean="0">
                  <a:solidFill>
                    <a:srgbClr val="FFFFFF"/>
                  </a:solidFill>
                  <a:latin typeface="Arial Narrow"/>
                  <a:cs typeface="Arial Narrow"/>
                </a:rPr>
                <a:t>OceanSITES</a:t>
              </a:r>
              <a:endParaRPr lang="en-US" b="1" dirty="0" smtClean="0">
                <a:solidFill>
                  <a:srgbClr val="FFFFFF"/>
                </a:solidFill>
                <a:latin typeface="Arial Narrow"/>
                <a:cs typeface="Arial Narrow"/>
              </a:endParaRPr>
            </a:p>
          </p:txBody>
        </p:sp>
      </p:grpSp>
      <p:sp>
        <p:nvSpPr>
          <p:cNvPr id="58" name="TextBox 57"/>
          <p:cNvSpPr txBox="1"/>
          <p:nvPr/>
        </p:nvSpPr>
        <p:spPr>
          <a:xfrm>
            <a:off x="6541022" y="2636595"/>
            <a:ext cx="2223686" cy="1384995"/>
          </a:xfrm>
          <a:prstGeom prst="rect">
            <a:avLst/>
          </a:prstGeom>
          <a:solidFill>
            <a:srgbClr val="FFFFFF">
              <a:alpha val="48000"/>
            </a:srgbClr>
          </a:solidFill>
          <a:ln>
            <a:noFill/>
          </a:ln>
          <a:effectLst>
            <a:glow rad="317500">
              <a:schemeClr val="bg1">
                <a:alpha val="49000"/>
              </a:schemeClr>
            </a:glow>
            <a:softEdge rad="355600"/>
          </a:effectLst>
        </p:spPr>
        <p:txBody>
          <a:bodyPr wrap="none" rtlCol="0">
            <a:spAutoFit/>
          </a:bodyPr>
          <a:lstStyle/>
          <a:p>
            <a:pPr marL="227013" indent="-227013">
              <a:buFont typeface="Arial"/>
              <a:buChar char="•"/>
            </a:pPr>
            <a:r>
              <a:rPr lang="en-US" sz="2800" b="1" dirty="0" smtClean="0">
                <a:latin typeface="Arial Narrow"/>
                <a:cs typeface="Arial Narrow"/>
              </a:rPr>
              <a:t>Coordination</a:t>
            </a:r>
          </a:p>
          <a:p>
            <a:pPr marL="227013" indent="-227013">
              <a:buFont typeface="Arial"/>
              <a:buChar char="•"/>
            </a:pPr>
            <a:r>
              <a:rPr lang="en-US" sz="2800" b="1" dirty="0" smtClean="0">
                <a:latin typeface="Arial Narrow"/>
                <a:cs typeface="Arial Narrow"/>
              </a:rPr>
              <a:t>Connectivity</a:t>
            </a:r>
          </a:p>
          <a:p>
            <a:pPr marL="227013" indent="-227013">
              <a:buFont typeface="Arial"/>
              <a:buChar char="•"/>
            </a:pPr>
            <a:r>
              <a:rPr lang="en-US" sz="2800" b="1" dirty="0" smtClean="0">
                <a:latin typeface="Arial Narrow"/>
                <a:cs typeface="Arial Narrow"/>
              </a:rPr>
              <a:t>Standards</a:t>
            </a:r>
          </a:p>
        </p:txBody>
      </p:sp>
    </p:spTree>
    <p:extLst>
      <p:ext uri="{BB962C8B-B14F-4D97-AF65-F5344CB8AC3E}">
        <p14:creationId xmlns:p14="http://schemas.microsoft.com/office/powerpoint/2010/main" val="4229551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par>
                          <p:cTn id="8" fill="hold">
                            <p:stCondLst>
                              <p:cond delay="2500"/>
                            </p:stCondLst>
                            <p:childTnLst>
                              <p:par>
                                <p:cTn id="9" presetID="9"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dissolve">
                                      <p:cBhvr>
                                        <p:cTn id="11" dur="500"/>
                                        <p:tgtEl>
                                          <p:spTgt spid="45"/>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dissolve">
                                      <p:cBhvr>
                                        <p:cTn id="15" dur="500"/>
                                        <p:tgtEl>
                                          <p:spTgt spid="52"/>
                                        </p:tgtEl>
                                      </p:cBhvr>
                                    </p:animEffect>
                                  </p:childTnLst>
                                </p:cTn>
                              </p:par>
                            </p:childTnLst>
                          </p:cTn>
                        </p:par>
                        <p:par>
                          <p:cTn id="16" fill="hold">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dissolve">
                                      <p:cBhvr>
                                        <p:cTn id="19" dur="500"/>
                                        <p:tgtEl>
                                          <p:spTgt spid="53"/>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dissolve">
                                      <p:cBhvr>
                                        <p:cTn id="23" dur="500"/>
                                        <p:tgtEl>
                                          <p:spTgt spid="32"/>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dissolve">
                                      <p:cBhvr>
                                        <p:cTn id="27" dur="500"/>
                                        <p:tgtEl>
                                          <p:spTgt spid="51"/>
                                        </p:tgtEl>
                                      </p:cBhvr>
                                    </p:animEffect>
                                  </p:childTnLst>
                                </p:cTn>
                              </p:par>
                            </p:childTnLst>
                          </p:cTn>
                        </p:par>
                        <p:par>
                          <p:cTn id="28" fill="hold">
                            <p:stCondLst>
                              <p:cond delay="5000"/>
                            </p:stCondLst>
                            <p:childTnLst>
                              <p:par>
                                <p:cTn id="29" presetID="9"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dissolve">
                                      <p:cBhvr>
                                        <p:cTn id="31" dur="500"/>
                                        <p:tgtEl>
                                          <p:spTgt spid="47"/>
                                        </p:tgtEl>
                                      </p:cBhvr>
                                    </p:animEffect>
                                  </p:childTnLst>
                                </p:cTn>
                              </p:par>
                            </p:childTnLst>
                          </p:cTn>
                        </p:par>
                        <p:par>
                          <p:cTn id="32" fill="hold">
                            <p:stCondLst>
                              <p:cond delay="5500"/>
                            </p:stCondLst>
                            <p:childTnLst>
                              <p:par>
                                <p:cTn id="33" presetID="9"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childTnLst>
                          </p:cTn>
                        </p:par>
                        <p:par>
                          <p:cTn id="36" fill="hold">
                            <p:stCondLst>
                              <p:cond delay="6000"/>
                            </p:stCondLst>
                            <p:childTnLst>
                              <p:par>
                                <p:cTn id="37" presetID="9"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dissolve">
                                      <p:cBhvr>
                                        <p:cTn id="39" dur="500"/>
                                        <p:tgtEl>
                                          <p:spTgt spid="54"/>
                                        </p:tgtEl>
                                      </p:cBhvr>
                                    </p:animEffect>
                                  </p:childTnLst>
                                </p:cTn>
                              </p:par>
                            </p:childTnLst>
                          </p:cTn>
                        </p:par>
                        <p:par>
                          <p:cTn id="40" fill="hold">
                            <p:stCondLst>
                              <p:cond delay="6500"/>
                            </p:stCondLst>
                            <p:childTnLst>
                              <p:par>
                                <p:cTn id="41" presetID="9"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dissolve">
                                      <p:cBhvr>
                                        <p:cTn id="43" dur="500"/>
                                        <p:tgtEl>
                                          <p:spTgt spid="29"/>
                                        </p:tgtEl>
                                      </p:cBhvr>
                                    </p:animEffect>
                                  </p:childTnLst>
                                </p:cTn>
                              </p:par>
                            </p:childTnLst>
                          </p:cTn>
                        </p:par>
                        <p:par>
                          <p:cTn id="44" fill="hold">
                            <p:stCondLst>
                              <p:cond delay="7000"/>
                            </p:stCondLst>
                            <p:childTnLst>
                              <p:par>
                                <p:cTn id="45" presetID="9"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dissolve">
                                      <p:cBhvr>
                                        <p:cTn id="47" dur="500"/>
                                        <p:tgtEl>
                                          <p:spTgt spid="46"/>
                                        </p:tgtEl>
                                      </p:cBhvr>
                                    </p:animEffect>
                                  </p:childTnLst>
                                </p:cTn>
                              </p:par>
                            </p:childTnLst>
                          </p:cTn>
                        </p:par>
                        <p:par>
                          <p:cTn id="48" fill="hold">
                            <p:stCondLst>
                              <p:cond delay="7500"/>
                            </p:stCondLst>
                            <p:childTnLst>
                              <p:par>
                                <p:cTn id="49" presetID="9" presetClass="entr" presetSubtype="0"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dissolve">
                                      <p:cBhvr>
                                        <p:cTn id="51" dur="500"/>
                                        <p:tgtEl>
                                          <p:spTgt spid="41"/>
                                        </p:tgtEl>
                                      </p:cBhvr>
                                    </p:animEffect>
                                  </p:childTnLst>
                                </p:cTn>
                              </p:par>
                            </p:childTnLst>
                          </p:cTn>
                        </p:par>
                        <p:par>
                          <p:cTn id="52" fill="hold">
                            <p:stCondLst>
                              <p:cond delay="8000"/>
                            </p:stCondLst>
                            <p:childTnLst>
                              <p:par>
                                <p:cTn id="53" presetID="9"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dissolve">
                                      <p:cBhvr>
                                        <p:cTn id="55" dur="500"/>
                                        <p:tgtEl>
                                          <p:spTgt spid="38"/>
                                        </p:tgtEl>
                                      </p:cBhvr>
                                    </p:animEffect>
                                  </p:childTnLst>
                                </p:cTn>
                              </p:par>
                            </p:childTnLst>
                          </p:cTn>
                        </p:par>
                        <p:par>
                          <p:cTn id="56" fill="hold">
                            <p:stCondLst>
                              <p:cond delay="8500"/>
                            </p:stCondLst>
                            <p:childTnLst>
                              <p:par>
                                <p:cTn id="57" presetID="9"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dissolve">
                                      <p:cBhvr>
                                        <p:cTn id="59" dur="500"/>
                                        <p:tgtEl>
                                          <p:spTgt spid="23"/>
                                        </p:tgtEl>
                                      </p:cBhvr>
                                    </p:animEffect>
                                  </p:childTnLst>
                                </p:cTn>
                              </p:par>
                            </p:childTnLst>
                          </p:cTn>
                        </p:par>
                        <p:par>
                          <p:cTn id="60" fill="hold">
                            <p:stCondLst>
                              <p:cond delay="9000"/>
                            </p:stCondLst>
                            <p:childTnLst>
                              <p:par>
                                <p:cTn id="61" presetID="9"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dissolve">
                                      <p:cBhvr>
                                        <p:cTn id="63" dur="500"/>
                                        <p:tgtEl>
                                          <p:spTgt spid="14"/>
                                        </p:tgtEl>
                                      </p:cBhvr>
                                    </p:animEffect>
                                  </p:childTnLst>
                                </p:cTn>
                              </p:par>
                            </p:childTnLst>
                          </p:cTn>
                        </p:par>
                        <p:par>
                          <p:cTn id="64" fill="hold">
                            <p:stCondLst>
                              <p:cond delay="9500"/>
                            </p:stCondLst>
                            <p:childTnLst>
                              <p:par>
                                <p:cTn id="65" presetID="9"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ssolve">
                                      <p:cBhvr>
                                        <p:cTn id="67" dur="500"/>
                                        <p:tgtEl>
                                          <p:spTgt spid="20"/>
                                        </p:tgtEl>
                                      </p:cBhvr>
                                    </p:animEffect>
                                  </p:childTnLst>
                                </p:cTn>
                              </p:par>
                            </p:childTnLst>
                          </p:cTn>
                        </p:par>
                        <p:par>
                          <p:cTn id="68" fill="hold">
                            <p:stCondLst>
                              <p:cond delay="10000"/>
                            </p:stCondLst>
                            <p:childTnLst>
                              <p:par>
                                <p:cTn id="69" presetID="9"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dissolve">
                                      <p:cBhvr>
                                        <p:cTn id="71" dur="500"/>
                                        <p:tgtEl>
                                          <p:spTgt spid="26"/>
                                        </p:tgtEl>
                                      </p:cBhvr>
                                    </p:animEffect>
                                  </p:childTnLst>
                                </p:cTn>
                              </p:par>
                            </p:childTnLst>
                          </p:cTn>
                        </p:par>
                        <p:par>
                          <p:cTn id="72" fill="hold">
                            <p:stCondLst>
                              <p:cond delay="10500"/>
                            </p:stCondLst>
                            <p:childTnLst>
                              <p:par>
                                <p:cTn id="73" presetID="9"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dissolve">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dissolve">
                                      <p:cBhvr>
                                        <p:cTn id="80" dur="500"/>
                                        <p:tgtEl>
                                          <p:spTgt spid="48"/>
                                        </p:tgtEl>
                                      </p:cBhvr>
                                    </p:animEffect>
                                  </p:childTnLst>
                                </p:cTn>
                              </p:par>
                            </p:childTnLst>
                          </p:cTn>
                        </p:par>
                        <p:par>
                          <p:cTn id="81" fill="hold">
                            <p:stCondLst>
                              <p:cond delay="500"/>
                            </p:stCondLst>
                            <p:childTnLst>
                              <p:par>
                                <p:cTn id="82" presetID="9" presetClass="entr" presetSubtype="0" fill="hold" nodeType="afterEffect">
                                  <p:stCondLst>
                                    <p:cond delay="1000"/>
                                  </p:stCondLst>
                                  <p:childTnLst>
                                    <p:set>
                                      <p:cBhvr>
                                        <p:cTn id="83" dur="1" fill="hold">
                                          <p:stCondLst>
                                            <p:cond delay="0"/>
                                          </p:stCondLst>
                                        </p:cTn>
                                        <p:tgtEl>
                                          <p:spTgt spid="17"/>
                                        </p:tgtEl>
                                        <p:attrNameLst>
                                          <p:attrName>style.visibility</p:attrName>
                                        </p:attrNameLst>
                                      </p:cBhvr>
                                      <p:to>
                                        <p:strVal val="visible"/>
                                      </p:to>
                                    </p:set>
                                    <p:animEffect transition="in" filter="dissolve">
                                      <p:cBhvr>
                                        <p:cTn id="84" dur="500"/>
                                        <p:tgtEl>
                                          <p:spTgt spid="17"/>
                                        </p:tgtEl>
                                      </p:cBhvr>
                                    </p:animEffect>
                                  </p:childTnLst>
                                </p:cTn>
                              </p:par>
                            </p:childTnLst>
                          </p:cTn>
                        </p:par>
                        <p:par>
                          <p:cTn id="85" fill="hold">
                            <p:stCondLst>
                              <p:cond delay="2000"/>
                            </p:stCondLst>
                            <p:childTnLst>
                              <p:par>
                                <p:cTn id="86" presetID="9" presetClass="entr" presetSubtype="0" fill="hold" nodeType="afterEffect">
                                  <p:stCondLst>
                                    <p:cond delay="1000"/>
                                  </p:stCondLst>
                                  <p:childTnLst>
                                    <p:set>
                                      <p:cBhvr>
                                        <p:cTn id="87" dur="1" fill="hold">
                                          <p:stCondLst>
                                            <p:cond delay="0"/>
                                          </p:stCondLst>
                                        </p:cTn>
                                        <p:tgtEl>
                                          <p:spTgt spid="55"/>
                                        </p:tgtEl>
                                        <p:attrNameLst>
                                          <p:attrName>style.visibility</p:attrName>
                                        </p:attrNameLst>
                                      </p:cBhvr>
                                      <p:to>
                                        <p:strVal val="visible"/>
                                      </p:to>
                                    </p:set>
                                    <p:animEffect transition="in" filter="dissolve">
                                      <p:cBhvr>
                                        <p:cTn id="88" dur="500"/>
                                        <p:tgtEl>
                                          <p:spTgt spid="55"/>
                                        </p:tgtEl>
                                      </p:cBhvr>
                                    </p:animEffect>
                                  </p:childTnLst>
                                </p:cTn>
                              </p:par>
                            </p:childTnLst>
                          </p:cTn>
                        </p:par>
                      </p:childTnLst>
                    </p:cTn>
                  </p:par>
                  <p:par>
                    <p:cTn id="89" fill="hold">
                      <p:stCondLst>
                        <p:cond delay="indefinite"/>
                      </p:stCondLst>
                      <p:childTnLst>
                        <p:par>
                          <p:cTn id="90" fill="hold">
                            <p:stCondLst>
                              <p:cond delay="0"/>
                            </p:stCondLst>
                            <p:childTnLst>
                              <p:par>
                                <p:cTn id="91" presetID="0" presetClass="path" presetSubtype="0" accel="50000" decel="50000" fill="hold" nodeType="clickEffect">
                                  <p:stCondLst>
                                    <p:cond delay="0"/>
                                  </p:stCondLst>
                                  <p:childTnLst>
                                    <p:animMotion origin="layout" path="M -1.87641E-6 1.15224E-6 L -0.03385 0.06455 " pathEditMode="relative" rAng="0" ptsTypes="AA">
                                      <p:cBhvr>
                                        <p:cTn id="92" dur="1000" fill="hold"/>
                                        <p:tgtEl>
                                          <p:spTgt spid="20"/>
                                        </p:tgtEl>
                                        <p:attrNameLst>
                                          <p:attrName>ppt_x</p:attrName>
                                          <p:attrName>ppt_y</p:attrName>
                                        </p:attrNameLst>
                                      </p:cBhvr>
                                      <p:rCtr x="-1701" y="3216"/>
                                    </p:animMotion>
                                  </p:childTnLst>
                                </p:cTn>
                              </p:par>
                            </p:childTnLst>
                          </p:cTn>
                        </p:par>
                        <p:par>
                          <p:cTn id="93" fill="hold">
                            <p:stCondLst>
                              <p:cond delay="1000"/>
                            </p:stCondLst>
                            <p:childTnLst>
                              <p:par>
                                <p:cTn id="94" presetID="0" presetClass="path" presetSubtype="0" accel="50000" decel="50000" fill="hold" nodeType="afterEffect">
                                  <p:stCondLst>
                                    <p:cond delay="0"/>
                                  </p:stCondLst>
                                  <p:childTnLst>
                                    <p:animMotion origin="layout" path="M -2.08818E-6 -1.46229E-6 L -0.06023 0.04836 " pathEditMode="relative" rAng="0" ptsTypes="AA">
                                      <p:cBhvr>
                                        <p:cTn id="95" dur="1000" fill="hold"/>
                                        <p:tgtEl>
                                          <p:spTgt spid="32"/>
                                        </p:tgtEl>
                                        <p:attrNameLst>
                                          <p:attrName>ppt_x</p:attrName>
                                          <p:attrName>ppt_y</p:attrName>
                                        </p:attrNameLst>
                                      </p:cBhvr>
                                      <p:rCtr x="-3020" y="2406"/>
                                    </p:animMotion>
                                  </p:childTnLst>
                                </p:cTn>
                              </p:par>
                            </p:childTnLst>
                          </p:cTn>
                        </p:par>
                        <p:par>
                          <p:cTn id="96" fill="hold">
                            <p:stCondLst>
                              <p:cond delay="2000"/>
                            </p:stCondLst>
                            <p:childTnLst>
                              <p:par>
                                <p:cTn id="97" presetID="0" presetClass="path" presetSubtype="0" accel="50000" decel="50000" fill="hold" nodeType="afterEffect">
                                  <p:stCondLst>
                                    <p:cond delay="0"/>
                                  </p:stCondLst>
                                  <p:childTnLst>
                                    <p:animMotion origin="layout" path="M -4.15206E-6 -0.00092 L -0.02326 -0.02684 " pathEditMode="relative" rAng="0" ptsTypes="AA">
                                      <p:cBhvr>
                                        <p:cTn id="98" dur="1000" fill="hold"/>
                                        <p:tgtEl>
                                          <p:spTgt spid="23"/>
                                        </p:tgtEl>
                                        <p:attrNameLst>
                                          <p:attrName>ppt_x</p:attrName>
                                          <p:attrName>ppt_y</p:attrName>
                                        </p:attrNameLst>
                                      </p:cBhvr>
                                      <p:rCtr x="-1163" y="-1296"/>
                                    </p:animMotion>
                                  </p:childTnLst>
                                </p:cTn>
                              </p:par>
                            </p:childTnLst>
                          </p:cTn>
                        </p:par>
                        <p:par>
                          <p:cTn id="99" fill="hold">
                            <p:stCondLst>
                              <p:cond delay="3000"/>
                            </p:stCondLst>
                            <p:childTnLst>
                              <p:par>
                                <p:cTn id="100" presetID="0" presetClass="path" presetSubtype="0" accel="50000" decel="50000" fill="hold" nodeType="afterEffect">
                                  <p:stCondLst>
                                    <p:cond delay="0"/>
                                  </p:stCondLst>
                                  <p:childTnLst>
                                    <p:animMotion origin="layout" path="M 3.58098E-6 2.94308E-6 L 3.58098E-6 0.0384 " pathEditMode="relative" ptsTypes="AA">
                                      <p:cBhvr>
                                        <p:cTn id="101" dur="1000" fill="hold"/>
                                        <p:tgtEl>
                                          <p:spTgt spid="26"/>
                                        </p:tgtEl>
                                        <p:attrNameLst>
                                          <p:attrName>ppt_x</p:attrName>
                                          <p:attrName>ppt_y</p:attrName>
                                        </p:attrNameLst>
                                      </p:cBhvr>
                                    </p:animMotion>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dissolve">
                                      <p:cBhvr>
                                        <p:cTn id="106" dur="500"/>
                                        <p:tgtEl>
                                          <p:spTgt spid="8"/>
                                        </p:tgtEl>
                                      </p:cBhvr>
                                    </p:animEffect>
                                  </p:childTnLst>
                                </p:cTn>
                              </p:par>
                            </p:childTnLst>
                          </p:cTn>
                        </p:par>
                        <p:par>
                          <p:cTn id="107" fill="hold">
                            <p:stCondLst>
                              <p:cond delay="500"/>
                            </p:stCondLst>
                            <p:childTnLst>
                              <p:par>
                                <p:cTn id="108" presetID="9" presetClass="entr" presetSubtype="0" fill="hold" nodeType="afterEffect">
                                  <p:stCondLst>
                                    <p:cond delay="3000"/>
                                  </p:stCondLst>
                                  <p:childTnLst>
                                    <p:set>
                                      <p:cBhvr>
                                        <p:cTn id="109" dur="1" fill="hold">
                                          <p:stCondLst>
                                            <p:cond delay="0"/>
                                          </p:stCondLst>
                                        </p:cTn>
                                        <p:tgtEl>
                                          <p:spTgt spid="5"/>
                                        </p:tgtEl>
                                        <p:attrNameLst>
                                          <p:attrName>style.visibility</p:attrName>
                                        </p:attrNameLst>
                                      </p:cBhvr>
                                      <p:to>
                                        <p:strVal val="visible"/>
                                      </p:to>
                                    </p:set>
                                    <p:animEffect transition="in" filter="dissolve">
                                      <p:cBhvr>
                                        <p:cTn id="110" dur="500"/>
                                        <p:tgtEl>
                                          <p:spTgt spid="5"/>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wipe(up)">
                                      <p:cBhvr>
                                        <p:cTn id="115"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animBg="1"/>
      <p:bldP spid="47" grpId="0" animBg="1"/>
      <p:bldP spid="51" grpId="0" animBg="1"/>
      <p:bldP spid="52" grpId="0" animBg="1"/>
      <p:bldP spid="53" grpId="0"/>
      <p:bldP spid="54" grpId="0" animBg="1"/>
      <p:bldP spid="5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5250" y="287055"/>
            <a:ext cx="7749288" cy="584776"/>
          </a:xfrm>
          <a:prstGeom prst="rect">
            <a:avLst/>
          </a:prstGeom>
          <a:noFill/>
        </p:spPr>
        <p:txBody>
          <a:bodyPr wrap="square" rtlCol="0">
            <a:spAutoFit/>
          </a:bodyPr>
          <a:lstStyle/>
          <a:p>
            <a:pPr algn="ctr">
              <a:spcAft>
                <a:spcPts val="1800"/>
              </a:spcAft>
            </a:pPr>
            <a:r>
              <a:rPr lang="en-US" sz="3200" dirty="0" smtClean="0">
                <a:solidFill>
                  <a:schemeClr val="bg1"/>
                </a:solidFill>
                <a:latin typeface="Chalkboard"/>
                <a:cs typeface="Chalkboard"/>
              </a:rPr>
              <a:t>Summary</a:t>
            </a:r>
          </a:p>
        </p:txBody>
      </p:sp>
      <p:sp>
        <p:nvSpPr>
          <p:cNvPr id="10" name="TextBox 9"/>
          <p:cNvSpPr txBox="1"/>
          <p:nvPr/>
        </p:nvSpPr>
        <p:spPr>
          <a:xfrm>
            <a:off x="802761" y="3839681"/>
            <a:ext cx="7784855" cy="1908215"/>
          </a:xfrm>
          <a:prstGeom prst="rect">
            <a:avLst/>
          </a:prstGeom>
          <a:noFill/>
        </p:spPr>
        <p:txBody>
          <a:bodyPr wrap="square" rtlCol="0">
            <a:spAutoFit/>
          </a:bodyPr>
          <a:lstStyle/>
          <a:p>
            <a:pPr>
              <a:spcAft>
                <a:spcPts val="300"/>
              </a:spcAft>
            </a:pPr>
            <a:r>
              <a:rPr lang="en-US" dirty="0" smtClean="0">
                <a:solidFill>
                  <a:srgbClr val="FFFFFF"/>
                </a:solidFill>
                <a:latin typeface="Chalkboard"/>
                <a:cs typeface="Chalkboard"/>
              </a:rPr>
              <a:t>- </a:t>
            </a:r>
            <a:r>
              <a:rPr lang="en-US" dirty="0">
                <a:solidFill>
                  <a:srgbClr val="FFFFFF"/>
                </a:solidFill>
                <a:latin typeface="Chalkboard"/>
                <a:cs typeface="Chalkboard"/>
              </a:rPr>
              <a:t>I</a:t>
            </a:r>
            <a:r>
              <a:rPr lang="en-US" dirty="0" smtClean="0">
                <a:solidFill>
                  <a:srgbClr val="FFFFFF"/>
                </a:solidFill>
                <a:latin typeface="Chalkboard"/>
                <a:cs typeface="Chalkboard"/>
              </a:rPr>
              <a:t>nstrument preparation</a:t>
            </a:r>
          </a:p>
          <a:p>
            <a:pPr>
              <a:spcAft>
                <a:spcPts val="300"/>
              </a:spcAft>
            </a:pPr>
            <a:r>
              <a:rPr lang="en-US" dirty="0" smtClean="0">
                <a:solidFill>
                  <a:srgbClr val="FFFFFF"/>
                </a:solidFill>
                <a:latin typeface="Chalkboard"/>
                <a:cs typeface="Chalkboard"/>
              </a:rPr>
              <a:t>- Sensor deployment </a:t>
            </a:r>
            <a:r>
              <a:rPr lang="en-US" dirty="0">
                <a:solidFill>
                  <a:srgbClr val="FFFFFF"/>
                </a:solidFill>
                <a:latin typeface="Chalkboard"/>
                <a:cs typeface="Chalkboard"/>
              </a:rPr>
              <a:t>with knowledge of scales of </a:t>
            </a:r>
            <a:r>
              <a:rPr lang="en-US" dirty="0" smtClean="0">
                <a:solidFill>
                  <a:srgbClr val="FFFFFF"/>
                </a:solidFill>
                <a:latin typeface="Chalkboard"/>
                <a:cs typeface="Chalkboard"/>
              </a:rPr>
              <a:t>variability</a:t>
            </a:r>
          </a:p>
          <a:p>
            <a:pPr marL="227013" indent="-227013">
              <a:spcAft>
                <a:spcPts val="300"/>
              </a:spcAft>
            </a:pPr>
            <a:r>
              <a:rPr lang="en-US" dirty="0">
                <a:solidFill>
                  <a:srgbClr val="FFFFFF"/>
                </a:solidFill>
                <a:latin typeface="Chalkboard"/>
                <a:cs typeface="Chalkboard"/>
              </a:rPr>
              <a:t>- </a:t>
            </a:r>
            <a:r>
              <a:rPr lang="en-US" dirty="0" smtClean="0">
                <a:solidFill>
                  <a:srgbClr val="FFFFFF"/>
                </a:solidFill>
                <a:latin typeface="Chalkboard"/>
                <a:cs typeface="Chalkboard"/>
              </a:rPr>
              <a:t>Systematic application of data quality checks, ranging from instrument diagnostics to multi-parameter comparisons and tests of closure</a:t>
            </a:r>
            <a:endParaRPr lang="en-US" dirty="0">
              <a:solidFill>
                <a:srgbClr val="FFFFFF"/>
              </a:solidFill>
              <a:latin typeface="Chalkboard"/>
              <a:cs typeface="Chalkboard"/>
            </a:endParaRPr>
          </a:p>
          <a:p>
            <a:pPr>
              <a:spcAft>
                <a:spcPts val="300"/>
              </a:spcAft>
            </a:pPr>
            <a:r>
              <a:rPr lang="en-US" dirty="0" smtClean="0">
                <a:solidFill>
                  <a:srgbClr val="FFFFFF"/>
                </a:solidFill>
                <a:latin typeface="Chalkboard"/>
                <a:cs typeface="Chalkboard"/>
              </a:rPr>
              <a:t>- Annotation with quality flags</a:t>
            </a:r>
          </a:p>
          <a:p>
            <a:pPr>
              <a:spcAft>
                <a:spcPts val="300"/>
              </a:spcAft>
            </a:pPr>
            <a:r>
              <a:rPr lang="en-US" dirty="0" smtClean="0">
                <a:solidFill>
                  <a:srgbClr val="FFFFFF"/>
                </a:solidFill>
                <a:latin typeface="Chalkboard"/>
                <a:cs typeface="Chalkboard"/>
              </a:rPr>
              <a:t>- Distribution with appropriate metadata</a:t>
            </a:r>
            <a:endParaRPr lang="en-US" dirty="0">
              <a:solidFill>
                <a:srgbClr val="FFFFFF"/>
              </a:solidFill>
              <a:latin typeface="Chalkboard"/>
              <a:cs typeface="Chalkboard"/>
            </a:endParaRPr>
          </a:p>
        </p:txBody>
      </p:sp>
      <p:sp>
        <p:nvSpPr>
          <p:cNvPr id="12" name="TextBox 11"/>
          <p:cNvSpPr txBox="1"/>
          <p:nvPr/>
        </p:nvSpPr>
        <p:spPr>
          <a:xfrm>
            <a:off x="490297" y="2270098"/>
            <a:ext cx="8157194" cy="1323439"/>
          </a:xfrm>
          <a:prstGeom prst="rect">
            <a:avLst/>
          </a:prstGeom>
          <a:noFill/>
        </p:spPr>
        <p:txBody>
          <a:bodyPr wrap="square" rtlCol="0">
            <a:spAutoFit/>
          </a:bodyPr>
          <a:lstStyle/>
          <a:p>
            <a:r>
              <a:rPr lang="en-US" sz="2000" dirty="0" smtClean="0">
                <a:solidFill>
                  <a:srgbClr val="FFFFFF"/>
                </a:solidFill>
                <a:latin typeface="Chalkboard"/>
                <a:cs typeface="Chalkboard"/>
              </a:rPr>
              <a:t>QA/QC is an end-to-end process, starting with understanding the study environment and how instrument operate in it and ending with clear documentation of the data and the processing procedures applied.</a:t>
            </a:r>
            <a:endParaRPr lang="en-US" sz="2000" dirty="0">
              <a:solidFill>
                <a:srgbClr val="FFFFFF"/>
              </a:solidFill>
              <a:latin typeface="Chalkboard"/>
              <a:cs typeface="Chalkboard"/>
            </a:endParaRPr>
          </a:p>
        </p:txBody>
      </p:sp>
      <p:sp>
        <p:nvSpPr>
          <p:cNvPr id="2" name="TextBox 1"/>
          <p:cNvSpPr txBox="1"/>
          <p:nvPr/>
        </p:nvSpPr>
        <p:spPr>
          <a:xfrm>
            <a:off x="516494" y="1074568"/>
            <a:ext cx="8130997" cy="1015663"/>
          </a:xfrm>
          <a:prstGeom prst="rect">
            <a:avLst/>
          </a:prstGeom>
          <a:noFill/>
        </p:spPr>
        <p:txBody>
          <a:bodyPr wrap="square" rtlCol="0">
            <a:spAutoFit/>
          </a:bodyPr>
          <a:lstStyle/>
          <a:p>
            <a:r>
              <a:rPr lang="en-US" sz="2000" dirty="0" smtClean="0">
                <a:solidFill>
                  <a:schemeClr val="bg1"/>
                </a:solidFill>
                <a:latin typeface="Chalkboard"/>
                <a:cs typeface="Chalkboard"/>
              </a:rPr>
              <a:t>Standardized data quality assurance and control procedures are necessary because your data has importance beyond the specific project for which it was collected.</a:t>
            </a:r>
            <a:endParaRPr lang="en-US" sz="2000" dirty="0">
              <a:solidFill>
                <a:schemeClr val="bg1"/>
              </a:solidFill>
              <a:latin typeface="Chalkboard"/>
              <a:cs typeface="Chalkboard"/>
            </a:endParaRPr>
          </a:p>
        </p:txBody>
      </p:sp>
    </p:spTree>
    <p:extLst>
      <p:ext uri="{BB962C8B-B14F-4D97-AF65-F5344CB8AC3E}">
        <p14:creationId xmlns:p14="http://schemas.microsoft.com/office/powerpoint/2010/main" val="574551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6388" y="1540165"/>
            <a:ext cx="3739661" cy="5077024"/>
            <a:chOff x="216388" y="1552376"/>
            <a:chExt cx="3739661" cy="5077024"/>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3552" y="1552376"/>
              <a:ext cx="2452497" cy="3219789"/>
            </a:xfrm>
            <a:prstGeom prst="rect">
              <a:avLst/>
            </a:prstGeom>
          </p:spPr>
        </p:pic>
        <p:sp>
          <p:nvSpPr>
            <p:cNvPr id="7" name="TextBox 6"/>
            <p:cNvSpPr txBox="1"/>
            <p:nvPr/>
          </p:nvSpPr>
          <p:spPr>
            <a:xfrm>
              <a:off x="216388" y="2769160"/>
              <a:ext cx="1144189" cy="1754327"/>
            </a:xfrm>
            <a:prstGeom prst="rect">
              <a:avLst/>
            </a:prstGeom>
            <a:noFill/>
          </p:spPr>
          <p:txBody>
            <a:bodyPr wrap="none" rtlCol="0">
              <a:spAutoFit/>
            </a:bodyPr>
            <a:lstStyle/>
            <a:p>
              <a:pPr algn="ctr"/>
              <a:r>
                <a:rPr lang="en-US" sz="3600" dirty="0" smtClean="0">
                  <a:solidFill>
                    <a:srgbClr val="FFFFFF"/>
                  </a:solidFill>
                  <a:latin typeface="Chalkboard"/>
                  <a:cs typeface="Chalkboard"/>
                </a:rPr>
                <a:t>1875</a:t>
              </a:r>
            </a:p>
            <a:p>
              <a:pPr algn="ctr"/>
              <a:r>
                <a:rPr lang="en-US" sz="3600" dirty="0" smtClean="0">
                  <a:solidFill>
                    <a:srgbClr val="FFFFFF"/>
                  </a:solidFill>
                  <a:latin typeface="Chalkboard"/>
                  <a:cs typeface="Chalkboard"/>
                </a:rPr>
                <a:t>to</a:t>
              </a:r>
            </a:p>
            <a:p>
              <a:pPr algn="ctr"/>
              <a:r>
                <a:rPr lang="en-US" sz="3600" dirty="0" smtClean="0">
                  <a:solidFill>
                    <a:srgbClr val="FFFFFF"/>
                  </a:solidFill>
                  <a:latin typeface="Chalkboard"/>
                  <a:cs typeface="Chalkboard"/>
                </a:rPr>
                <a:t>1890</a:t>
              </a:r>
              <a:endParaRPr lang="en-US" sz="3600" dirty="0">
                <a:solidFill>
                  <a:srgbClr val="FFFFFF"/>
                </a:solidFill>
                <a:latin typeface="Chalkboard"/>
                <a:cs typeface="Chalkboard"/>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1233" y="4864100"/>
              <a:ext cx="2434816" cy="1765300"/>
            </a:xfrm>
            <a:prstGeom prst="rect">
              <a:avLst/>
            </a:prstGeom>
          </p:spPr>
        </p:pic>
      </p:grpSp>
      <p:sp>
        <p:nvSpPr>
          <p:cNvPr id="15" name="TextBox 14"/>
          <p:cNvSpPr txBox="1"/>
          <p:nvPr/>
        </p:nvSpPr>
        <p:spPr>
          <a:xfrm flipH="1">
            <a:off x="394942" y="109829"/>
            <a:ext cx="8310190" cy="1200328"/>
          </a:xfrm>
          <a:prstGeom prst="rect">
            <a:avLst/>
          </a:prstGeom>
          <a:noFill/>
        </p:spPr>
        <p:txBody>
          <a:bodyPr wrap="square" rtlCol="0">
            <a:spAutoFit/>
          </a:bodyPr>
          <a:lstStyle/>
          <a:p>
            <a:pPr>
              <a:spcAft>
                <a:spcPts val="1200"/>
              </a:spcAft>
            </a:pPr>
            <a:r>
              <a:rPr lang="en-US" sz="2400" dirty="0" smtClean="0">
                <a:solidFill>
                  <a:srgbClr val="FFFFFF"/>
                </a:solidFill>
                <a:latin typeface="Chalkboard"/>
                <a:cs typeface="Chalkboard"/>
              </a:rPr>
              <a:t>Future marine management strategies will require science-based, ecosystem approaches requiring accurate, climate quality observations.</a:t>
            </a:r>
            <a:endParaRPr lang="en-US" sz="2400" dirty="0">
              <a:solidFill>
                <a:srgbClr val="FFFFFF"/>
              </a:solidFill>
              <a:latin typeface="Chalkboard"/>
              <a:cs typeface="Chalkboard"/>
            </a:endParaRPr>
          </a:p>
        </p:txBody>
      </p:sp>
      <p:grpSp>
        <p:nvGrpSpPr>
          <p:cNvPr id="5" name="Group 4"/>
          <p:cNvGrpSpPr/>
          <p:nvPr/>
        </p:nvGrpSpPr>
        <p:grpSpPr>
          <a:xfrm>
            <a:off x="4361722" y="1573067"/>
            <a:ext cx="4610437" cy="5039519"/>
            <a:chOff x="4361722" y="1634122"/>
            <a:chExt cx="4610437" cy="5039519"/>
          </a:xfrm>
        </p:grpSpPr>
        <p:sp>
          <p:nvSpPr>
            <p:cNvPr id="8" name="TextBox 7"/>
            <p:cNvSpPr txBox="1"/>
            <p:nvPr/>
          </p:nvSpPr>
          <p:spPr>
            <a:xfrm>
              <a:off x="7889811" y="3310522"/>
              <a:ext cx="1082348" cy="646331"/>
            </a:xfrm>
            <a:prstGeom prst="rect">
              <a:avLst/>
            </a:prstGeom>
            <a:solidFill>
              <a:srgbClr val="000000"/>
            </a:solidFill>
          </p:spPr>
          <p:txBody>
            <a:bodyPr wrap="none" rtlCol="0">
              <a:spAutoFit/>
            </a:bodyPr>
            <a:lstStyle/>
            <a:p>
              <a:r>
                <a:rPr lang="en-US" sz="3600" dirty="0" smtClean="0">
                  <a:solidFill>
                    <a:srgbClr val="FFFFFF"/>
                  </a:solidFill>
                  <a:latin typeface="Chalkboard"/>
                  <a:cs typeface="Chalkboard"/>
                </a:rPr>
                <a:t>Now</a:t>
              </a:r>
              <a:endParaRPr lang="en-US" sz="3600" dirty="0">
                <a:solidFill>
                  <a:srgbClr val="FFFFFF"/>
                </a:solidFill>
                <a:latin typeface="Chalkboard"/>
                <a:cs typeface="Chalkboard"/>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0274" y="4910722"/>
              <a:ext cx="2465456" cy="1762919"/>
            </a:xfrm>
            <a:prstGeom prst="rect">
              <a:avLst/>
            </a:prstGeom>
            <a:solidFill>
              <a:srgbClr val="000000"/>
            </a:solidFill>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t="-13895" r="-133"/>
            <a:stretch/>
          </p:blipFill>
          <p:spPr>
            <a:xfrm>
              <a:off x="5313560" y="3069092"/>
              <a:ext cx="2465456" cy="1765430"/>
            </a:xfrm>
            <a:prstGeom prst="rect">
              <a:avLst/>
            </a:prstGeom>
            <a:solidFill>
              <a:srgbClr val="000000"/>
            </a:solidFill>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10272" y="1634122"/>
              <a:ext cx="2465456" cy="1676400"/>
            </a:xfrm>
            <a:prstGeom prst="rect">
              <a:avLst/>
            </a:prstGeom>
            <a:solidFill>
              <a:srgbClr val="000000"/>
            </a:solidFill>
          </p:spPr>
        </p:pic>
        <p:sp>
          <p:nvSpPr>
            <p:cNvPr id="2" name="TextBox 1"/>
            <p:cNvSpPr txBox="1"/>
            <p:nvPr/>
          </p:nvSpPr>
          <p:spPr>
            <a:xfrm>
              <a:off x="5313560" y="2914605"/>
              <a:ext cx="2462168" cy="793380"/>
            </a:xfrm>
            <a:prstGeom prst="rect">
              <a:avLst/>
            </a:prstGeom>
            <a:solidFill>
              <a:srgbClr val="000000"/>
            </a:solidFill>
          </p:spPr>
          <p:txBody>
            <a:bodyPr wrap="square" rtlCol="0">
              <a:spAutoFit/>
            </a:bodyPr>
            <a:lstStyle/>
            <a:p>
              <a:pPr algn="ctr">
                <a:lnSpc>
                  <a:spcPts val="1760"/>
                </a:lnSpc>
              </a:pPr>
              <a:r>
                <a:rPr lang="en-US" sz="2000" dirty="0" smtClean="0">
                  <a:solidFill>
                    <a:srgbClr val="FFFFFF"/>
                  </a:solidFill>
                  <a:latin typeface="Chalkboard"/>
                  <a:cs typeface="Chalkboard"/>
                </a:rPr>
                <a:t>Ecosystem</a:t>
              </a:r>
            </a:p>
            <a:p>
              <a:pPr algn="ctr">
                <a:lnSpc>
                  <a:spcPts val="1760"/>
                </a:lnSpc>
              </a:pPr>
              <a:r>
                <a:rPr lang="en-US" sz="2000" dirty="0" smtClean="0">
                  <a:solidFill>
                    <a:srgbClr val="FFFFFF"/>
                  </a:solidFill>
                  <a:latin typeface="Chalkboard"/>
                  <a:cs typeface="Chalkboard"/>
                </a:rPr>
                <a:t>Based</a:t>
              </a:r>
            </a:p>
            <a:p>
              <a:pPr algn="ctr">
                <a:lnSpc>
                  <a:spcPts val="1760"/>
                </a:lnSpc>
              </a:pPr>
              <a:r>
                <a:rPr lang="en-US" sz="2000" dirty="0" smtClean="0">
                  <a:solidFill>
                    <a:srgbClr val="FFFFFF"/>
                  </a:solidFill>
                  <a:latin typeface="Chalkboard"/>
                  <a:cs typeface="Chalkboard"/>
                </a:rPr>
                <a:t>Management</a:t>
              </a:r>
              <a:endParaRPr lang="en-US" sz="2000" dirty="0">
                <a:solidFill>
                  <a:srgbClr val="FFFFFF"/>
                </a:solidFill>
                <a:latin typeface="Chalkboard"/>
                <a:cs typeface="Chalkboard"/>
              </a:endParaRPr>
            </a:p>
          </p:txBody>
        </p:sp>
        <p:sp>
          <p:nvSpPr>
            <p:cNvPr id="9" name="Right Arrow 8"/>
            <p:cNvSpPr/>
            <p:nvPr/>
          </p:nvSpPr>
          <p:spPr bwMode="auto">
            <a:xfrm>
              <a:off x="4361722" y="3392997"/>
              <a:ext cx="625221" cy="609600"/>
            </a:xfrm>
            <a:prstGeom prst="rightArrow">
              <a:avLst/>
            </a:prstGeom>
            <a:solidFill>
              <a:schemeClr val="tx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a:ln>
                  <a:noFill/>
                </a:ln>
                <a:solidFill>
                  <a:srgbClr val="FFFFFF"/>
                </a:solidFill>
                <a:effectLst/>
                <a:latin typeface="Chalkboard"/>
                <a:ea typeface="ＭＳ Ｐゴシック" charset="0"/>
                <a:cs typeface="Chalkboard"/>
              </a:endParaRPr>
            </a:p>
          </p:txBody>
        </p:sp>
      </p:grpSp>
    </p:spTree>
    <p:extLst>
      <p:ext uri="{BB962C8B-B14F-4D97-AF65-F5344CB8AC3E}">
        <p14:creationId xmlns:p14="http://schemas.microsoft.com/office/powerpoint/2010/main" val="1957133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MC.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00"/>
            <a:ext cx="9144000" cy="6829778"/>
          </a:xfrm>
          <a:prstGeom prst="rect">
            <a:avLst/>
          </a:prstGeom>
        </p:spPr>
      </p:pic>
    </p:spTree>
    <p:extLst>
      <p:ext uri="{BB962C8B-B14F-4D97-AF65-F5344CB8AC3E}">
        <p14:creationId xmlns:p14="http://schemas.microsoft.com/office/powerpoint/2010/main" val="3271375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3195" y="4121581"/>
            <a:ext cx="3043317" cy="23164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cs typeface="Chalkboard"/>
            </a:endParaRPr>
          </a:p>
        </p:txBody>
      </p:sp>
      <p:sp>
        <p:nvSpPr>
          <p:cNvPr id="5" name="TextBox 4"/>
          <p:cNvSpPr txBox="1"/>
          <p:nvPr/>
        </p:nvSpPr>
        <p:spPr>
          <a:xfrm>
            <a:off x="577903" y="390230"/>
            <a:ext cx="7971357" cy="633079"/>
          </a:xfrm>
          <a:prstGeom prst="rect">
            <a:avLst/>
          </a:prstGeom>
          <a:noFill/>
        </p:spPr>
        <p:txBody>
          <a:bodyPr wrap="none" rtlCol="0">
            <a:spAutoFit/>
          </a:bodyPr>
          <a:lstStyle/>
          <a:p>
            <a:pPr algn="ctr">
              <a:lnSpc>
                <a:spcPts val="4100"/>
              </a:lnSpc>
            </a:pPr>
            <a:r>
              <a:rPr lang="en-US" sz="4000" dirty="0" smtClean="0">
                <a:solidFill>
                  <a:srgbClr val="FFFFFF"/>
                </a:solidFill>
                <a:latin typeface="Chalkboard"/>
                <a:cs typeface="Chalkboard"/>
              </a:rPr>
              <a:t>Optical &amp; Biogeochemical Sensors</a:t>
            </a:r>
            <a:endParaRPr lang="en-US" sz="4000" dirty="0">
              <a:solidFill>
                <a:srgbClr val="FFFFFF"/>
              </a:solidFill>
              <a:latin typeface="Chalkboard"/>
              <a:cs typeface="Chalkboard"/>
            </a:endParaRPr>
          </a:p>
        </p:txBody>
      </p:sp>
      <p:grpSp>
        <p:nvGrpSpPr>
          <p:cNvPr id="6" name="Group 5"/>
          <p:cNvGrpSpPr/>
          <p:nvPr/>
        </p:nvGrpSpPr>
        <p:grpSpPr>
          <a:xfrm>
            <a:off x="308695" y="1353516"/>
            <a:ext cx="2487204" cy="2255731"/>
            <a:chOff x="308695" y="1353516"/>
            <a:chExt cx="2487204" cy="2255731"/>
          </a:xfrm>
        </p:grpSpPr>
        <p:grpSp>
          <p:nvGrpSpPr>
            <p:cNvPr id="7" name="Group 6"/>
            <p:cNvGrpSpPr/>
            <p:nvPr/>
          </p:nvGrpSpPr>
          <p:grpSpPr>
            <a:xfrm>
              <a:off x="308695" y="1353516"/>
              <a:ext cx="2487204" cy="1953669"/>
              <a:chOff x="452855" y="1436543"/>
              <a:chExt cx="2122561" cy="1639546"/>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855" y="2347501"/>
                <a:ext cx="2122561" cy="728588"/>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855" y="1436543"/>
                <a:ext cx="2122561" cy="1027310"/>
              </a:xfrm>
              <a:prstGeom prst="rect">
                <a:avLst/>
              </a:prstGeom>
            </p:spPr>
          </p:pic>
        </p:grpSp>
        <p:sp>
          <p:nvSpPr>
            <p:cNvPr id="8" name="TextBox 7"/>
            <p:cNvSpPr txBox="1"/>
            <p:nvPr/>
          </p:nvSpPr>
          <p:spPr>
            <a:xfrm>
              <a:off x="1309040" y="3239915"/>
              <a:ext cx="453970" cy="369332"/>
            </a:xfrm>
            <a:prstGeom prst="rect">
              <a:avLst/>
            </a:prstGeom>
            <a:noFill/>
          </p:spPr>
          <p:txBody>
            <a:bodyPr wrap="none" rtlCol="0">
              <a:spAutoFit/>
            </a:bodyPr>
            <a:lstStyle/>
            <a:p>
              <a:r>
                <a:rPr lang="en-US" dirty="0" smtClean="0">
                  <a:solidFill>
                    <a:srgbClr val="FFFFFF"/>
                  </a:solidFill>
                  <a:latin typeface="Chalkboard"/>
                  <a:cs typeface="Chalkboard"/>
                </a:rPr>
                <a:t>pH</a:t>
              </a:r>
              <a:endParaRPr lang="en-US" dirty="0">
                <a:solidFill>
                  <a:srgbClr val="FFFFFF"/>
                </a:solidFill>
                <a:latin typeface="Chalkboard"/>
                <a:cs typeface="Chalkboard"/>
              </a:endParaRPr>
            </a:p>
          </p:txBody>
        </p:sp>
      </p:grpSp>
      <p:grpSp>
        <p:nvGrpSpPr>
          <p:cNvPr id="11" name="Group 10"/>
          <p:cNvGrpSpPr/>
          <p:nvPr/>
        </p:nvGrpSpPr>
        <p:grpSpPr>
          <a:xfrm>
            <a:off x="6289776" y="1355255"/>
            <a:ext cx="2513853" cy="2459258"/>
            <a:chOff x="6581401" y="2620646"/>
            <a:chExt cx="2139689" cy="1649815"/>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5436" y="2620646"/>
              <a:ext cx="725654" cy="1428632"/>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81401" y="2620646"/>
              <a:ext cx="1428632" cy="1428632"/>
            </a:xfrm>
            <a:prstGeom prst="rect">
              <a:avLst/>
            </a:prstGeom>
          </p:spPr>
        </p:pic>
        <p:sp>
          <p:nvSpPr>
            <p:cNvPr id="14" name="TextBox 13"/>
            <p:cNvSpPr txBox="1"/>
            <p:nvPr/>
          </p:nvSpPr>
          <p:spPr>
            <a:xfrm>
              <a:off x="6677671" y="4022691"/>
              <a:ext cx="2016887" cy="247770"/>
            </a:xfrm>
            <a:prstGeom prst="rect">
              <a:avLst/>
            </a:prstGeom>
            <a:noFill/>
          </p:spPr>
          <p:txBody>
            <a:bodyPr wrap="square" rtlCol="0">
              <a:spAutoFit/>
            </a:bodyPr>
            <a:lstStyle/>
            <a:p>
              <a:r>
                <a:rPr lang="en-US" dirty="0" smtClean="0">
                  <a:solidFill>
                    <a:srgbClr val="FFFFFF"/>
                  </a:solidFill>
                  <a:latin typeface="Chalkboard"/>
                  <a:cs typeface="Chalkboard"/>
                </a:rPr>
                <a:t>DISSOLVED OXYGEN</a:t>
              </a:r>
              <a:endParaRPr lang="en-US" dirty="0">
                <a:solidFill>
                  <a:srgbClr val="FFFFFF"/>
                </a:solidFill>
                <a:latin typeface="Chalkboard"/>
                <a:cs typeface="Chalkboard"/>
              </a:endParaRPr>
            </a:p>
          </p:txBody>
        </p:sp>
      </p:grpSp>
      <p:grpSp>
        <p:nvGrpSpPr>
          <p:cNvPr id="15" name="Group 14"/>
          <p:cNvGrpSpPr/>
          <p:nvPr/>
        </p:nvGrpSpPr>
        <p:grpSpPr>
          <a:xfrm>
            <a:off x="3073195" y="1353517"/>
            <a:ext cx="3043317" cy="2658657"/>
            <a:chOff x="3073195" y="3587172"/>
            <a:chExt cx="3043317" cy="2658657"/>
          </a:xfrm>
        </p:grpSpPr>
        <p:grpSp>
          <p:nvGrpSpPr>
            <p:cNvPr id="16" name="Group 15"/>
            <p:cNvGrpSpPr/>
            <p:nvPr/>
          </p:nvGrpSpPr>
          <p:grpSpPr>
            <a:xfrm>
              <a:off x="3073195" y="3587172"/>
              <a:ext cx="3043317" cy="2658657"/>
              <a:chOff x="468437" y="3751263"/>
              <a:chExt cx="2669706" cy="2326340"/>
            </a:xfrm>
          </p:grpSpPr>
          <p:sp>
            <p:nvSpPr>
              <p:cNvPr id="18" name="Rectangle 17"/>
              <p:cNvSpPr/>
              <p:nvPr/>
            </p:nvSpPr>
            <p:spPr>
              <a:xfrm>
                <a:off x="468437" y="3751263"/>
                <a:ext cx="2669706" cy="23263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cs typeface="Chalkboard"/>
                </a:endParaRPr>
              </a:p>
            </p:txBody>
          </p:sp>
          <p:pic>
            <p:nvPicPr>
              <p:cNvPr id="19" name="Picture 1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0623" y="3921522"/>
                <a:ext cx="620459" cy="2094276"/>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2375" y="3785779"/>
                <a:ext cx="1925768" cy="1444326"/>
              </a:xfrm>
              <a:prstGeom prst="rect">
                <a:avLst/>
              </a:prstGeom>
            </p:spPr>
          </p:pic>
          <p:pic>
            <p:nvPicPr>
              <p:cNvPr id="21" name="Picture 20"/>
              <p:cNvPicPr>
                <a:picLocks noChangeAspect="1"/>
              </p:cNvPicPr>
              <p:nvPr/>
            </p:nvPicPr>
            <p:blipFill>
              <a:blip r:embed="rId9"/>
              <a:stretch>
                <a:fillRect/>
              </a:stretch>
            </p:blipFill>
            <p:spPr>
              <a:xfrm>
                <a:off x="1656294" y="5063298"/>
                <a:ext cx="1270000" cy="952500"/>
              </a:xfrm>
              <a:prstGeom prst="rect">
                <a:avLst/>
              </a:prstGeom>
            </p:spPr>
          </p:pic>
        </p:grpSp>
        <p:sp>
          <p:nvSpPr>
            <p:cNvPr id="17" name="TextBox 16"/>
            <p:cNvSpPr txBox="1"/>
            <p:nvPr/>
          </p:nvSpPr>
          <p:spPr>
            <a:xfrm>
              <a:off x="3799960" y="3706382"/>
              <a:ext cx="990652" cy="369332"/>
            </a:xfrm>
            <a:prstGeom prst="rect">
              <a:avLst/>
            </a:prstGeom>
            <a:noFill/>
          </p:spPr>
          <p:txBody>
            <a:bodyPr wrap="none" rtlCol="0">
              <a:spAutoFit/>
            </a:bodyPr>
            <a:lstStyle/>
            <a:p>
              <a:r>
                <a:rPr lang="en-US" dirty="0" smtClean="0">
                  <a:latin typeface="Chalkboard"/>
                  <a:cs typeface="Chalkboard"/>
                </a:rPr>
                <a:t>OPTICS</a:t>
              </a:r>
              <a:endParaRPr lang="en-US" dirty="0">
                <a:latin typeface="Chalkboard"/>
                <a:cs typeface="Chalkboard"/>
              </a:endParaRPr>
            </a:p>
          </p:txBody>
        </p:sp>
      </p:grpSp>
      <p:grpSp>
        <p:nvGrpSpPr>
          <p:cNvPr id="22" name="Group 21"/>
          <p:cNvGrpSpPr/>
          <p:nvPr/>
        </p:nvGrpSpPr>
        <p:grpSpPr>
          <a:xfrm>
            <a:off x="6297387" y="3862250"/>
            <a:ext cx="2513663" cy="2575737"/>
            <a:chOff x="6297387" y="3862250"/>
            <a:chExt cx="2513663" cy="2575737"/>
          </a:xfrm>
        </p:grpSpPr>
        <p:grpSp>
          <p:nvGrpSpPr>
            <p:cNvPr id="23" name="Group 22"/>
            <p:cNvGrpSpPr/>
            <p:nvPr/>
          </p:nvGrpSpPr>
          <p:grpSpPr>
            <a:xfrm rot="16200000">
              <a:off x="6429715" y="4056651"/>
              <a:ext cx="2249008" cy="2513663"/>
              <a:chOff x="6729809" y="3873983"/>
              <a:chExt cx="1810186" cy="2613280"/>
            </a:xfrm>
          </p:grpSpPr>
          <p:pic>
            <p:nvPicPr>
              <p:cNvPr id="25" name="Picture 2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729809" y="3875334"/>
                <a:ext cx="1065667" cy="2611929"/>
              </a:xfrm>
              <a:prstGeom prst="rect">
                <a:avLst/>
              </a:prstGeom>
            </p:spPr>
          </p:pic>
          <p:pic>
            <p:nvPicPr>
              <p:cNvPr id="26" name="Picture 25"/>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5400000">
                <a:off x="6859003" y="4798570"/>
                <a:ext cx="2605579" cy="756405"/>
              </a:xfrm>
              <a:prstGeom prst="rect">
                <a:avLst/>
              </a:prstGeom>
            </p:spPr>
          </p:pic>
        </p:grpSp>
        <p:sp>
          <p:nvSpPr>
            <p:cNvPr id="24" name="TextBox 23"/>
            <p:cNvSpPr txBox="1"/>
            <p:nvPr/>
          </p:nvSpPr>
          <p:spPr>
            <a:xfrm>
              <a:off x="6911969" y="3862250"/>
              <a:ext cx="1410480" cy="369332"/>
            </a:xfrm>
            <a:prstGeom prst="rect">
              <a:avLst/>
            </a:prstGeom>
            <a:noFill/>
          </p:spPr>
          <p:txBody>
            <a:bodyPr wrap="none" rtlCol="0">
              <a:spAutoFit/>
            </a:bodyPr>
            <a:lstStyle/>
            <a:p>
              <a:pPr algn="ctr"/>
              <a:r>
                <a:rPr lang="en-US" dirty="0" smtClean="0">
                  <a:solidFill>
                    <a:srgbClr val="FFFFFF"/>
                  </a:solidFill>
                  <a:latin typeface="Chalkboard"/>
                  <a:cs typeface="Chalkboard"/>
                </a:rPr>
                <a:t>NUTRIENTS</a:t>
              </a:r>
              <a:endParaRPr lang="en-US" dirty="0">
                <a:solidFill>
                  <a:srgbClr val="FFFFFF"/>
                </a:solidFill>
                <a:latin typeface="Chalkboard"/>
                <a:cs typeface="Chalkboard"/>
              </a:endParaRPr>
            </a:p>
          </p:txBody>
        </p:sp>
      </p:grpSp>
      <p:grpSp>
        <p:nvGrpSpPr>
          <p:cNvPr id="27" name="Group 26"/>
          <p:cNvGrpSpPr/>
          <p:nvPr/>
        </p:nvGrpSpPr>
        <p:grpSpPr>
          <a:xfrm>
            <a:off x="308695" y="3607681"/>
            <a:ext cx="2487204" cy="2830306"/>
            <a:chOff x="308695" y="3607681"/>
            <a:chExt cx="2487204" cy="2830306"/>
          </a:xfrm>
        </p:grpSpPr>
        <p:grpSp>
          <p:nvGrpSpPr>
            <p:cNvPr id="28" name="Group 27"/>
            <p:cNvGrpSpPr/>
            <p:nvPr/>
          </p:nvGrpSpPr>
          <p:grpSpPr>
            <a:xfrm>
              <a:off x="308695" y="4012175"/>
              <a:ext cx="2487204" cy="2425812"/>
              <a:chOff x="6054066" y="1676887"/>
              <a:chExt cx="2148097" cy="2112363"/>
            </a:xfrm>
          </p:grpSpPr>
          <p:sp>
            <p:nvSpPr>
              <p:cNvPr id="30" name="Process 29"/>
              <p:cNvSpPr/>
              <p:nvPr/>
            </p:nvSpPr>
            <p:spPr>
              <a:xfrm>
                <a:off x="6054066" y="1676887"/>
                <a:ext cx="2148097" cy="2112363"/>
              </a:xfrm>
              <a:prstGeom prst="flowChartProcess">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a:cs typeface="Chalkboard"/>
                </a:endParaRPr>
              </a:p>
            </p:txBody>
          </p:sp>
          <p:pic>
            <p:nvPicPr>
              <p:cNvPr id="31" name="Picture 3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682284" y="2275265"/>
                <a:ext cx="1971208" cy="1015077"/>
              </a:xfrm>
              <a:prstGeom prst="rect">
                <a:avLst/>
              </a:prstGeom>
            </p:spPr>
          </p:pic>
          <p:pic>
            <p:nvPicPr>
              <p:cNvPr id="32" name="Picture 31"/>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156528" y="1741330"/>
                <a:ext cx="960280" cy="1946870"/>
              </a:xfrm>
              <a:prstGeom prst="rect">
                <a:avLst/>
              </a:prstGeom>
            </p:spPr>
          </p:pic>
        </p:grpSp>
        <p:sp>
          <p:nvSpPr>
            <p:cNvPr id="29" name="TextBox 28"/>
            <p:cNvSpPr txBox="1"/>
            <p:nvPr/>
          </p:nvSpPr>
          <p:spPr>
            <a:xfrm>
              <a:off x="1188597" y="3607681"/>
              <a:ext cx="697627" cy="369332"/>
            </a:xfrm>
            <a:prstGeom prst="rect">
              <a:avLst/>
            </a:prstGeom>
            <a:noFill/>
          </p:spPr>
          <p:txBody>
            <a:bodyPr wrap="none" rtlCol="0">
              <a:spAutoFit/>
            </a:bodyPr>
            <a:lstStyle/>
            <a:p>
              <a:pPr algn="ctr"/>
              <a:r>
                <a:rPr lang="en-US" dirty="0" smtClean="0">
                  <a:solidFill>
                    <a:srgbClr val="FFFFFF"/>
                  </a:solidFill>
                  <a:latin typeface="Chalkboard"/>
                  <a:cs typeface="Chalkboard"/>
                </a:rPr>
                <a:t>pCO</a:t>
              </a:r>
              <a:r>
                <a:rPr lang="en-US" baseline="-25000" dirty="0" smtClean="0">
                  <a:solidFill>
                    <a:srgbClr val="FFFFFF"/>
                  </a:solidFill>
                  <a:latin typeface="Chalkboard"/>
                  <a:cs typeface="Chalkboard"/>
                </a:rPr>
                <a:t>2</a:t>
              </a:r>
              <a:endParaRPr lang="en-US" baseline="-25000" dirty="0">
                <a:solidFill>
                  <a:srgbClr val="FFFFFF"/>
                </a:solidFill>
                <a:latin typeface="Chalkboard"/>
                <a:cs typeface="Chalkboard"/>
              </a:endParaRPr>
            </a:p>
          </p:txBody>
        </p:sp>
      </p:grpSp>
      <p:pic>
        <p:nvPicPr>
          <p:cNvPr id="33" name="Picture 3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082014" y="4855934"/>
            <a:ext cx="3043317" cy="1528012"/>
          </a:xfrm>
          <a:prstGeom prst="rect">
            <a:avLst/>
          </a:prstGeom>
        </p:spPr>
      </p:pic>
      <p:pic>
        <p:nvPicPr>
          <p:cNvPr id="34" name="Picture 33"/>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7016" y="4188979"/>
            <a:ext cx="1766547" cy="990425"/>
          </a:xfrm>
          <a:prstGeom prst="rect">
            <a:avLst/>
          </a:prstGeom>
        </p:spPr>
      </p:pic>
      <p:sp>
        <p:nvSpPr>
          <p:cNvPr id="35" name="TextBox 34"/>
          <p:cNvSpPr txBox="1"/>
          <p:nvPr/>
        </p:nvSpPr>
        <p:spPr>
          <a:xfrm>
            <a:off x="3046691" y="4319208"/>
            <a:ext cx="1350539" cy="369332"/>
          </a:xfrm>
          <a:prstGeom prst="rect">
            <a:avLst/>
          </a:prstGeom>
          <a:noFill/>
        </p:spPr>
        <p:txBody>
          <a:bodyPr wrap="none" rtlCol="0">
            <a:spAutoFit/>
          </a:bodyPr>
          <a:lstStyle/>
          <a:p>
            <a:r>
              <a:rPr lang="en-US" dirty="0" smtClean="0">
                <a:latin typeface="Chalkboard"/>
                <a:cs typeface="Chalkboard"/>
              </a:rPr>
              <a:t>PARTICLES</a:t>
            </a:r>
            <a:endParaRPr lang="en-US" dirty="0">
              <a:latin typeface="Chalkboard"/>
              <a:cs typeface="Chalkboard"/>
            </a:endParaRPr>
          </a:p>
        </p:txBody>
      </p:sp>
    </p:spTree>
    <p:extLst>
      <p:ext uri="{BB962C8B-B14F-4D97-AF65-F5344CB8AC3E}">
        <p14:creationId xmlns:p14="http://schemas.microsoft.com/office/powerpoint/2010/main" val="29353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OOI_map_new00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464" y="90886"/>
            <a:ext cx="7748422" cy="673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81249" y="4217609"/>
            <a:ext cx="4060666" cy="584776"/>
          </a:xfrm>
          <a:prstGeom prst="rect">
            <a:avLst/>
          </a:prstGeom>
          <a:noFill/>
        </p:spPr>
        <p:txBody>
          <a:bodyPr wrap="none" rtlCol="0">
            <a:spAutoFit/>
          </a:bodyPr>
          <a:lstStyle/>
          <a:p>
            <a:pPr algn="ctr">
              <a:spcAft>
                <a:spcPts val="1200"/>
              </a:spcAft>
            </a:pPr>
            <a:r>
              <a:rPr lang="en-US" sz="3200" dirty="0" smtClean="0">
                <a:solidFill>
                  <a:schemeClr val="bg1"/>
                </a:solidFill>
                <a:latin typeface="Chalkboard"/>
                <a:cs typeface="Chalkboard"/>
              </a:rPr>
              <a:t>O&amp;M Cost: $50-65M</a:t>
            </a:r>
          </a:p>
        </p:txBody>
      </p:sp>
      <p:grpSp>
        <p:nvGrpSpPr>
          <p:cNvPr id="9" name="Group 8"/>
          <p:cNvGrpSpPr/>
          <p:nvPr/>
        </p:nvGrpSpPr>
        <p:grpSpPr>
          <a:xfrm>
            <a:off x="798521" y="5036276"/>
            <a:ext cx="4018801" cy="1384995"/>
            <a:chOff x="5016501" y="4263936"/>
            <a:chExt cx="3695699" cy="1384995"/>
          </a:xfrm>
        </p:grpSpPr>
        <p:sp>
          <p:nvSpPr>
            <p:cNvPr id="11" name="Rectangle 10"/>
            <p:cNvSpPr/>
            <p:nvPr/>
          </p:nvSpPr>
          <p:spPr>
            <a:xfrm>
              <a:off x="5016501" y="4263936"/>
              <a:ext cx="795434" cy="1384995"/>
            </a:xfrm>
            <a:prstGeom prst="rect">
              <a:avLst/>
            </a:prstGeom>
            <a:ln>
              <a:noFill/>
            </a:ln>
          </p:spPr>
          <p:txBody>
            <a:bodyPr wrap="square">
              <a:spAutoFit/>
            </a:bodyPr>
            <a:lstStyle/>
            <a:p>
              <a:pPr algn="r">
                <a:tabLst>
                  <a:tab pos="635000" algn="l"/>
                </a:tabLst>
              </a:pPr>
              <a:r>
                <a:rPr lang="en-US" sz="2800" dirty="0" smtClean="0">
                  <a:solidFill>
                    <a:srgbClr val="FFFFFF"/>
                  </a:solidFill>
                  <a:latin typeface="Chalkboard"/>
                  <a:ea typeface="MS PGothic" charset="0"/>
                  <a:cs typeface="Chalkboard"/>
                </a:rPr>
                <a:t>6</a:t>
              </a:r>
              <a:endParaRPr lang="en-US" sz="2800" dirty="0">
                <a:solidFill>
                  <a:srgbClr val="FFFFFF"/>
                </a:solidFill>
                <a:latin typeface="Chalkboard"/>
                <a:ea typeface="MS PGothic" charset="0"/>
                <a:cs typeface="Chalkboard"/>
              </a:endParaRPr>
            </a:p>
            <a:p>
              <a:pPr algn="r">
                <a:tabLst>
                  <a:tab pos="635000" algn="l"/>
                </a:tabLst>
              </a:pPr>
              <a:r>
                <a:rPr lang="en-US" sz="2800" dirty="0" smtClean="0">
                  <a:solidFill>
                    <a:srgbClr val="FFFFFF"/>
                  </a:solidFill>
                  <a:latin typeface="Chalkboard"/>
                  <a:ea typeface="MS PGothic" charset="0"/>
                  <a:cs typeface="Chalkboard"/>
                </a:rPr>
                <a:t>48</a:t>
              </a:r>
              <a:endParaRPr lang="en-US" sz="2800" dirty="0">
                <a:solidFill>
                  <a:srgbClr val="FFFFFF"/>
                </a:solidFill>
                <a:latin typeface="Chalkboard"/>
                <a:ea typeface="MS PGothic" charset="0"/>
                <a:cs typeface="Chalkboard"/>
              </a:endParaRPr>
            </a:p>
            <a:p>
              <a:pPr algn="r">
                <a:tabLst>
                  <a:tab pos="635000" algn="l"/>
                </a:tabLst>
              </a:pPr>
              <a:r>
                <a:rPr lang="en-US" sz="2800" dirty="0" smtClean="0">
                  <a:solidFill>
                    <a:srgbClr val="FFFFFF"/>
                  </a:solidFill>
                  <a:latin typeface="Chalkboard"/>
                  <a:ea typeface="MS PGothic" charset="0"/>
                  <a:cs typeface="Chalkboard"/>
                </a:rPr>
                <a:t>764</a:t>
              </a:r>
              <a:endParaRPr lang="en-US" sz="2800" dirty="0">
                <a:solidFill>
                  <a:srgbClr val="FFFFFF"/>
                </a:solidFill>
                <a:latin typeface="Chalkboard"/>
                <a:ea typeface="MS PGothic" charset="0"/>
                <a:cs typeface="Chalkboard"/>
              </a:endParaRPr>
            </a:p>
          </p:txBody>
        </p:sp>
        <p:sp>
          <p:nvSpPr>
            <p:cNvPr id="12" name="Rectangle 11"/>
            <p:cNvSpPr/>
            <p:nvPr/>
          </p:nvSpPr>
          <p:spPr>
            <a:xfrm>
              <a:off x="5811934" y="4263936"/>
              <a:ext cx="2900266" cy="1384995"/>
            </a:xfrm>
            <a:prstGeom prst="rect">
              <a:avLst/>
            </a:prstGeom>
            <a:ln>
              <a:noFill/>
            </a:ln>
          </p:spPr>
          <p:txBody>
            <a:bodyPr wrap="square">
              <a:spAutoFit/>
            </a:bodyPr>
            <a:lstStyle/>
            <a:p>
              <a:pPr>
                <a:tabLst>
                  <a:tab pos="635000" algn="l"/>
                </a:tabLst>
              </a:pPr>
              <a:r>
                <a:rPr lang="en-US" sz="2800" dirty="0" smtClean="0">
                  <a:solidFill>
                    <a:srgbClr val="FFFFFF"/>
                  </a:solidFill>
                  <a:latin typeface="Chalkboard"/>
                  <a:ea typeface="MS PGothic" charset="0"/>
                  <a:cs typeface="Chalkboard"/>
                </a:rPr>
                <a:t>Regional </a:t>
              </a:r>
              <a:r>
                <a:rPr lang="en-US" sz="2800" dirty="0">
                  <a:solidFill>
                    <a:srgbClr val="FFFFFF"/>
                  </a:solidFill>
                  <a:latin typeface="Chalkboard"/>
                  <a:ea typeface="MS PGothic" charset="0"/>
                  <a:cs typeface="Chalkboard"/>
                </a:rPr>
                <a:t>Arrays</a:t>
              </a:r>
            </a:p>
            <a:p>
              <a:pPr>
                <a:tabLst>
                  <a:tab pos="635000" algn="l"/>
                </a:tabLst>
              </a:pPr>
              <a:r>
                <a:rPr lang="en-US" sz="2800" dirty="0" smtClean="0">
                  <a:solidFill>
                    <a:srgbClr val="FFFFFF"/>
                  </a:solidFill>
                  <a:latin typeface="Chalkboard"/>
                  <a:ea typeface="MS PGothic" charset="0"/>
                  <a:cs typeface="Chalkboard"/>
                </a:rPr>
                <a:t>Instrument Types</a:t>
              </a:r>
              <a:endParaRPr lang="en-US" sz="2800" dirty="0">
                <a:solidFill>
                  <a:srgbClr val="FFFFFF"/>
                </a:solidFill>
                <a:latin typeface="Chalkboard"/>
                <a:ea typeface="MS PGothic" charset="0"/>
                <a:cs typeface="Chalkboard"/>
              </a:endParaRPr>
            </a:p>
            <a:p>
              <a:pPr>
                <a:tabLst>
                  <a:tab pos="635000" algn="l"/>
                </a:tabLst>
              </a:pPr>
              <a:r>
                <a:rPr lang="en-US" sz="2800" dirty="0" smtClean="0">
                  <a:solidFill>
                    <a:srgbClr val="FFFFFF"/>
                  </a:solidFill>
                  <a:latin typeface="Chalkboard"/>
                  <a:ea typeface="MS PGothic" charset="0"/>
                  <a:cs typeface="Chalkboard"/>
                </a:rPr>
                <a:t>Instruments</a:t>
              </a:r>
              <a:endParaRPr lang="en-US" sz="2800" dirty="0">
                <a:solidFill>
                  <a:srgbClr val="FFFFFF"/>
                </a:solidFill>
                <a:latin typeface="Chalkboard"/>
                <a:ea typeface="MS PGothic" charset="0"/>
                <a:cs typeface="Chalkboard"/>
              </a:endParaRPr>
            </a:p>
          </p:txBody>
        </p:sp>
      </p:grpSp>
      <p:sp>
        <p:nvSpPr>
          <p:cNvPr id="13" name="TextBox 12"/>
          <p:cNvSpPr txBox="1"/>
          <p:nvPr/>
        </p:nvSpPr>
        <p:spPr>
          <a:xfrm>
            <a:off x="704415" y="2370840"/>
            <a:ext cx="4228358" cy="1754327"/>
          </a:xfrm>
          <a:prstGeom prst="rect">
            <a:avLst/>
          </a:prstGeom>
          <a:noFill/>
        </p:spPr>
        <p:txBody>
          <a:bodyPr wrap="square" rtlCol="0">
            <a:spAutoFit/>
          </a:bodyPr>
          <a:lstStyle/>
          <a:p>
            <a:pPr algn="ctr"/>
            <a:r>
              <a:rPr lang="en-US" sz="3600" dirty="0" smtClean="0">
                <a:solidFill>
                  <a:srgbClr val="FFFFFF"/>
                </a:solidFill>
                <a:latin typeface="Chalkboard"/>
                <a:cs typeface="Chalkboard"/>
              </a:rPr>
              <a:t>Ocean</a:t>
            </a:r>
          </a:p>
          <a:p>
            <a:pPr algn="ctr"/>
            <a:r>
              <a:rPr lang="en-US" sz="3600" dirty="0" smtClean="0">
                <a:solidFill>
                  <a:srgbClr val="FFFFFF"/>
                </a:solidFill>
                <a:latin typeface="Chalkboard"/>
                <a:cs typeface="Chalkboard"/>
              </a:rPr>
              <a:t>Observatories</a:t>
            </a:r>
            <a:endParaRPr lang="en-US" sz="3600" dirty="0">
              <a:solidFill>
                <a:srgbClr val="FFFFFF"/>
              </a:solidFill>
              <a:latin typeface="Chalkboard"/>
              <a:cs typeface="Chalkboard"/>
            </a:endParaRPr>
          </a:p>
          <a:p>
            <a:pPr algn="ctr"/>
            <a:r>
              <a:rPr lang="en-US" sz="3600" dirty="0" smtClean="0">
                <a:solidFill>
                  <a:srgbClr val="FFFFFF"/>
                </a:solidFill>
                <a:latin typeface="Chalkboard"/>
                <a:cs typeface="Chalkboard"/>
              </a:rPr>
              <a:t>Initiative</a:t>
            </a:r>
            <a:endParaRPr lang="en-US" sz="3600" dirty="0">
              <a:solidFill>
                <a:srgbClr val="FFFFFF"/>
              </a:solidFill>
              <a:latin typeface="Chalkboard"/>
              <a:cs typeface="Chalkboard"/>
            </a:endParaRPr>
          </a:p>
        </p:txBody>
      </p:sp>
    </p:spTree>
    <p:extLst>
      <p:ext uri="{BB962C8B-B14F-4D97-AF65-F5344CB8AC3E}">
        <p14:creationId xmlns:p14="http://schemas.microsoft.com/office/powerpoint/2010/main" val="2431562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5850" y="154339"/>
            <a:ext cx="4171749" cy="584776"/>
          </a:xfrm>
          <a:prstGeom prst="rect">
            <a:avLst/>
          </a:prstGeom>
          <a:noFill/>
          <a:ln>
            <a:noFill/>
          </a:ln>
        </p:spPr>
        <p:txBody>
          <a:bodyPr wrap="none" rtlCol="0">
            <a:spAutoFit/>
          </a:bodyPr>
          <a:lstStyle/>
          <a:p>
            <a:pPr algn="ctr"/>
            <a:r>
              <a:rPr lang="en-US" sz="3200" dirty="0" smtClean="0">
                <a:solidFill>
                  <a:schemeClr val="bg1"/>
                </a:solidFill>
                <a:latin typeface="Chalkboard"/>
                <a:cs typeface="Chalkboard"/>
              </a:rPr>
              <a:t>OOI Core Parameters</a:t>
            </a:r>
            <a:endParaRPr lang="en-US" sz="3200" dirty="0">
              <a:solidFill>
                <a:schemeClr val="bg1"/>
              </a:solidFill>
              <a:latin typeface="Chalkboard"/>
              <a:cs typeface="Chalkboard"/>
            </a:endParaRPr>
          </a:p>
        </p:txBody>
      </p:sp>
      <p:sp>
        <p:nvSpPr>
          <p:cNvPr id="5" name="TextBox 4"/>
          <p:cNvSpPr txBox="1"/>
          <p:nvPr/>
        </p:nvSpPr>
        <p:spPr>
          <a:xfrm>
            <a:off x="1731788" y="1638941"/>
            <a:ext cx="1245034" cy="461665"/>
          </a:xfrm>
          <a:prstGeom prst="rect">
            <a:avLst/>
          </a:prstGeom>
          <a:noFill/>
        </p:spPr>
        <p:txBody>
          <a:bodyPr wrap="none" rtlCol="0">
            <a:spAutoFit/>
          </a:bodyPr>
          <a:lstStyle/>
          <a:p>
            <a:r>
              <a:rPr lang="en-US" sz="2400" dirty="0" smtClean="0">
                <a:solidFill>
                  <a:srgbClr val="FFFFFF"/>
                </a:solidFill>
                <a:latin typeface="Chalkboard"/>
                <a:cs typeface="Chalkboard"/>
              </a:rPr>
              <a:t>Optical:</a:t>
            </a:r>
            <a:endParaRPr lang="en-US" sz="2400" dirty="0">
              <a:solidFill>
                <a:srgbClr val="FFFFFF"/>
              </a:solidFill>
              <a:latin typeface="Chalkboard"/>
              <a:cs typeface="Chalkboard"/>
            </a:endParaRPr>
          </a:p>
        </p:txBody>
      </p:sp>
      <p:sp>
        <p:nvSpPr>
          <p:cNvPr id="6" name="TextBox 5"/>
          <p:cNvSpPr txBox="1"/>
          <p:nvPr/>
        </p:nvSpPr>
        <p:spPr>
          <a:xfrm>
            <a:off x="1172398" y="3248408"/>
            <a:ext cx="2341113" cy="461665"/>
          </a:xfrm>
          <a:prstGeom prst="rect">
            <a:avLst/>
          </a:prstGeom>
          <a:noFill/>
        </p:spPr>
        <p:txBody>
          <a:bodyPr wrap="none" rtlCol="0">
            <a:spAutoFit/>
          </a:bodyPr>
          <a:lstStyle/>
          <a:p>
            <a:r>
              <a:rPr lang="en-US" sz="2400" dirty="0" smtClean="0">
                <a:solidFill>
                  <a:srgbClr val="FFFFFF"/>
                </a:solidFill>
                <a:latin typeface="Chalkboard"/>
                <a:cs typeface="Chalkboard"/>
              </a:rPr>
              <a:t>Biogeochemical:</a:t>
            </a:r>
            <a:endParaRPr lang="en-US" sz="2400" dirty="0">
              <a:solidFill>
                <a:srgbClr val="FFFFFF"/>
              </a:solidFill>
              <a:latin typeface="Chalkboard"/>
              <a:cs typeface="Chalkboard"/>
            </a:endParaRPr>
          </a:p>
        </p:txBody>
      </p:sp>
      <p:sp>
        <p:nvSpPr>
          <p:cNvPr id="7" name="TextBox 6"/>
          <p:cNvSpPr txBox="1"/>
          <p:nvPr/>
        </p:nvSpPr>
        <p:spPr>
          <a:xfrm>
            <a:off x="1654791" y="4765625"/>
            <a:ext cx="1380727" cy="461665"/>
          </a:xfrm>
          <a:prstGeom prst="rect">
            <a:avLst/>
          </a:prstGeom>
          <a:noFill/>
        </p:spPr>
        <p:txBody>
          <a:bodyPr wrap="none" rtlCol="0">
            <a:spAutoFit/>
          </a:bodyPr>
          <a:lstStyle/>
          <a:p>
            <a:r>
              <a:rPr lang="en-US" sz="2400" dirty="0" smtClean="0">
                <a:solidFill>
                  <a:srgbClr val="FFFFFF"/>
                </a:solidFill>
                <a:latin typeface="Chalkboard"/>
                <a:cs typeface="Chalkboard"/>
              </a:rPr>
              <a:t>Physical:</a:t>
            </a:r>
            <a:endParaRPr lang="en-US" sz="2400" dirty="0">
              <a:solidFill>
                <a:srgbClr val="FFFFFF"/>
              </a:solidFill>
              <a:latin typeface="Chalkboard"/>
              <a:cs typeface="Chalkboard"/>
            </a:endParaRPr>
          </a:p>
        </p:txBody>
      </p:sp>
      <p:sp>
        <p:nvSpPr>
          <p:cNvPr id="8" name="TextBox 7"/>
          <p:cNvSpPr txBox="1"/>
          <p:nvPr/>
        </p:nvSpPr>
        <p:spPr>
          <a:xfrm>
            <a:off x="4286693" y="972090"/>
            <a:ext cx="3480440" cy="5632312"/>
          </a:xfrm>
          <a:prstGeom prst="rect">
            <a:avLst/>
          </a:prstGeom>
          <a:noFill/>
        </p:spPr>
        <p:txBody>
          <a:bodyPr wrap="none" rtlCol="0">
            <a:spAutoFit/>
          </a:bodyPr>
          <a:lstStyle/>
          <a:p>
            <a:r>
              <a:rPr lang="en-US" dirty="0" smtClean="0">
                <a:solidFill>
                  <a:srgbClr val="FFFFFF"/>
                </a:solidFill>
                <a:latin typeface="Chalkboard"/>
                <a:cs typeface="Chalkboard"/>
              </a:rPr>
              <a:t>a(</a:t>
            </a:r>
            <a:r>
              <a:rPr lang="en-US" dirty="0" smtClean="0">
                <a:solidFill>
                  <a:srgbClr val="FFFFFF"/>
                </a:solidFill>
                <a:latin typeface="Symbol" charset="2"/>
                <a:cs typeface="Symbol" charset="2"/>
              </a:rPr>
              <a:t>l</a:t>
            </a:r>
            <a:r>
              <a:rPr lang="en-US" dirty="0" smtClean="0">
                <a:solidFill>
                  <a:srgbClr val="FFFFFF"/>
                </a:solidFill>
                <a:latin typeface="Chalkboard"/>
                <a:cs typeface="Chalkboard"/>
              </a:rPr>
              <a:t>)</a:t>
            </a:r>
          </a:p>
          <a:p>
            <a:r>
              <a:rPr lang="en-US" dirty="0" smtClean="0">
                <a:solidFill>
                  <a:srgbClr val="FFFFFF"/>
                </a:solidFill>
                <a:latin typeface="Chalkboard"/>
                <a:cs typeface="Chalkboard"/>
              </a:rPr>
              <a:t>c(</a:t>
            </a:r>
            <a:r>
              <a:rPr lang="en-US" dirty="0">
                <a:solidFill>
                  <a:srgbClr val="FFFFFF"/>
                </a:solidFill>
                <a:latin typeface="Symbol" charset="2"/>
                <a:cs typeface="Symbol" charset="2"/>
              </a:rPr>
              <a:t>l</a:t>
            </a:r>
            <a:r>
              <a:rPr lang="en-US" dirty="0" smtClean="0">
                <a:solidFill>
                  <a:srgbClr val="FFFFFF"/>
                </a:solidFill>
                <a:latin typeface="Chalkboard"/>
                <a:cs typeface="Chalkboard"/>
              </a:rPr>
              <a:t>)</a:t>
            </a:r>
          </a:p>
          <a:p>
            <a:r>
              <a:rPr lang="en-US" dirty="0" smtClean="0">
                <a:solidFill>
                  <a:srgbClr val="FFFFFF"/>
                </a:solidFill>
                <a:latin typeface="Chalkboard"/>
                <a:cs typeface="Chalkboard"/>
              </a:rPr>
              <a:t>b</a:t>
            </a:r>
            <a:r>
              <a:rPr lang="en-US" baseline="-25000" dirty="0" smtClean="0">
                <a:solidFill>
                  <a:srgbClr val="FFFFFF"/>
                </a:solidFill>
                <a:latin typeface="Chalkboard"/>
                <a:cs typeface="Chalkboard"/>
              </a:rPr>
              <a:t>b</a:t>
            </a:r>
            <a:r>
              <a:rPr lang="en-US" dirty="0" smtClean="0">
                <a:solidFill>
                  <a:srgbClr val="FFFFFF"/>
                </a:solidFill>
                <a:latin typeface="Chalkboard"/>
                <a:cs typeface="Chalkboard"/>
              </a:rPr>
              <a:t>(</a:t>
            </a:r>
            <a:r>
              <a:rPr lang="en-US" dirty="0">
                <a:solidFill>
                  <a:srgbClr val="FFFFFF"/>
                </a:solidFill>
                <a:latin typeface="Symbol" charset="2"/>
                <a:cs typeface="Symbol" charset="2"/>
              </a:rPr>
              <a:t>l</a:t>
            </a:r>
            <a:r>
              <a:rPr lang="en-US" dirty="0" smtClean="0">
                <a:solidFill>
                  <a:srgbClr val="FFFFFF"/>
                </a:solidFill>
                <a:latin typeface="Chalkboard"/>
                <a:cs typeface="Chalkboard"/>
              </a:rPr>
              <a:t>)</a:t>
            </a:r>
          </a:p>
          <a:p>
            <a:r>
              <a:rPr lang="en-US" dirty="0" smtClean="0">
                <a:solidFill>
                  <a:srgbClr val="FFFFFF"/>
                </a:solidFill>
                <a:latin typeface="Chalkboard"/>
                <a:cs typeface="Chalkboard"/>
              </a:rPr>
              <a:t>PAR</a:t>
            </a:r>
          </a:p>
          <a:p>
            <a:r>
              <a:rPr lang="en-US" dirty="0" smtClean="0">
                <a:solidFill>
                  <a:srgbClr val="FFFFFF"/>
                </a:solidFill>
                <a:latin typeface="Chalkboard"/>
                <a:cs typeface="Chalkboard"/>
              </a:rPr>
              <a:t>E</a:t>
            </a:r>
            <a:r>
              <a:rPr lang="en-US" baseline="-25000" dirty="0" smtClean="0">
                <a:solidFill>
                  <a:srgbClr val="FFFFFF"/>
                </a:solidFill>
                <a:latin typeface="Chalkboard"/>
                <a:cs typeface="Chalkboard"/>
              </a:rPr>
              <a:t>d</a:t>
            </a:r>
            <a:r>
              <a:rPr lang="en-US" dirty="0" smtClean="0">
                <a:solidFill>
                  <a:srgbClr val="FFFFFF"/>
                </a:solidFill>
                <a:latin typeface="Chalkboard"/>
                <a:cs typeface="Chalkboard"/>
              </a:rPr>
              <a:t>(</a:t>
            </a:r>
            <a:r>
              <a:rPr lang="en-US" dirty="0">
                <a:solidFill>
                  <a:srgbClr val="FFFFFF"/>
                </a:solidFill>
                <a:latin typeface="Symbol" charset="2"/>
                <a:cs typeface="Symbol" charset="2"/>
              </a:rPr>
              <a:t>l</a:t>
            </a:r>
            <a:r>
              <a:rPr lang="en-US" dirty="0" smtClean="0">
                <a:solidFill>
                  <a:srgbClr val="FFFFFF"/>
                </a:solidFill>
                <a:latin typeface="Chalkboard"/>
                <a:cs typeface="Chalkboard"/>
              </a:rPr>
              <a:t>)</a:t>
            </a:r>
          </a:p>
          <a:p>
            <a:r>
              <a:rPr lang="en-US" dirty="0" err="1" smtClean="0">
                <a:solidFill>
                  <a:srgbClr val="FFFFFF"/>
                </a:solidFill>
                <a:latin typeface="Chalkboard"/>
                <a:cs typeface="Chalkboard"/>
              </a:rPr>
              <a:t>E</a:t>
            </a:r>
            <a:r>
              <a:rPr lang="en-US" baseline="-25000" dirty="0" err="1" smtClean="0">
                <a:solidFill>
                  <a:srgbClr val="FFFFFF"/>
                </a:solidFill>
                <a:latin typeface="Chalkboard"/>
                <a:cs typeface="Chalkboard"/>
              </a:rPr>
              <a:t>s</a:t>
            </a:r>
            <a:r>
              <a:rPr lang="en-US" dirty="0" smtClean="0">
                <a:solidFill>
                  <a:srgbClr val="FFFFFF"/>
                </a:solidFill>
                <a:latin typeface="Chalkboard"/>
                <a:cs typeface="Chalkboard"/>
              </a:rPr>
              <a:t>(</a:t>
            </a:r>
            <a:r>
              <a:rPr lang="en-US" dirty="0">
                <a:solidFill>
                  <a:srgbClr val="FFFFFF"/>
                </a:solidFill>
                <a:latin typeface="Symbol" charset="2"/>
                <a:cs typeface="Symbol" charset="2"/>
              </a:rPr>
              <a:t>l</a:t>
            </a:r>
            <a:r>
              <a:rPr lang="en-US" dirty="0" smtClean="0">
                <a:solidFill>
                  <a:srgbClr val="FFFFFF"/>
                </a:solidFill>
                <a:latin typeface="Chalkboard"/>
                <a:cs typeface="Chalkboard"/>
              </a:rPr>
              <a:t>)</a:t>
            </a:r>
          </a:p>
          <a:p>
            <a:r>
              <a:rPr lang="en-US" dirty="0" smtClean="0">
                <a:solidFill>
                  <a:srgbClr val="FFFFFF"/>
                </a:solidFill>
                <a:latin typeface="Chalkboard"/>
                <a:cs typeface="Chalkboard"/>
              </a:rPr>
              <a:t>Chlorophyll (fluorescence)</a:t>
            </a:r>
          </a:p>
          <a:p>
            <a:r>
              <a:rPr lang="en-US" dirty="0" smtClean="0">
                <a:solidFill>
                  <a:srgbClr val="FFFFFF"/>
                </a:solidFill>
                <a:latin typeface="Chalkboard"/>
                <a:cs typeface="Chalkboard"/>
              </a:rPr>
              <a:t>CDOM (fluorescence)</a:t>
            </a:r>
          </a:p>
          <a:p>
            <a:r>
              <a:rPr lang="en-US" dirty="0" smtClean="0">
                <a:solidFill>
                  <a:srgbClr val="FFFFFF"/>
                </a:solidFill>
                <a:latin typeface="Chalkboard"/>
                <a:cs typeface="Chalkboard"/>
              </a:rPr>
              <a:t>Dissolved Oxygen</a:t>
            </a:r>
          </a:p>
          <a:p>
            <a:r>
              <a:rPr lang="en-US" dirty="0" smtClean="0">
                <a:solidFill>
                  <a:srgbClr val="FFFFFF"/>
                </a:solidFill>
                <a:latin typeface="Chalkboard"/>
                <a:cs typeface="Chalkboard"/>
              </a:rPr>
              <a:t>pCO</a:t>
            </a:r>
            <a:r>
              <a:rPr lang="en-US" baseline="-25000" dirty="0" smtClean="0">
                <a:solidFill>
                  <a:srgbClr val="FFFFFF"/>
                </a:solidFill>
                <a:latin typeface="Chalkboard"/>
                <a:cs typeface="Chalkboard"/>
              </a:rPr>
              <a:t>2</a:t>
            </a:r>
          </a:p>
          <a:p>
            <a:r>
              <a:rPr lang="en-US" dirty="0" smtClean="0">
                <a:solidFill>
                  <a:srgbClr val="FFFFFF"/>
                </a:solidFill>
                <a:latin typeface="Chalkboard"/>
                <a:cs typeface="Chalkboard"/>
              </a:rPr>
              <a:t>pH</a:t>
            </a:r>
          </a:p>
          <a:p>
            <a:r>
              <a:rPr lang="en-US" dirty="0" smtClean="0">
                <a:solidFill>
                  <a:srgbClr val="FFFFFF"/>
                </a:solidFill>
                <a:latin typeface="Chalkboard"/>
                <a:cs typeface="Chalkboard"/>
              </a:rPr>
              <a:t>Nutrients (NO</a:t>
            </a:r>
            <a:r>
              <a:rPr lang="en-US" baseline="-25000" dirty="0" smtClean="0">
                <a:solidFill>
                  <a:srgbClr val="FFFFFF"/>
                </a:solidFill>
                <a:latin typeface="Chalkboard"/>
                <a:cs typeface="Chalkboard"/>
              </a:rPr>
              <a:t>2</a:t>
            </a:r>
            <a:r>
              <a:rPr lang="en-US" dirty="0" smtClean="0">
                <a:solidFill>
                  <a:srgbClr val="FFFFFF"/>
                </a:solidFill>
                <a:latin typeface="Chalkboard"/>
                <a:cs typeface="Chalkboard"/>
              </a:rPr>
              <a:t>, NO</a:t>
            </a:r>
            <a:r>
              <a:rPr lang="en-US" baseline="-25000" dirty="0" smtClean="0">
                <a:solidFill>
                  <a:srgbClr val="FFFFFF"/>
                </a:solidFill>
                <a:latin typeface="Chalkboard"/>
                <a:cs typeface="Chalkboard"/>
              </a:rPr>
              <a:t>3</a:t>
            </a:r>
            <a:r>
              <a:rPr lang="en-US" dirty="0" smtClean="0">
                <a:solidFill>
                  <a:srgbClr val="FFFFFF"/>
                </a:solidFill>
                <a:latin typeface="Chalkboard"/>
                <a:cs typeface="Chalkboard"/>
              </a:rPr>
              <a:t>, PO</a:t>
            </a:r>
            <a:r>
              <a:rPr lang="en-US" baseline="-25000" dirty="0" smtClean="0">
                <a:solidFill>
                  <a:srgbClr val="FFFFFF"/>
                </a:solidFill>
                <a:latin typeface="Chalkboard"/>
                <a:cs typeface="Chalkboard"/>
              </a:rPr>
              <a:t>4</a:t>
            </a:r>
            <a:r>
              <a:rPr lang="en-US" dirty="0" smtClean="0">
                <a:solidFill>
                  <a:srgbClr val="FFFFFF"/>
                </a:solidFill>
                <a:latin typeface="Chalkboard"/>
                <a:cs typeface="Chalkboard"/>
              </a:rPr>
              <a:t>, SiO</a:t>
            </a:r>
            <a:r>
              <a:rPr lang="en-US" baseline="-25000" dirty="0" smtClean="0">
                <a:solidFill>
                  <a:srgbClr val="FFFFFF"/>
                </a:solidFill>
                <a:latin typeface="Chalkboard"/>
                <a:cs typeface="Chalkboard"/>
              </a:rPr>
              <a:t>4</a:t>
            </a:r>
            <a:r>
              <a:rPr lang="en-US" dirty="0" smtClean="0">
                <a:solidFill>
                  <a:srgbClr val="FFFFFF"/>
                </a:solidFill>
                <a:latin typeface="Chalkboard"/>
                <a:cs typeface="Chalkboard"/>
              </a:rPr>
              <a:t>)</a:t>
            </a:r>
          </a:p>
          <a:p>
            <a:r>
              <a:rPr lang="en-US" dirty="0" smtClean="0">
                <a:solidFill>
                  <a:srgbClr val="FFFFFF"/>
                </a:solidFill>
                <a:latin typeface="Chalkboard"/>
                <a:cs typeface="Chalkboard"/>
              </a:rPr>
              <a:t>Temperature</a:t>
            </a:r>
          </a:p>
          <a:p>
            <a:r>
              <a:rPr lang="en-US" dirty="0" smtClean="0">
                <a:solidFill>
                  <a:srgbClr val="FFFFFF"/>
                </a:solidFill>
                <a:latin typeface="Chalkboard"/>
                <a:cs typeface="Chalkboard"/>
              </a:rPr>
              <a:t>Salinity</a:t>
            </a:r>
          </a:p>
          <a:p>
            <a:r>
              <a:rPr lang="en-US" dirty="0" smtClean="0">
                <a:solidFill>
                  <a:srgbClr val="FFFFFF"/>
                </a:solidFill>
                <a:latin typeface="Chalkboard"/>
                <a:cs typeface="Chalkboard"/>
              </a:rPr>
              <a:t>Current Velocity</a:t>
            </a:r>
          </a:p>
          <a:p>
            <a:r>
              <a:rPr lang="en-US" dirty="0" smtClean="0">
                <a:solidFill>
                  <a:srgbClr val="FFFFFF"/>
                </a:solidFill>
                <a:latin typeface="Chalkboard"/>
                <a:cs typeface="Chalkboard"/>
              </a:rPr>
              <a:t>Turbulence</a:t>
            </a:r>
          </a:p>
          <a:p>
            <a:r>
              <a:rPr lang="en-US" dirty="0" smtClean="0">
                <a:solidFill>
                  <a:srgbClr val="FFFFFF"/>
                </a:solidFill>
                <a:latin typeface="Chalkboard"/>
                <a:cs typeface="Chalkboard"/>
              </a:rPr>
              <a:t>Surface Waves</a:t>
            </a:r>
          </a:p>
          <a:p>
            <a:r>
              <a:rPr lang="en-US" dirty="0" smtClean="0">
                <a:solidFill>
                  <a:srgbClr val="FFFFFF"/>
                </a:solidFill>
                <a:latin typeface="Chalkboard"/>
                <a:cs typeface="Chalkboard"/>
              </a:rPr>
              <a:t>Surface Wind Velocity</a:t>
            </a:r>
          </a:p>
          <a:p>
            <a:r>
              <a:rPr lang="en-US" dirty="0" smtClean="0">
                <a:solidFill>
                  <a:srgbClr val="FFFFFF"/>
                </a:solidFill>
                <a:latin typeface="Chalkboard"/>
                <a:cs typeface="Chalkboard"/>
              </a:rPr>
              <a:t>Long-wave Radiation</a:t>
            </a:r>
            <a:endParaRPr lang="en-US" dirty="0">
              <a:solidFill>
                <a:srgbClr val="FFFFFF"/>
              </a:solidFill>
              <a:latin typeface="Chalkboard"/>
              <a:cs typeface="Chalkboard"/>
            </a:endParaRPr>
          </a:p>
          <a:p>
            <a:r>
              <a:rPr lang="en-US" dirty="0" smtClean="0">
                <a:solidFill>
                  <a:srgbClr val="FFFFFF"/>
                </a:solidFill>
                <a:latin typeface="Chalkboard"/>
                <a:cs typeface="Chalkboard"/>
              </a:rPr>
              <a:t>CO</a:t>
            </a:r>
            <a:r>
              <a:rPr lang="en-US" baseline="-25000" dirty="0" smtClean="0">
                <a:solidFill>
                  <a:srgbClr val="FFFFFF"/>
                </a:solidFill>
                <a:latin typeface="Chalkboard"/>
                <a:cs typeface="Chalkboard"/>
              </a:rPr>
              <a:t>2</a:t>
            </a:r>
          </a:p>
        </p:txBody>
      </p:sp>
      <p:sp>
        <p:nvSpPr>
          <p:cNvPr id="9" name="TextBox 8"/>
          <p:cNvSpPr txBox="1"/>
          <p:nvPr/>
        </p:nvSpPr>
        <p:spPr>
          <a:xfrm>
            <a:off x="1209569" y="5862830"/>
            <a:ext cx="2271062" cy="461665"/>
          </a:xfrm>
          <a:prstGeom prst="rect">
            <a:avLst/>
          </a:prstGeom>
          <a:noFill/>
        </p:spPr>
        <p:txBody>
          <a:bodyPr wrap="none" rtlCol="0">
            <a:spAutoFit/>
          </a:bodyPr>
          <a:lstStyle/>
          <a:p>
            <a:r>
              <a:rPr lang="en-US" sz="2400" dirty="0" smtClean="0">
                <a:solidFill>
                  <a:srgbClr val="FFFFFF"/>
                </a:solidFill>
                <a:latin typeface="Chalkboard"/>
                <a:cs typeface="Chalkboard"/>
              </a:rPr>
              <a:t>Meteorological:</a:t>
            </a:r>
            <a:endParaRPr lang="en-US" sz="2400" dirty="0">
              <a:solidFill>
                <a:srgbClr val="FFFFFF"/>
              </a:solidFill>
              <a:latin typeface="Chalkboard"/>
              <a:cs typeface="Chalkboard"/>
            </a:endParaRPr>
          </a:p>
        </p:txBody>
      </p:sp>
      <p:sp>
        <p:nvSpPr>
          <p:cNvPr id="10" name="Left Brace 9"/>
          <p:cNvSpPr/>
          <p:nvPr/>
        </p:nvSpPr>
        <p:spPr>
          <a:xfrm>
            <a:off x="3796032" y="1098708"/>
            <a:ext cx="371041" cy="156958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Left Brace 10"/>
          <p:cNvSpPr/>
          <p:nvPr/>
        </p:nvSpPr>
        <p:spPr>
          <a:xfrm>
            <a:off x="3791451" y="2735084"/>
            <a:ext cx="371041" cy="156958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a:off x="3801141" y="4385729"/>
            <a:ext cx="371041" cy="130757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a:off x="3796560" y="5764645"/>
            <a:ext cx="371041" cy="71344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04731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738" y="1956298"/>
            <a:ext cx="8029055" cy="2231380"/>
          </a:xfrm>
          <a:prstGeom prst="rect">
            <a:avLst/>
          </a:prstGeom>
          <a:noFill/>
        </p:spPr>
        <p:txBody>
          <a:bodyPr wrap="square" rtlCol="0">
            <a:spAutoFit/>
          </a:bodyPr>
          <a:lstStyle/>
          <a:p>
            <a:pPr>
              <a:spcAft>
                <a:spcPts val="1800"/>
              </a:spcAft>
            </a:pPr>
            <a:r>
              <a:rPr lang="en-US" sz="4000" dirty="0" smtClean="0">
                <a:solidFill>
                  <a:schemeClr val="bg1"/>
                </a:solidFill>
                <a:latin typeface="Chalkboard"/>
                <a:cs typeface="Chalkboard"/>
              </a:rPr>
              <a:t>Climate Quality Data:</a:t>
            </a:r>
          </a:p>
          <a:p>
            <a:r>
              <a:rPr lang="en-US" sz="2800" dirty="0" smtClean="0">
                <a:solidFill>
                  <a:schemeClr val="bg1"/>
                </a:solidFill>
                <a:latin typeface="Chalkboard"/>
                <a:cs typeface="Chalkboard"/>
              </a:rPr>
              <a:t>Time series of observations of sufficient length, consistency, continuity, and accuracy to reveal meaningful climate variability and change.</a:t>
            </a:r>
            <a:endParaRPr lang="en-US" sz="2800" dirty="0">
              <a:solidFill>
                <a:schemeClr val="bg1"/>
              </a:solidFill>
              <a:latin typeface="Chalkboard"/>
              <a:cs typeface="Chalkboard"/>
            </a:endParaRPr>
          </a:p>
        </p:txBody>
      </p:sp>
    </p:spTree>
    <p:extLst>
      <p:ext uri="{BB962C8B-B14F-4D97-AF65-F5344CB8AC3E}">
        <p14:creationId xmlns:p14="http://schemas.microsoft.com/office/powerpoint/2010/main" val="2219850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02336" y="2124679"/>
            <a:ext cx="1985906" cy="2654936"/>
            <a:chOff x="402336" y="2134249"/>
            <a:chExt cx="1985906" cy="2654936"/>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62"/>
            <a:stretch/>
          </p:blipFill>
          <p:spPr>
            <a:xfrm>
              <a:off x="402336" y="2134249"/>
              <a:ext cx="1985906" cy="1689934"/>
            </a:xfrm>
            <a:prstGeom prst="rect">
              <a:avLst/>
            </a:prstGeom>
          </p:spPr>
        </p:pic>
        <p:sp>
          <p:nvSpPr>
            <p:cNvPr id="8" name="TextBox 7"/>
            <p:cNvSpPr txBox="1"/>
            <p:nvPr/>
          </p:nvSpPr>
          <p:spPr>
            <a:xfrm>
              <a:off x="585115" y="4265965"/>
              <a:ext cx="1454244" cy="523220"/>
            </a:xfrm>
            <a:prstGeom prst="rect">
              <a:avLst/>
            </a:prstGeom>
            <a:noFill/>
          </p:spPr>
          <p:txBody>
            <a:bodyPr wrap="none" rtlCol="0">
              <a:spAutoFit/>
            </a:bodyPr>
            <a:lstStyle/>
            <a:p>
              <a:pPr algn="ctr"/>
              <a:r>
                <a:rPr lang="en-US" sz="2800" dirty="0" smtClean="0">
                  <a:solidFill>
                    <a:srgbClr val="FFFFFF"/>
                  </a:solidFill>
                  <a:latin typeface="Chalkboard"/>
                  <a:cs typeface="Chalkboard"/>
                </a:rPr>
                <a:t>Prepare</a:t>
              </a:r>
              <a:endParaRPr lang="en-US" sz="2800" dirty="0">
                <a:solidFill>
                  <a:srgbClr val="FFFFFF"/>
                </a:solidFill>
                <a:latin typeface="Chalkboard"/>
                <a:cs typeface="Chalkboard"/>
              </a:endParaRPr>
            </a:p>
          </p:txBody>
        </p:sp>
      </p:grpSp>
      <p:grpSp>
        <p:nvGrpSpPr>
          <p:cNvPr id="16" name="Group 15"/>
          <p:cNvGrpSpPr/>
          <p:nvPr/>
        </p:nvGrpSpPr>
        <p:grpSpPr>
          <a:xfrm>
            <a:off x="2622747" y="2124679"/>
            <a:ext cx="1974272" cy="2669276"/>
            <a:chOff x="2622747" y="2134249"/>
            <a:chExt cx="1974272" cy="2669276"/>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2747" y="2134249"/>
              <a:ext cx="1974272" cy="1705772"/>
            </a:xfrm>
            <a:prstGeom prst="rect">
              <a:avLst/>
            </a:prstGeom>
          </p:spPr>
        </p:pic>
        <p:sp>
          <p:nvSpPr>
            <p:cNvPr id="9" name="TextBox 8"/>
            <p:cNvSpPr txBox="1"/>
            <p:nvPr/>
          </p:nvSpPr>
          <p:spPr>
            <a:xfrm>
              <a:off x="3014989" y="4280305"/>
              <a:ext cx="1390124" cy="523220"/>
            </a:xfrm>
            <a:prstGeom prst="rect">
              <a:avLst/>
            </a:prstGeom>
            <a:noFill/>
          </p:spPr>
          <p:txBody>
            <a:bodyPr wrap="none" rtlCol="0">
              <a:spAutoFit/>
            </a:bodyPr>
            <a:lstStyle/>
            <a:p>
              <a:pPr algn="ctr"/>
              <a:r>
                <a:rPr lang="en-US" sz="2800" dirty="0" smtClean="0">
                  <a:solidFill>
                    <a:srgbClr val="FFFFFF"/>
                  </a:solidFill>
                  <a:latin typeface="Chalkboard"/>
                  <a:cs typeface="Chalkboard"/>
                </a:rPr>
                <a:t>Acquire</a:t>
              </a:r>
              <a:endParaRPr lang="en-US" sz="2800" dirty="0">
                <a:solidFill>
                  <a:srgbClr val="FFFFFF"/>
                </a:solidFill>
                <a:latin typeface="Chalkboard"/>
                <a:cs typeface="Chalkboard"/>
              </a:endParaRPr>
            </a:p>
          </p:txBody>
        </p:sp>
      </p:grpSp>
      <p:grpSp>
        <p:nvGrpSpPr>
          <p:cNvPr id="17" name="Group 16"/>
          <p:cNvGrpSpPr/>
          <p:nvPr/>
        </p:nvGrpSpPr>
        <p:grpSpPr>
          <a:xfrm>
            <a:off x="4864229" y="2124679"/>
            <a:ext cx="1982987" cy="2669276"/>
            <a:chOff x="4864229" y="2134249"/>
            <a:chExt cx="1982987" cy="2669276"/>
          </a:xfrm>
        </p:grpSpPr>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4229" y="2134249"/>
              <a:ext cx="1982987" cy="1789289"/>
            </a:xfrm>
            <a:prstGeom prst="rect">
              <a:avLst/>
            </a:prstGeom>
          </p:spPr>
        </p:pic>
        <p:sp>
          <p:nvSpPr>
            <p:cNvPr id="10" name="TextBox 9"/>
            <p:cNvSpPr txBox="1"/>
            <p:nvPr/>
          </p:nvSpPr>
          <p:spPr>
            <a:xfrm>
              <a:off x="5212471" y="4280305"/>
              <a:ext cx="1441420" cy="523220"/>
            </a:xfrm>
            <a:prstGeom prst="rect">
              <a:avLst/>
            </a:prstGeom>
            <a:noFill/>
          </p:spPr>
          <p:txBody>
            <a:bodyPr wrap="none" rtlCol="0">
              <a:spAutoFit/>
            </a:bodyPr>
            <a:lstStyle/>
            <a:p>
              <a:pPr algn="ctr"/>
              <a:r>
                <a:rPr lang="en-US" sz="2800" dirty="0" smtClean="0">
                  <a:solidFill>
                    <a:srgbClr val="FFFFFF"/>
                  </a:solidFill>
                  <a:latin typeface="Chalkboard"/>
                  <a:cs typeface="Chalkboard"/>
                </a:rPr>
                <a:t>Analyze</a:t>
              </a:r>
              <a:endParaRPr lang="en-US" sz="2800" dirty="0">
                <a:solidFill>
                  <a:srgbClr val="FFFFFF"/>
                </a:solidFill>
                <a:latin typeface="Chalkboard"/>
                <a:cs typeface="Chalkboard"/>
              </a:endParaRPr>
            </a:p>
          </p:txBody>
        </p:sp>
      </p:grpSp>
      <p:grpSp>
        <p:nvGrpSpPr>
          <p:cNvPr id="18" name="Group 17"/>
          <p:cNvGrpSpPr/>
          <p:nvPr/>
        </p:nvGrpSpPr>
        <p:grpSpPr>
          <a:xfrm>
            <a:off x="7152289" y="2124678"/>
            <a:ext cx="1565628" cy="2666926"/>
            <a:chOff x="7152289" y="2134248"/>
            <a:chExt cx="1565628" cy="2666926"/>
          </a:xfrm>
        </p:grpSpPr>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52289" y="2134248"/>
              <a:ext cx="1565628" cy="1789289"/>
            </a:xfrm>
            <a:prstGeom prst="rect">
              <a:avLst/>
            </a:prstGeom>
          </p:spPr>
        </p:pic>
        <p:sp>
          <p:nvSpPr>
            <p:cNvPr id="11" name="TextBox 10"/>
            <p:cNvSpPr txBox="1"/>
            <p:nvPr/>
          </p:nvSpPr>
          <p:spPr>
            <a:xfrm>
              <a:off x="7326869" y="4277954"/>
              <a:ext cx="1299957" cy="523220"/>
            </a:xfrm>
            <a:prstGeom prst="rect">
              <a:avLst/>
            </a:prstGeom>
            <a:noFill/>
          </p:spPr>
          <p:txBody>
            <a:bodyPr wrap="none" rtlCol="0">
              <a:spAutoFit/>
            </a:bodyPr>
            <a:lstStyle/>
            <a:p>
              <a:pPr algn="ctr"/>
              <a:r>
                <a:rPr lang="en-US" sz="2800" dirty="0" smtClean="0">
                  <a:solidFill>
                    <a:srgbClr val="FFFFFF"/>
                  </a:solidFill>
                  <a:latin typeface="Chalkboard"/>
                  <a:cs typeface="Chalkboard"/>
                </a:rPr>
                <a:t>Report</a:t>
              </a:r>
              <a:endParaRPr lang="en-US" sz="2800" dirty="0">
                <a:solidFill>
                  <a:srgbClr val="FFFFFF"/>
                </a:solidFill>
                <a:latin typeface="Chalkboard"/>
                <a:cs typeface="Chalkboard"/>
              </a:endParaRPr>
            </a:p>
          </p:txBody>
        </p:sp>
      </p:grpSp>
      <p:sp>
        <p:nvSpPr>
          <p:cNvPr id="12" name="Right Arrow 11"/>
          <p:cNvSpPr/>
          <p:nvPr/>
        </p:nvSpPr>
        <p:spPr>
          <a:xfrm>
            <a:off x="2388242" y="4408259"/>
            <a:ext cx="345122" cy="3143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4680417" y="4408793"/>
            <a:ext cx="345122" cy="3143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6862152" y="4409327"/>
            <a:ext cx="345122" cy="3143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714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50528</TotalTime>
  <Words>3139</Words>
  <Application>Microsoft Macintosh PowerPoint</Application>
  <PresentationFormat>On-screen Show (4:3)</PresentationFormat>
  <Paragraphs>454</Paragraphs>
  <Slides>42</Slides>
  <Notes>13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Ocean Leadership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Ackleson</dc:creator>
  <cp:lastModifiedBy>Steven Ackleson</cp:lastModifiedBy>
  <cp:revision>623</cp:revision>
  <cp:lastPrinted>2013-04-16T12:36:44Z</cp:lastPrinted>
  <dcterms:created xsi:type="dcterms:W3CDTF">2013-02-11T15:51:07Z</dcterms:created>
  <dcterms:modified xsi:type="dcterms:W3CDTF">2013-08-07T23:09:05Z</dcterms:modified>
</cp:coreProperties>
</file>