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2" r:id="rId2"/>
    <p:sldId id="300" r:id="rId3"/>
    <p:sldId id="265" r:id="rId4"/>
    <p:sldId id="266" r:id="rId5"/>
    <p:sldId id="295" r:id="rId6"/>
    <p:sldId id="263" r:id="rId7"/>
    <p:sldId id="272" r:id="rId8"/>
    <p:sldId id="260" r:id="rId9"/>
    <p:sldId id="274" r:id="rId10"/>
    <p:sldId id="267" r:id="rId11"/>
    <p:sldId id="298" r:id="rId12"/>
    <p:sldId id="261" r:id="rId13"/>
    <p:sldId id="268" r:id="rId14"/>
    <p:sldId id="296" r:id="rId15"/>
    <p:sldId id="270" r:id="rId16"/>
    <p:sldId id="297" r:id="rId17"/>
    <p:sldId id="281" r:id="rId18"/>
    <p:sldId id="273" r:id="rId19"/>
    <p:sldId id="278" r:id="rId20"/>
    <p:sldId id="276" r:id="rId21"/>
    <p:sldId id="279" r:id="rId22"/>
    <p:sldId id="277" r:id="rId23"/>
    <p:sldId id="291" r:id="rId24"/>
    <p:sldId id="292" r:id="rId25"/>
    <p:sldId id="293" r:id="rId26"/>
    <p:sldId id="29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01" r:id="rId37"/>
    <p:sldId id="302" r:id="rId38"/>
    <p:sldId id="303" r:id="rId39"/>
    <p:sldId id="28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B477-4032-49DC-8289-0113C9E99FBD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60E41-76CF-43F4-A668-8217E6679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694"/>
            <a:ext cx="5487042" cy="411392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C926-A56E-40D6-B0EA-E95F66D28F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C926-A56E-40D6-B0EA-E95F66D28F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D112D-4D1A-48F2-BBDB-AC7F3C520313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417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7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9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302CC-3E9A-4596-9F94-42602577D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9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6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6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9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4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62BC3-D24E-4F21-B01E-5C139DFA61B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D5A81-269B-4D74-9798-4B9F76A9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0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7.png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110.png"/><Relationship Id="rId7" Type="http://schemas.openxmlformats.org/officeDocument/2006/relationships/image" Target="../media/image36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120.png"/><Relationship Id="rId9" Type="http://schemas.openxmlformats.org/officeDocument/2006/relationships/image" Target="../media/image3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3" Type="http://schemas.openxmlformats.org/officeDocument/2006/relationships/image" Target="../media/image110.png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0" Type="http://schemas.openxmlformats.org/officeDocument/2006/relationships/image" Target="../media/image46.png"/><Relationship Id="rId4" Type="http://schemas.openxmlformats.org/officeDocument/2006/relationships/image" Target="../media/image12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0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5.png"/><Relationship Id="rId4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Relationship Id="rId4" Type="http://schemas.openxmlformats.org/officeDocument/2006/relationships/hyperlink" Target="http://dx.doi.org/10.1016/j.rse.2015.02.00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5.02.00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dx.doi.org/10.1016/j.rse.2015.02.007" TargetMode="External"/><Relationship Id="rId4" Type="http://schemas.openxmlformats.org/officeDocument/2006/relationships/image" Target="../media/image3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x.doi.org/10.1016/j.rse.2015.02.007" TargetMode="Externa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5.02.007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5.02.007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5.02.0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rse.2015.02.00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dnature.naturalsciences.be/remsem/acolite-forum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620713"/>
            <a:ext cx="8915400" cy="2532062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/>
              <a:t>Landsat-8 for coastal and inland water applications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42900" y="4595812"/>
            <a:ext cx="8534400" cy="1271587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/>
              <a:t>Presented at Ocean Optics Summer Course</a:t>
            </a:r>
          </a:p>
          <a:p>
            <a:pPr marL="0" indent="0" algn="ctr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/>
              <a:t> DMC, Maine 15 July 2015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2900" y="3371850"/>
            <a:ext cx="853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400" b="1" kern="0" dirty="0" smtClean="0"/>
              <a:t>Quinten </a:t>
            </a:r>
            <a:r>
              <a:rPr lang="en-US" sz="2400" b="1" kern="0" dirty="0" err="1" smtClean="0"/>
              <a:t>Vanhellemont</a:t>
            </a:r>
            <a:r>
              <a:rPr lang="en-US" sz="2400" b="1" kern="0" dirty="0" smtClean="0"/>
              <a:t> </a:t>
            </a:r>
          </a:p>
          <a:p>
            <a:pPr marL="0" indent="0" algn="ctr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400" b="1" kern="0" dirty="0" smtClean="0"/>
              <a:t>RBINS/DO Nature</a:t>
            </a:r>
            <a:endParaRPr lang="en-US" sz="2400" kern="0" dirty="0" smtClean="0"/>
          </a:p>
        </p:txBody>
      </p:sp>
      <p:sp>
        <p:nvSpPr>
          <p:cNvPr id="2057" name="Rectangle 774"/>
          <p:cNvSpPr>
            <a:spLocks noChangeArrowheads="1"/>
          </p:cNvSpPr>
          <p:nvPr/>
        </p:nvSpPr>
        <p:spPr bwMode="auto">
          <a:xfrm>
            <a:off x="1667416" y="6365963"/>
            <a:ext cx="5030788" cy="3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176713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" pitchFamily="34" charset="0"/>
              </a:rPr>
              <a:t>http://odnature.naturalsciences.be/remsem/</a:t>
            </a:r>
            <a:endParaRPr lang="en-US" sz="1600" dirty="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012942"/>
            <a:ext cx="2158730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6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89723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685800" y="2689723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23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45440" y="2339398"/>
                <a:ext cx="4492800" cy="468477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</m:t>
                    </m:r>
                    <m:r>
                      <a:rPr lang="en-US" sz="2500" i="1">
                        <a:latin typeface="Cambria Math"/>
                      </a:rPr>
                      <m:t>𝑡</m:t>
                    </m:r>
                    <m:r>
                      <a:rPr lang="en-US" sz="2500" i="1">
                        <a:latin typeface="Cambria Math"/>
                      </a:rPr>
                      <m:t>⋅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500" i="1">
                            <a:latin typeface="Cambria Math"/>
                          </a:rPr>
                          <m:t>0+</m:t>
                        </m:r>
                      </m:sup>
                    </m:sSubSup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440" y="2339398"/>
                <a:ext cx="4492800" cy="468477"/>
              </a:xfrm>
              <a:prstGeom prst="rect">
                <a:avLst/>
              </a:prstGeom>
              <a:blipFill rotWithShape="1">
                <a:blip r:embed="rId2"/>
                <a:stretch>
                  <a:fillRect l="-67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>
            <a:off x="5349630" y="2685035"/>
            <a:ext cx="39741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47040" y="2190989"/>
            <a:ext cx="3939840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water-leaving radiance </a:t>
            </a:r>
          </a:p>
          <a:p>
            <a:r>
              <a:rPr lang="en-US" dirty="0" smtClean="0">
                <a:latin typeface="Helvetica" pitchFamily="34" charset="0"/>
              </a:rPr>
              <a:t>reflectance or </a:t>
            </a:r>
          </a:p>
          <a:p>
            <a:r>
              <a:rPr lang="en-US" dirty="0" smtClean="0">
                <a:latin typeface="Helvetica" pitchFamily="34" charset="0"/>
              </a:rPr>
              <a:t>marine reflectance</a:t>
            </a:r>
          </a:p>
          <a:p>
            <a:endParaRPr lang="en-US" dirty="0">
              <a:latin typeface="Helvetic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49918" y="1914480"/>
            <a:ext cx="1" cy="509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6407" y="940298"/>
            <a:ext cx="2985092" cy="147731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Rayleigh reflectance: </a:t>
            </a:r>
          </a:p>
          <a:p>
            <a:r>
              <a:rPr lang="en-US" dirty="0" smtClean="0">
                <a:latin typeface="Helvetica" pitchFamily="34" charset="0"/>
              </a:rPr>
              <a:t>	air molecules, </a:t>
            </a:r>
            <a:r>
              <a:rPr lang="en-GB" dirty="0">
                <a:latin typeface="Helvetica" pitchFamily="34" charset="0"/>
                <a:sym typeface="Symbol"/>
              </a:rPr>
              <a:t></a:t>
            </a:r>
            <a:r>
              <a:rPr lang="en-GB" baseline="30000" dirty="0">
                <a:latin typeface="Helvetica" pitchFamily="34" charset="0"/>
                <a:sym typeface="Symbol"/>
              </a:rPr>
              <a:t>-4</a:t>
            </a:r>
            <a:endParaRPr lang="en-US" dirty="0" smtClean="0">
              <a:latin typeface="Helvetica" pitchFamily="34" charset="0"/>
            </a:endParaRPr>
          </a:p>
          <a:p>
            <a:r>
              <a:rPr lang="en-US" dirty="0"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LUT + geometry</a:t>
            </a:r>
          </a:p>
          <a:p>
            <a:r>
              <a:rPr lang="en-US" dirty="0"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(atm. pressure)</a:t>
            </a:r>
          </a:p>
          <a:p>
            <a:r>
              <a:rPr lang="en-GB" dirty="0">
                <a:latin typeface="Helvetica" pitchFamily="34" charset="0"/>
              </a:rPr>
              <a:t>	</a:t>
            </a:r>
            <a:endParaRPr lang="en-US" baseline="30000" dirty="0">
              <a:latin typeface="Helvetic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691818" y="2872107"/>
            <a:ext cx="287642" cy="3718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79459" y="3232728"/>
            <a:ext cx="289051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two-way diffuse </a:t>
            </a:r>
          </a:p>
          <a:p>
            <a:r>
              <a:rPr lang="en-US" dirty="0" smtClean="0">
                <a:latin typeface="Helvetica" pitchFamily="34" charset="0"/>
              </a:rPr>
              <a:t>atmospheric transmittance</a:t>
            </a:r>
            <a:endParaRPr lang="en-US" dirty="0">
              <a:latin typeface="Helvetic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42808" y="2398371"/>
            <a:ext cx="433512" cy="2543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070" y="1995779"/>
            <a:ext cx="2313370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Top Of Atmosphere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82240" y="2388294"/>
            <a:ext cx="622080" cy="61199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913120" y="3092799"/>
            <a:ext cx="207360" cy="6088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6560" y="3877280"/>
            <a:ext cx="5898656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Aerosol reflectance: </a:t>
            </a:r>
          </a:p>
          <a:p>
            <a:r>
              <a:rPr lang="en-US" dirty="0" smtClean="0">
                <a:latin typeface="Helvetica" pitchFamily="34" charset="0"/>
              </a:rPr>
              <a:t>	particles in the atmosphere</a:t>
            </a:r>
          </a:p>
          <a:p>
            <a:r>
              <a:rPr lang="en-US" dirty="0"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variable in space, time, and composition</a:t>
            </a:r>
            <a:endParaRPr lang="en-US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864483" y="6005957"/>
                <a:ext cx="4492800" cy="852043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</m:t>
                    </m:r>
                    <m:r>
                      <a:rPr lang="en-US" sz="2500" i="1">
                        <a:latin typeface="Cambria Math"/>
                      </a:rPr>
                      <m:t>𝑡</m:t>
                    </m:r>
                    <m:r>
                      <a:rPr lang="en-US" sz="2500" i="1">
                        <a:latin typeface="Cambria Math"/>
                      </a:rPr>
                      <m:t>⋅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500" i="1">
                            <a:latin typeface="Cambria Math"/>
                          </a:rPr>
                          <m:t>0+</m:t>
                        </m:r>
                      </m:sup>
                    </m:sSubSup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483" y="6005957"/>
                <a:ext cx="4492800" cy="852043"/>
              </a:xfrm>
              <a:prstGeom prst="rect">
                <a:avLst/>
              </a:prstGeom>
              <a:blipFill rotWithShape="1">
                <a:blip r:embed="rId3"/>
                <a:stretch>
                  <a:fillRect l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1413145" y="6017970"/>
            <a:ext cx="433512" cy="2543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0408" y="5615378"/>
            <a:ext cx="355736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Rayleigh-corrected reflectance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152" y="284717"/>
            <a:ext cx="589865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Atmospheric correction: simplified</a:t>
            </a:r>
          </a:p>
        </p:txBody>
      </p:sp>
    </p:spTree>
    <p:extLst>
      <p:ext uri="{BB962C8B-B14F-4D97-AF65-F5344CB8AC3E}">
        <p14:creationId xmlns:p14="http://schemas.microsoft.com/office/powerpoint/2010/main" val="19004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554267"/>
            <a:ext cx="4867729" cy="4867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995225"/>
            <a:ext cx="2728612" cy="120031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Rayleigh reflectance </a:t>
            </a:r>
            <a:r>
              <a:rPr lang="en-GB" dirty="0" smtClean="0">
                <a:latin typeface="Helvetica" pitchFamily="34" charset="0"/>
                <a:sym typeface="Symbol"/>
              </a:rPr>
              <a:t></a:t>
            </a:r>
            <a:r>
              <a:rPr lang="en-GB" baseline="30000" dirty="0">
                <a:latin typeface="Helvetica" pitchFamily="34" charset="0"/>
                <a:sym typeface="Symbol"/>
              </a:rPr>
              <a:t>-4</a:t>
            </a:r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sym typeface="Symbol"/>
              </a:rPr>
              <a:t> sun and sensor, rel. </a:t>
            </a:r>
          </a:p>
          <a:p>
            <a:r>
              <a:rPr lang="en-GB" dirty="0" err="1" smtClean="0">
                <a:latin typeface="Helvetica" pitchFamily="34" charset="0"/>
                <a:sym typeface="Symbol"/>
              </a:rPr>
              <a:t>precomputed</a:t>
            </a:r>
            <a:r>
              <a:rPr lang="en-GB" dirty="0" smtClean="0">
                <a:latin typeface="Helvetica" pitchFamily="34" charset="0"/>
                <a:sym typeface="Symbol"/>
              </a:rPr>
              <a:t> LUT</a:t>
            </a:r>
            <a:endParaRPr lang="en-GB" dirty="0">
              <a:latin typeface="Helvetica" pitchFamily="34" charset="0"/>
              <a:sym typeface="Symbol"/>
            </a:endParaRPr>
          </a:p>
          <a:p>
            <a:endParaRPr lang="en-US" dirty="0" smtClean="0">
              <a:latin typeface="Helvetic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0"/>
            <a:ext cx="3479743" cy="3479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8670" y="246967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clear(</a:t>
            </a:r>
            <a:r>
              <a:rPr lang="en-GB" sz="2000" b="1" dirty="0" err="1" smtClean="0"/>
              <a:t>ish</a:t>
            </a:r>
            <a:r>
              <a:rPr lang="en-GB" sz="2000" b="1" dirty="0" smtClean="0"/>
              <a:t>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10400" y="684431"/>
                <a:ext cx="7900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𝑻𝑶𝑨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684431"/>
                <a:ext cx="790024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3252107"/>
            <a:ext cx="3479743" cy="34797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7000" y="3499074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turbid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10400" y="3936538"/>
                <a:ext cx="7900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𝑻𝑶𝑨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936538"/>
                <a:ext cx="790024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0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6858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0"/>
            <a:ext cx="677322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3" y="2798998"/>
            <a:ext cx="166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UK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Thames Estuary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0182" y="4459069"/>
            <a:ext cx="117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Zeebrugge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902" y="6400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956068">
            <a:off x="2727502" y="61350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sym typeface="Symbol"/>
              </a:rPr>
              <a:t>185 km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00542" y="5715000"/>
            <a:ext cx="3081058" cy="931902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359" y="134033"/>
            <a:ext cx="2005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Landsat-8/OLI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2015-06-30 – RCO</a:t>
            </a:r>
          </a:p>
          <a:p>
            <a:r>
              <a:rPr lang="en-GB" dirty="0">
                <a:solidFill>
                  <a:schemeClr val="bg1"/>
                </a:solidFill>
              </a:rPr>
              <a:t>RGB (655/561/483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64448" y="0"/>
            <a:ext cx="4482595" cy="3706586"/>
            <a:chOff x="4064448" y="134033"/>
            <a:chExt cx="4482595" cy="37065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4064448" y="3122165"/>
              <a:ext cx="1002852" cy="7184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18670" y="381000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clear(</a:t>
              </a:r>
              <a:r>
                <a:rPr lang="en-GB" sz="2000" b="1" dirty="0" err="1" smtClean="0"/>
                <a:t>ish</a:t>
              </a:r>
              <a:r>
                <a:rPr lang="en-GB" sz="2000" b="1" dirty="0" smtClean="0"/>
                <a:t>)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035374" y="818464"/>
                  <a:ext cx="78842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GB" sz="2000" b="1" i="1" dirty="0" smtClean="0">
                    <a:latin typeface="Cambria Math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solidFill>
                      <a:schemeClr val="accent1"/>
                    </a:solidFill>
                  </a:endParaRPr>
                </a:p>
                <a:p>
                  <a:endParaRPr lang="en-US" sz="20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374" y="818464"/>
                  <a:ext cx="788421" cy="101566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3124200" y="3252107"/>
            <a:ext cx="5422843" cy="3479743"/>
            <a:chOff x="3124200" y="134033"/>
            <a:chExt cx="5422843" cy="34797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124200" y="781110"/>
              <a:ext cx="1943100" cy="373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477000" y="381000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turbid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010400" y="818464"/>
                  <a:ext cx="79002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US" sz="2000" b="1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818464"/>
                  <a:ext cx="790024" cy="70788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2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864483" y="507211"/>
                <a:ext cx="4492800" cy="852043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</m:t>
                    </m:r>
                    <m:r>
                      <a:rPr lang="en-US" sz="2500" i="1">
                        <a:latin typeface="Cambria Math"/>
                      </a:rPr>
                      <m:t>𝑡</m:t>
                    </m:r>
                    <m:r>
                      <a:rPr lang="en-US" sz="2500" i="1">
                        <a:latin typeface="Cambria Math"/>
                      </a:rPr>
                      <m:t>⋅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500" i="1">
                            <a:latin typeface="Cambria Math"/>
                          </a:rPr>
                          <m:t>0+</m:t>
                        </m:r>
                      </m:sup>
                    </m:sSubSup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483" y="507211"/>
                <a:ext cx="4492800" cy="852043"/>
              </a:xfrm>
              <a:prstGeom prst="rect">
                <a:avLst/>
              </a:prstGeom>
              <a:blipFill rotWithShape="1">
                <a:blip r:embed="rId2"/>
                <a:stretch>
                  <a:fillRect l="-67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60408" y="116632"/>
            <a:ext cx="237755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Aerosol correction?</a:t>
            </a:r>
            <a:endParaRPr lang="en-US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846657" y="1311989"/>
                <a:ext cx="4492800" cy="474656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57" y="1311989"/>
                <a:ext cx="4492800" cy="474656"/>
              </a:xfrm>
              <a:prstGeom prst="rect">
                <a:avLst/>
              </a:prstGeom>
              <a:blipFill rotWithShape="1">
                <a:blip r:embed="rId3"/>
                <a:stretch>
                  <a:fillRect l="-678" b="-1025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710240" y="1312105"/>
                <a:ext cx="1728000" cy="468477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5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500" i="1">
                              <a:latin typeface="Cambria Math"/>
                            </a:rPr>
                            <m:t>0+</m:t>
                          </m:r>
                        </m:sup>
                      </m:sSubSup>
                      <m:r>
                        <a:rPr lang="en-US" sz="25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240" y="1312105"/>
                <a:ext cx="1728000" cy="468477"/>
              </a:xfrm>
              <a:prstGeom prst="rect">
                <a:avLst/>
              </a:prstGeom>
              <a:blipFill rotWithShape="1"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3572601" y="1406592"/>
            <a:ext cx="81302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where</a:t>
            </a:r>
            <a:endParaRPr lang="en-US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90048" y="2708920"/>
                <a:ext cx="2110368" cy="418814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sup>
                      </m:sSup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8" y="2708920"/>
                <a:ext cx="2110368" cy="418814"/>
              </a:xfrm>
              <a:prstGeom prst="rect">
                <a:avLst/>
              </a:prstGeom>
              <a:blipFill rotWithShape="1">
                <a:blip r:embed="rId5"/>
                <a:stretch>
                  <a:fillRect l="-867" b="-115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90049" y="4990904"/>
                <a:ext cx="1638031" cy="672255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𝑤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𝑤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5</m:t>
                            </m:r>
                          </m:sup>
                        </m:sSubSup>
                      </m:den>
                    </m:f>
                    <m:r>
                      <a:rPr lang="en-US" sz="2200" i="1">
                        <a:latin typeface="Cambria Math"/>
                      </a:rPr>
                      <m:t>=8.7 </m:t>
                    </m:r>
                  </m:oMath>
                </a14:m>
                <a:r>
                  <a:rPr lang="en-US" sz="2200" dirty="0"/>
                  <a:t>= </a:t>
                </a:r>
                <a:r>
                  <a:rPr lang="el-GR" sz="2200" dirty="0"/>
                  <a:t>α</a:t>
                </a:r>
                <a:endParaRPr lang="en-US" sz="22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9" y="4990904"/>
                <a:ext cx="1638031" cy="672255"/>
              </a:xfrm>
              <a:prstGeom prst="rect">
                <a:avLst/>
              </a:prstGeom>
              <a:blipFill rotWithShape="1">
                <a:blip r:embed="rId6"/>
                <a:stretch>
                  <a:fillRect r="-297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90049" y="5777058"/>
                <a:ext cx="2544493" cy="820294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/>
                            </a:rPr>
                            <m:t>α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2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4,5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5</m:t>
                              </m:r>
                            </m:sup>
                          </m:sSubSup>
                          <m:r>
                            <a:rPr lang="en-US" sz="22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200" i="1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/>
                            </a:rPr>
                            <m:t>γα</m:t>
                          </m:r>
                          <m:r>
                            <a:rPr lang="en-US" sz="2200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/>
                            </a:rPr>
                            <m:t>ε</m:t>
                          </m:r>
                          <m:r>
                            <a:rPr lang="en-US" sz="22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9" y="5777058"/>
                <a:ext cx="2544493" cy="8202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90048" y="3331066"/>
                <a:ext cx="2110368" cy="422595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p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8" y="3331066"/>
                <a:ext cx="2110368" cy="422595"/>
              </a:xfrm>
              <a:prstGeom prst="rect">
                <a:avLst/>
              </a:prstGeom>
              <a:blipFill rotWithShape="1">
                <a:blip r:embed="rId8"/>
                <a:stretch>
                  <a:fillRect l="-867" b="-1142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4399200" y="519224"/>
            <a:ext cx="622080" cy="61199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2977" y="4058326"/>
            <a:ext cx="1878405" cy="88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90048" y="4127454"/>
                <a:ext cx="1720796" cy="654048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5</m:t>
                            </m:r>
                          </m:sup>
                        </m:sSubSup>
                      </m:den>
                    </m:f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5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200" i="1" dirty="0">
                    <a:latin typeface="Cambria Math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𝜀</m:t>
                        </m:r>
                      </m:e>
                      <m:sup>
                        <m:r>
                          <a:rPr lang="en-US" sz="2200" i="1">
                            <a:latin typeface="Cambria Math"/>
                          </a:rPr>
                          <m:t>4,5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8" y="4127454"/>
                <a:ext cx="1720796" cy="6540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580408" y="3683532"/>
            <a:ext cx="151834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>clear waters</a:t>
            </a:r>
            <a:endParaRPr lang="en-US" b="1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528" y="2267590"/>
            <a:ext cx="2486558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red + NIR bands (4,5)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2650068" y="4454478"/>
            <a:ext cx="569426" cy="7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03525" y="4269817"/>
            <a:ext cx="460893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assume fixed aerosol type over (sub)scene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650068" y="5327031"/>
            <a:ext cx="569426" cy="7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303525" y="5142370"/>
            <a:ext cx="487182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fixed ratio between </a:t>
            </a:r>
            <a:r>
              <a:rPr lang="en-US" dirty="0" err="1" smtClean="0">
                <a:latin typeface="Helvetica" pitchFamily="34" charset="0"/>
              </a:rPr>
              <a:t>red+NIR</a:t>
            </a:r>
            <a:r>
              <a:rPr lang="en-US" dirty="0" smtClean="0">
                <a:latin typeface="Helvetica" pitchFamily="34" charset="0"/>
              </a:rPr>
              <a:t> water reflectance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52645" y="6002544"/>
            <a:ext cx="389078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(see algebra in Ruddick et al., 2000)</a:t>
            </a:r>
            <a:endParaRPr lang="en-US" b="1" dirty="0">
              <a:latin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50067" y="1359254"/>
            <a:ext cx="6139981" cy="3582685"/>
            <a:chOff x="2650067" y="1359254"/>
            <a:chExt cx="6139981" cy="35826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067" y="1359254"/>
              <a:ext cx="6139981" cy="358268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00182" y="1546343"/>
              <a:ext cx="4429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" pitchFamily="34" charset="0"/>
                </a:rPr>
                <a:t>(Ruddick et al. 2006, Similarity Spectrum)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3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13" grpId="0" animBg="1"/>
      <p:bldP spid="50" grpId="0"/>
      <p:bldP spid="52" grpId="0"/>
      <p:bldP spid="55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9978"/>
            <a:ext cx="5638800" cy="5638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43200" y="4588418"/>
            <a:ext cx="699556" cy="7455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895600" y="3456074"/>
            <a:ext cx="273838" cy="17255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24200" y="5079806"/>
            <a:ext cx="615888" cy="1779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0" y="5117078"/>
            <a:ext cx="2438400" cy="369322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clear water + aerosol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5828" y="2356538"/>
            <a:ext cx="1437513" cy="646321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turbid water (+aerosol)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52800" y="2679699"/>
            <a:ext cx="1231776" cy="8196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304800"/>
            <a:ext cx="5929808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Rayleigh-corrected reflectance in red and NIR bands</a:t>
            </a:r>
            <a:endParaRPr lang="en-US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7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864483" y="507211"/>
                <a:ext cx="4492800" cy="852043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</m:t>
                    </m:r>
                    <m:r>
                      <a:rPr lang="en-US" sz="2500" i="1">
                        <a:latin typeface="Cambria Math"/>
                      </a:rPr>
                      <m:t>𝑡</m:t>
                    </m:r>
                    <m:r>
                      <a:rPr lang="en-US" sz="2500" i="1">
                        <a:latin typeface="Cambria Math"/>
                      </a:rPr>
                      <m:t>⋅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500" i="1">
                            <a:latin typeface="Cambria Math"/>
                          </a:rPr>
                          <m:t>0+</m:t>
                        </m:r>
                      </m:sup>
                    </m:sSubSup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483" y="507211"/>
                <a:ext cx="4492800" cy="852043"/>
              </a:xfrm>
              <a:prstGeom prst="rect">
                <a:avLst/>
              </a:prstGeom>
              <a:blipFill rotWithShape="1">
                <a:blip r:embed="rId2"/>
                <a:stretch>
                  <a:fillRect l="-67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60408" y="116632"/>
            <a:ext cx="237755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Aerosol correction?</a:t>
            </a:r>
            <a:endParaRPr lang="en-US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846657" y="1311989"/>
                <a:ext cx="4492800" cy="474656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500" dirty="0"/>
                  <a:t>	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57" y="1311989"/>
                <a:ext cx="4492800" cy="474656"/>
              </a:xfrm>
              <a:prstGeom prst="rect">
                <a:avLst/>
              </a:prstGeom>
              <a:blipFill rotWithShape="1">
                <a:blip r:embed="rId3"/>
                <a:stretch>
                  <a:fillRect l="-678" b="-1025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710240" y="1312105"/>
                <a:ext cx="1728000" cy="468477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5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500" i="1">
                              <a:latin typeface="Cambria Math"/>
                            </a:rPr>
                            <m:t>0+</m:t>
                          </m:r>
                        </m:sup>
                      </m:sSubSup>
                      <m:r>
                        <a:rPr lang="en-US" sz="25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240" y="1312105"/>
                <a:ext cx="1728000" cy="468477"/>
              </a:xfrm>
              <a:prstGeom prst="rect">
                <a:avLst/>
              </a:prstGeom>
              <a:blipFill rotWithShape="1"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3572601" y="1406592"/>
            <a:ext cx="81302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where</a:t>
            </a:r>
            <a:endParaRPr lang="en-US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6977" y="2780928"/>
                <a:ext cx="2110368" cy="422595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  <m:r>
                        <a:rPr lang="en-US" sz="2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p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7" y="2780928"/>
                <a:ext cx="2110368" cy="422595"/>
              </a:xfrm>
              <a:prstGeom prst="rect">
                <a:avLst/>
              </a:prstGeom>
              <a:blipFill rotWithShape="1">
                <a:blip r:embed="rId5"/>
                <a:stretch>
                  <a:fillRect l="-576" b="-1000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6977" y="3406359"/>
                <a:ext cx="2225356" cy="418814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=0</m:t>
                    </m:r>
                  </m:oMath>
                </a14:m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7" y="3406359"/>
                <a:ext cx="2225356" cy="418814"/>
              </a:xfrm>
              <a:prstGeom prst="rect">
                <a:avLst/>
              </a:prstGeom>
              <a:blipFill rotWithShape="1">
                <a:blip r:embed="rId6"/>
                <a:stretch>
                  <a:fillRect l="-548" t="-10294" r="-2740" b="-3088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46026" y="2764247"/>
                <a:ext cx="2582358" cy="475936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6</m:t>
                        </m:r>
                      </m:sup>
                    </m:sSubSup>
                    <m:r>
                      <a:rPr lang="en-US" sz="25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sz="25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6</m:t>
                        </m:r>
                      </m:sup>
                    </m:sSubSup>
                    <m:r>
                      <a:rPr lang="en-US" sz="2500" i="1">
                        <a:latin typeface="Cambria Math"/>
                      </a:rPr>
                      <m:t>=0</m:t>
                    </m:r>
                  </m:oMath>
                </a14:m>
                <a:r>
                  <a:rPr lang="en-US" sz="2500" dirty="0"/>
                  <a:t>)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26" y="2764247"/>
                <a:ext cx="2582358" cy="475936"/>
              </a:xfrm>
              <a:prstGeom prst="rect">
                <a:avLst/>
              </a:prstGeom>
              <a:blipFill rotWithShape="1">
                <a:blip r:embed="rId7"/>
                <a:stretch>
                  <a:fillRect l="-1179" t="-8861" b="-2911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410007" y="3386392"/>
                <a:ext cx="2567933" cy="474656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7</m:t>
                        </m:r>
                      </m:sup>
                    </m:sSubSup>
                    <m:r>
                      <a:rPr lang="en-US" sz="25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7</m:t>
                        </m:r>
                      </m:sup>
                    </m:sSubSup>
                  </m:oMath>
                </a14:m>
                <a:r>
                  <a:rPr lang="en-US" sz="25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fr-BE" sz="2500" b="0" i="1" smtClean="0">
                            <a:latin typeface="Cambria Math"/>
                          </a:rPr>
                          <m:t>7</m:t>
                        </m:r>
                      </m:sup>
                    </m:sSubSup>
                    <m:r>
                      <a:rPr lang="en-US" sz="2500" i="1">
                        <a:latin typeface="Cambria Math"/>
                      </a:rPr>
                      <m:t>=0</m:t>
                    </m:r>
                  </m:oMath>
                </a14:m>
                <a:r>
                  <a:rPr lang="en-US" sz="2500" dirty="0"/>
                  <a:t>)</a:t>
                </a: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007" y="3386392"/>
                <a:ext cx="2567933" cy="474656"/>
              </a:xfrm>
              <a:prstGeom prst="rect">
                <a:avLst/>
              </a:prstGeom>
              <a:blipFill rotWithShape="1">
                <a:blip r:embed="rId8"/>
                <a:stretch>
                  <a:fillRect l="-948" t="-10390" r="-711" b="-3116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11704" y="5661248"/>
                <a:ext cx="2784188" cy="563631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5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5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𝜀</m:t>
                        </m:r>
                      </m:e>
                      <m:sup>
                        <m:r>
                          <a:rPr lang="en-US" sz="2200" i="1">
                            <a:latin typeface="Cambria Math"/>
                          </a:rPr>
                          <m:t>5,</m:t>
                        </m:r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</m:sup>
                    </m:sSup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4" y="5661248"/>
                <a:ext cx="2784188" cy="5636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4399200" y="519224"/>
            <a:ext cx="622080" cy="61199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508104" y="4164388"/>
            <a:ext cx="3510995" cy="802098"/>
            <a:chOff x="5574240" y="4164388"/>
            <a:chExt cx="3510995" cy="8020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5574240" y="4164388"/>
                  <a:ext cx="1720796" cy="658003"/>
                </a:xfrm>
                <a:prstGeom prst="rect">
                  <a:avLst/>
                </a:prstGeom>
              </p:spPr>
              <p:txBody>
                <a:bodyPr wrap="none" lIns="82945" tIns="41473" rIns="82945" bIns="41473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6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7</m:t>
                              </m:r>
                            </m:sup>
                          </m:sSubSup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6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7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lang="en-US" sz="2200" i="1" dirty="0">
                      <a:latin typeface="Cambria Math"/>
                    </a:rPr>
                    <a:t>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</a:rPr>
                            <m:t>6,7</m:t>
                          </m:r>
                        </m:sup>
                      </m:sSup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4240" y="4164388"/>
                  <a:ext cx="1720796" cy="65800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/>
            <p:cNvCxnSpPr/>
            <p:nvPr/>
          </p:nvCxnSpPr>
          <p:spPr>
            <a:xfrm flipH="1">
              <a:off x="7365161" y="4578865"/>
              <a:ext cx="4623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64436" y="4320165"/>
              <a:ext cx="1120799" cy="646321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>
                  <a:latin typeface="Helvetica" pitchFamily="34" charset="0"/>
                </a:rPr>
                <a:t>per pixel </a:t>
              </a:r>
            </a:p>
            <a:p>
              <a:r>
                <a:rPr lang="en-US" dirty="0" smtClean="0">
                  <a:latin typeface="Helvetica" pitchFamily="34" charset="0"/>
                </a:rPr>
                <a:t>or fixed</a:t>
              </a:r>
              <a:endParaRPr lang="en-US" b="1" dirty="0">
                <a:latin typeface="Helvetica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6331" y="2195582"/>
            <a:ext cx="311493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NIR + SWIR bands (5,6/5,7)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51210" y="2206036"/>
            <a:ext cx="293539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SWIR + SWIR bands (6,7)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6759" y="3862273"/>
            <a:ext cx="3720353" cy="1222911"/>
            <a:chOff x="596759" y="3862273"/>
            <a:chExt cx="3720353" cy="1222911"/>
          </a:xfrm>
        </p:grpSpPr>
        <p:sp>
          <p:nvSpPr>
            <p:cNvPr id="43" name="Rectangle 42"/>
            <p:cNvSpPr/>
            <p:nvPr/>
          </p:nvSpPr>
          <p:spPr>
            <a:xfrm>
              <a:off x="596759" y="4204210"/>
              <a:ext cx="1878405" cy="8809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4190" y="3862273"/>
              <a:ext cx="1518344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Helvetica" pitchFamily="34" charset="0"/>
                </a:rPr>
                <a:t>clear waters</a:t>
              </a:r>
              <a:endParaRPr lang="en-US" b="1" dirty="0">
                <a:solidFill>
                  <a:srgbClr val="0070C0"/>
                </a:solidFill>
                <a:latin typeface="Helvetic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666978" y="4229210"/>
                  <a:ext cx="1721902" cy="661493"/>
                </a:xfrm>
                <a:prstGeom prst="rect">
                  <a:avLst/>
                </a:prstGeom>
              </p:spPr>
              <p:txBody>
                <a:bodyPr wrap="none" lIns="82945" tIns="41473" rIns="82945" bIns="41473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5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𝐿</m:t>
                              </m:r>
                            </m:sup>
                          </m:sSubSup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5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𝐿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lang="en-US" sz="2200" i="1" dirty="0">
                      <a:latin typeface="Cambria Math"/>
                    </a:rPr>
                    <a:t>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</a:rPr>
                            <m:t>5,</m:t>
                          </m:r>
                          <m:r>
                            <a:rPr lang="en-US" sz="2200" i="1">
                              <a:latin typeface="Cambria Math"/>
                            </a:rPr>
                            <m:t>𝐿</m:t>
                          </m:r>
                        </m:sup>
                      </m:sSup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978" y="4229210"/>
                  <a:ext cx="1721902" cy="66149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/>
            <p:nvPr/>
          </p:nvCxnSpPr>
          <p:spPr>
            <a:xfrm flipH="1">
              <a:off x="2661158" y="4662800"/>
              <a:ext cx="4623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60433" y="4385997"/>
              <a:ext cx="1056679" cy="646321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>
                  <a:latin typeface="Helvetica" pitchFamily="34" charset="0"/>
                </a:rPr>
                <a:t>assume </a:t>
              </a:r>
            </a:p>
            <a:p>
              <a:r>
                <a:rPr lang="en-US" dirty="0" smtClean="0">
                  <a:latin typeface="Helvetica" pitchFamily="34" charset="0"/>
                </a:rPr>
                <a:t>constant</a:t>
              </a:r>
              <a:endParaRPr lang="en-US" b="1" dirty="0">
                <a:latin typeface="Helvetic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574240" y="5661248"/>
                <a:ext cx="2784188" cy="563631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5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5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𝜀</m:t>
                        </m:r>
                      </m:e>
                      <m:sup>
                        <m:r>
                          <a:rPr lang="en-US" sz="2200" i="1">
                            <a:latin typeface="Cambria Math"/>
                          </a:rPr>
                          <m:t>5,</m:t>
                        </m:r>
                        <m:r>
                          <a:rPr lang="fr-BE" sz="2200" b="0" i="1" smtClean="0">
                            <a:latin typeface="Cambria Math"/>
                          </a:rPr>
                          <m:t>7</m:t>
                        </m:r>
                      </m:sup>
                    </m:sSup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fr-BE" sz="2200" b="0" i="1" smtClean="0">
                            <a:latin typeface="Cambria Math"/>
                          </a:rPr>
                          <m:t>7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240" y="5661248"/>
                <a:ext cx="2784188" cy="5636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331640" y="6300038"/>
                <a:ext cx="6696044" cy="369322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:r>
                  <a:rPr lang="en-US" dirty="0" smtClean="0">
                    <a:latin typeface="Helvetica" pitchFamily="34" charset="0"/>
                  </a:rPr>
                  <a:t>No assumption on water </a:t>
                </a:r>
                <a:r>
                  <a:rPr lang="en-US" dirty="0" err="1" smtClean="0">
                    <a:latin typeface="Helvetica" pitchFamily="34" charset="0"/>
                  </a:rPr>
                  <a:t>reflectances</a:t>
                </a:r>
                <a:r>
                  <a:rPr lang="en-US" dirty="0" smtClean="0">
                    <a:latin typeface="Helvetica" pitchFamily="34" charset="0"/>
                  </a:rPr>
                  <a:t>! (other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  <m:sup/>
                    </m:sSubSup>
                  </m:oMath>
                </a14:m>
                <a:r>
                  <a:rPr lang="en-US" dirty="0" smtClean="0">
                    <a:latin typeface="Helvetica" pitchFamily="34" charset="0"/>
                  </a:rPr>
                  <a:t> SWIR = 0) </a:t>
                </a:r>
                <a:endParaRPr lang="en-US" b="1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300038"/>
                <a:ext cx="6696044" cy="369322"/>
              </a:xfrm>
              <a:prstGeom prst="rect">
                <a:avLst/>
              </a:prstGeom>
              <a:blipFill rotWithShape="1">
                <a:blip r:embed="rId13"/>
                <a:stretch>
                  <a:fillRect l="-728" t="-6557" r="-728" b="-2623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6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  <p:bldP spid="35" grpId="0"/>
      <p:bldP spid="36" grpId="0"/>
      <p:bldP spid="11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1" y="679978"/>
            <a:ext cx="5638800" cy="563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1" y="679978"/>
            <a:ext cx="5638800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1" y="679978"/>
            <a:ext cx="5638800" cy="56388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90800" y="3429000"/>
            <a:ext cx="3886708" cy="2057400"/>
            <a:chOff x="2590800" y="3429000"/>
            <a:chExt cx="3886708" cy="2057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590800" y="4382879"/>
              <a:ext cx="838200" cy="11035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3581401" y="3886200"/>
              <a:ext cx="968584" cy="4966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647691" y="3429000"/>
              <a:ext cx="1829817" cy="646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dirty="0" smtClean="0">
                  <a:latin typeface="Helvetica" pitchFamily="34" charset="0"/>
                </a:rPr>
                <a:t>all water pixels + aerosol</a:t>
              </a:r>
              <a:endParaRPr lang="en-US" b="1" dirty="0">
                <a:latin typeface="Helvetica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19672" y="304800"/>
            <a:ext cx="523731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Rayleigh-corrected reflectance in SWIR bands</a:t>
            </a:r>
            <a:endParaRPr lang="en-US" b="1" dirty="0">
              <a:latin typeface="Helvetica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14600" y="4382879"/>
            <a:ext cx="6400800" cy="646321"/>
            <a:chOff x="2514600" y="4382879"/>
            <a:chExt cx="6400800" cy="646321"/>
          </a:xfrm>
        </p:grpSpPr>
        <p:sp>
          <p:nvSpPr>
            <p:cNvPr id="15" name="TextBox 14"/>
            <p:cNvSpPr txBox="1"/>
            <p:nvPr/>
          </p:nvSpPr>
          <p:spPr>
            <a:xfrm>
              <a:off x="6948215" y="4382879"/>
              <a:ext cx="1967185" cy="646321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" pitchFamily="34" charset="0"/>
                </a:rPr>
                <a:t>“non water” mask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Helvetica" pitchFamily="34" charset="0"/>
                </a:rPr>
                <a:t>&gt;2.15% at 1,6µm</a:t>
              </a:r>
              <a:endParaRPr lang="en-US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514600" y="4598020"/>
              <a:ext cx="42661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9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23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1152" y="284717"/>
            <a:ext cx="85773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Aerosol extrapolation from long wavelengths (NIR/SWIR) to visible bands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280" y="1563373"/>
                <a:ext cx="2116569" cy="486880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500" i="1">
                              <a:latin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500" i="1">
                              <a:latin typeface="Cambria Math"/>
                            </a:rPr>
                            <m:t>𝑖</m:t>
                          </m:r>
                          <m:r>
                            <a:rPr lang="en-US" sz="2500" i="1">
                              <a:latin typeface="Cambria Math"/>
                            </a:rPr>
                            <m:t>,</m:t>
                          </m:r>
                          <m:r>
                            <a:rPr lang="en-US" sz="2500" i="1">
                              <a:latin typeface="Cambria Math"/>
                            </a:rPr>
                            <m:t>𝐿</m:t>
                          </m:r>
                        </m:sup>
                      </m:sSup>
                      <m:r>
                        <a:rPr lang="en-US" sz="25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5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500" i="1">
                                      <a:latin typeface="Cambria Math"/>
                                    </a:rPr>
                                    <m:t>𝑆</m:t>
                                  </m:r>
                                  <m:r>
                                    <a:rPr lang="en-US" sz="25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500" i="1">
                                      <a:latin typeface="Cambria Math"/>
                                    </a:rPr>
                                    <m:t>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/>
                            </a:rPr>
                            <m:t>𝛿</m:t>
                          </m:r>
                          <m:r>
                            <a:rPr lang="en-US" sz="2500" i="1">
                              <a:latin typeface="Cambria Math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12" y="1723330"/>
                <a:ext cx="2280753" cy="6817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09390" y="802164"/>
            <a:ext cx="868629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err="1" smtClean="0">
                <a:latin typeface="Helvetica" pitchFamily="34" charset="0"/>
              </a:rPr>
              <a:t>SeaDAS</a:t>
            </a:r>
            <a:r>
              <a:rPr lang="en-US" dirty="0" smtClean="0">
                <a:latin typeface="Helvetica" pitchFamily="34" charset="0"/>
              </a:rPr>
              <a:t>: uses tabulated aerosol models,  ACOLITE: uses exponential extrapolation</a:t>
            </a:r>
          </a:p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02880" y="2530345"/>
            <a:ext cx="4516256" cy="17543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i: target band</a:t>
            </a:r>
          </a:p>
          <a:p>
            <a:r>
              <a:rPr lang="en-US" dirty="0" smtClean="0">
                <a:latin typeface="Helvetica" pitchFamily="34" charset="0"/>
              </a:rPr>
              <a:t>S: shortest band in aerosol correction</a:t>
            </a:r>
          </a:p>
          <a:p>
            <a:r>
              <a:rPr lang="en-US" dirty="0"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(655, 865, or 1609 nm)</a:t>
            </a:r>
          </a:p>
          <a:p>
            <a:r>
              <a:rPr lang="en-US" dirty="0" smtClean="0">
                <a:latin typeface="Helvetica" pitchFamily="34" charset="0"/>
              </a:rPr>
              <a:t>L: longest band in aerosol correction</a:t>
            </a:r>
          </a:p>
          <a:p>
            <a:r>
              <a:rPr lang="en-US" dirty="0"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(865, 1609, or 2201 nm)</a:t>
            </a:r>
          </a:p>
          <a:p>
            <a:endParaRPr lang="en-US" dirty="0" smtClean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02160" y="1426648"/>
                <a:ext cx="1964090" cy="891958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/>
                        </a:rPr>
                        <m:t>𝛿</m:t>
                      </m:r>
                      <m:r>
                        <a:rPr lang="en-US" sz="2500" i="1">
                          <a:latin typeface="Cambria Math"/>
                        </a:rPr>
                        <m:t>𝑖</m:t>
                      </m:r>
                      <m:r>
                        <a:rPr lang="en-US" sz="25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5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5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075" y="1572616"/>
                <a:ext cx="2165273" cy="9832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0" y="3511807"/>
            <a:ext cx="342864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4640" y="2454087"/>
                <a:ext cx="3757339" cy="809468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5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</a:rPr>
                            <m:t>𝑤</m:t>
                          </m:r>
                        </m:sub>
                        <m:sup>
                          <m:r>
                            <a:rPr lang="en-US" sz="2500" i="1">
                              <a:latin typeface="Cambria Math"/>
                            </a:rPr>
                            <m:t>𝑖</m:t>
                          </m:r>
                        </m:sup>
                      </m:sSubSup>
                      <m:r>
                        <a:rPr lang="en-US" sz="2500" i="1">
                          <a:latin typeface="Cambria Math"/>
                        </a:rPr>
                        <m:t>   =  </m:t>
                      </m:r>
                      <m:f>
                        <m:fPr>
                          <m:ctrlPr>
                            <a:rPr lang="en-US" sz="2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500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5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500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500" i="1">
                                  <a:latin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5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500" i="1">
                                  <a:latin typeface="Cambria Math"/>
                                </a:rPr>
                                <m:t>𝐿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5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𝑎𝑚</m:t>
                              </m:r>
                            </m:sub>
                            <m:sup>
                              <m:r>
                                <a:rPr lang="en-US" sz="2500" i="1">
                                  <a:latin typeface="Cambria Math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9" y="2705176"/>
                <a:ext cx="4079963" cy="91903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9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6858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0"/>
            <a:ext cx="677322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3" y="2798998"/>
            <a:ext cx="166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UK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Thames Estuary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0182" y="4459069"/>
            <a:ext cx="117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Zeebrugge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902" y="6400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956068">
            <a:off x="2727502" y="61350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sym typeface="Symbol"/>
              </a:rPr>
              <a:t>185 km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00542" y="5715000"/>
            <a:ext cx="3081058" cy="931902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359" y="134033"/>
            <a:ext cx="2005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Landsat-8/OLI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2015-06-30 – RCO</a:t>
            </a:r>
          </a:p>
          <a:p>
            <a:r>
              <a:rPr lang="en-GB" dirty="0">
                <a:solidFill>
                  <a:schemeClr val="bg1"/>
                </a:solidFill>
              </a:rPr>
              <a:t>RGB (655/561/483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64448" y="0"/>
            <a:ext cx="4482595" cy="3706586"/>
            <a:chOff x="4064448" y="134033"/>
            <a:chExt cx="4482595" cy="37065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4064448" y="3122165"/>
              <a:ext cx="1002852" cy="7184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18670" y="381000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clear(</a:t>
              </a:r>
              <a:r>
                <a:rPr lang="en-GB" sz="2000" b="1" dirty="0" err="1" smtClean="0"/>
                <a:t>ish</a:t>
              </a:r>
              <a:r>
                <a:rPr lang="en-GB" sz="2000" b="1" dirty="0" smtClean="0"/>
                <a:t>)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035374" y="818464"/>
                  <a:ext cx="78842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GB" sz="2000" b="1" i="1" dirty="0" smtClean="0">
                    <a:latin typeface="Cambria Math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GB" sz="2000" b="1" dirty="0" smtClean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374" y="818464"/>
                  <a:ext cx="788421" cy="101566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2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3124200" y="3252107"/>
            <a:ext cx="5422843" cy="3479743"/>
            <a:chOff x="3124200" y="134033"/>
            <a:chExt cx="5422843" cy="34797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124200" y="781110"/>
              <a:ext cx="1943100" cy="373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477000" y="381000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turbid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010400" y="818464"/>
                  <a:ext cx="790024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US" sz="2000" b="1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2000" b="1" dirty="0" smtClean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818464"/>
                  <a:ext cx="790024" cy="101566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30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904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0"/>
            <a:ext cx="6773227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4800600"/>
            <a:ext cx="164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 effects (glint)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956068">
            <a:off x="2727502" y="61350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ym typeface="Symbol"/>
              </a:rPr>
              <a:t>185 km</a:t>
            </a:r>
            <a:endParaRPr lang="en-US" sz="3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00542" y="5715000"/>
            <a:ext cx="3081058" cy="931902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397" y="6000571"/>
            <a:ext cx="14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Landsat-8/OLI</a:t>
            </a:r>
          </a:p>
          <a:p>
            <a:r>
              <a:rPr lang="en-GB" dirty="0" smtClean="0"/>
              <a:t>2015-06-30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0" y="1"/>
            <a:ext cx="5710715" cy="103831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553200" y="4764803"/>
            <a:ext cx="685800" cy="291816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1998" y="3896304"/>
            <a:ext cx="164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sym typeface="Symbol"/>
              </a:rPr>
              <a:t></a:t>
            </a:r>
            <a:r>
              <a:rPr lang="en-GB" baseline="-25000" dirty="0" smtClean="0">
                <a:solidFill>
                  <a:schemeClr val="bg1"/>
                </a:solidFill>
                <a:sym typeface="Symbol"/>
              </a:rPr>
              <a:t>w</a:t>
            </a:r>
            <a:r>
              <a:rPr lang="en-GB" dirty="0" smtClean="0">
                <a:solidFill>
                  <a:schemeClr val="bg1"/>
                </a:solidFill>
                <a:sym typeface="Symbol"/>
              </a:rPr>
              <a:t> &lt; 0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64529" y="2940121"/>
            <a:ext cx="1963292" cy="879984"/>
            <a:chOff x="3064529" y="2940121"/>
            <a:chExt cx="1963292" cy="879984"/>
          </a:xfrm>
        </p:grpSpPr>
        <p:sp>
          <p:nvSpPr>
            <p:cNvPr id="12" name="Rectangle 11"/>
            <p:cNvSpPr/>
            <p:nvPr/>
          </p:nvSpPr>
          <p:spPr>
            <a:xfrm>
              <a:off x="3064529" y="3352800"/>
              <a:ext cx="593071" cy="46730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83924" y="2940121"/>
              <a:ext cx="1643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sym typeface="Symbol"/>
                </a:rPr>
                <a:t>London Array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0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" y="0"/>
            <a:ext cx="89915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296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NW </a:t>
            </a:r>
            <a:r>
              <a:rPr lang="fr-BE" b="1" dirty="0" err="1" smtClean="0">
                <a:solidFill>
                  <a:schemeClr val="bg1"/>
                </a:solidFill>
              </a:rPr>
              <a:t>Australia</a:t>
            </a:r>
            <a:r>
              <a:rPr lang="fr-BE" b="1" dirty="0" smtClean="0">
                <a:solidFill>
                  <a:schemeClr val="bg1"/>
                </a:solidFill>
              </a:rPr>
              <a:t> – 2013-05-26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Landsat-8 / RBINS </a:t>
            </a:r>
            <a:r>
              <a:rPr lang="fr-BE" b="1" dirty="0" err="1" smtClean="0">
                <a:solidFill>
                  <a:schemeClr val="bg1"/>
                </a:solidFill>
              </a:rPr>
              <a:t>processing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" y="0"/>
            <a:ext cx="90153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573314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London Array 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Offshore Wind Farm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286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L8/OLI 2015-06-30 RGB RCO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9" y="228600"/>
            <a:ext cx="491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see also </a:t>
            </a:r>
            <a:r>
              <a:rPr lang="en-GB" sz="2000" b="1" dirty="0" err="1" smtClean="0">
                <a:solidFill>
                  <a:schemeClr val="bg1"/>
                </a:solidFill>
                <a:sym typeface="Symbol"/>
              </a:rPr>
              <a:t>Vanhellemont</a:t>
            </a:r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 &amp; Ruddick (2014)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" y="0"/>
            <a:ext cx="9015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573314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London Array 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Offshore Wind Farm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286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ym typeface="Symbol"/>
              </a:rPr>
              <a:t>L8/OLI 2015-06-30</a:t>
            </a:r>
          </a:p>
          <a:p>
            <a:pPr algn="ctr"/>
            <a:r>
              <a:rPr lang="en-GB" sz="2000" b="1" dirty="0" smtClean="0">
                <a:sym typeface="Symbol"/>
              </a:rPr>
              <a:t></a:t>
            </a:r>
            <a:r>
              <a:rPr lang="en-GB" sz="2000" b="1" baseline="-25000" dirty="0">
                <a:sym typeface="Symbol"/>
              </a:rPr>
              <a:t>w</a:t>
            </a:r>
            <a:r>
              <a:rPr lang="en-GB" sz="2000" b="1" dirty="0">
                <a:sym typeface="Symbol"/>
              </a:rPr>
              <a:t> 655 </a:t>
            </a:r>
            <a:r>
              <a:rPr lang="en-GB" sz="2000" b="1" dirty="0" smtClean="0">
                <a:sym typeface="Symbol"/>
              </a:rPr>
              <a:t>nm</a:t>
            </a:r>
            <a:endParaRPr 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1" y="193469"/>
            <a:ext cx="5132611" cy="933202"/>
            <a:chOff x="3733801" y="193469"/>
            <a:chExt cx="5132611" cy="933202"/>
          </a:xfrm>
        </p:grpSpPr>
        <p:sp>
          <p:nvSpPr>
            <p:cNvPr id="3" name="Rectangle 2"/>
            <p:cNvSpPr/>
            <p:nvPr/>
          </p:nvSpPr>
          <p:spPr>
            <a:xfrm>
              <a:off x="3810000" y="228600"/>
              <a:ext cx="4953000" cy="898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1" y="193469"/>
              <a:ext cx="5132611" cy="93320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47800" y="2204789"/>
            <a:ext cx="6553200" cy="1757611"/>
            <a:chOff x="1447800" y="2204789"/>
            <a:chExt cx="6553200" cy="1757611"/>
          </a:xfrm>
        </p:grpSpPr>
        <p:sp>
          <p:nvSpPr>
            <p:cNvPr id="12" name="Rectangle 11"/>
            <p:cNvSpPr/>
            <p:nvPr/>
          </p:nvSpPr>
          <p:spPr>
            <a:xfrm>
              <a:off x="1447800" y="2209800"/>
              <a:ext cx="6553200" cy="175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5737274"/>
                </p:ext>
              </p:extLst>
            </p:nvPr>
          </p:nvGraphicFramePr>
          <p:xfrm>
            <a:off x="1524000" y="2204789"/>
            <a:ext cx="2807771" cy="1152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5" imgW="1066680" imgH="457200" progId="Equation.3">
                    <p:embed/>
                  </p:oleObj>
                </mc:Choice>
                <mc:Fallback>
                  <p:oleObj name="Equation" r:id="rId5" imgW="10666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2204789"/>
                          <a:ext cx="2807771" cy="11522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649621" y="3428999"/>
              <a:ext cx="2702899" cy="461655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2400" dirty="0" err="1" smtClean="0"/>
                <a:t>Nechad</a:t>
              </a:r>
              <a:r>
                <a:rPr lang="en-US" sz="2400" dirty="0" smtClean="0"/>
                <a:t> et al. (2010)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2459508"/>
              <a:ext cx="2252391" cy="1200318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2400" dirty="0"/>
                <a:t>f</a:t>
              </a:r>
              <a:r>
                <a:rPr lang="en-US" sz="2400" dirty="0" smtClean="0"/>
                <a:t>or </a:t>
              </a:r>
              <a:r>
                <a:rPr lang="el-GR" sz="2400" dirty="0" smtClean="0"/>
                <a:t>ρ</a:t>
              </a:r>
              <a:r>
                <a:rPr lang="fr-BE" sz="2400" baseline="-25000" dirty="0" smtClean="0"/>
                <a:t>w</a:t>
              </a:r>
              <a:r>
                <a:rPr lang="fr-BE" sz="2400" dirty="0" smtClean="0"/>
                <a:t> 655</a:t>
              </a:r>
              <a:r>
                <a:rPr lang="fr-BE" sz="2400" dirty="0"/>
                <a:t>: </a:t>
              </a:r>
              <a:r>
                <a:rPr lang="fr-BE" sz="2400" dirty="0" smtClean="0"/>
                <a:t> </a:t>
              </a:r>
            </a:p>
            <a:p>
              <a:r>
                <a:rPr lang="fr-BE" sz="2400" dirty="0" smtClean="0"/>
                <a:t> A=289.29 (gm</a:t>
              </a:r>
              <a:r>
                <a:rPr lang="fr-BE" sz="2400" baseline="30000" dirty="0" smtClean="0"/>
                <a:t>-3</a:t>
              </a:r>
              <a:r>
                <a:rPr lang="fr-BE" sz="2400" dirty="0" smtClean="0"/>
                <a:t>)</a:t>
              </a:r>
            </a:p>
            <a:p>
              <a:r>
                <a:rPr lang="fr-BE" sz="2400" dirty="0" smtClean="0"/>
                <a:t> C=0.1686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02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" y="0"/>
            <a:ext cx="9015335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573314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London Array 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sym typeface="Symbol"/>
              </a:rPr>
              <a:t>Offshore Wind Farm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286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ym typeface="Symbol"/>
              </a:rPr>
              <a:t>L8/OLI 2015-06-30</a:t>
            </a:r>
          </a:p>
          <a:p>
            <a:pPr algn="ctr"/>
            <a:r>
              <a:rPr lang="en-GB" sz="2000" b="1" dirty="0" smtClean="0">
                <a:sym typeface="Symbol"/>
              </a:rPr>
              <a:t>SPM</a:t>
            </a:r>
            <a:endParaRPr 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193469"/>
            <a:ext cx="5132613" cy="933202"/>
            <a:chOff x="3733800" y="193469"/>
            <a:chExt cx="5132613" cy="933202"/>
          </a:xfrm>
        </p:grpSpPr>
        <p:sp>
          <p:nvSpPr>
            <p:cNvPr id="3" name="Rectangle 2"/>
            <p:cNvSpPr/>
            <p:nvPr/>
          </p:nvSpPr>
          <p:spPr>
            <a:xfrm>
              <a:off x="3810000" y="228600"/>
              <a:ext cx="4953000" cy="898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193469"/>
              <a:ext cx="5132613" cy="933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1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74"/>
          <p:cNvSpPr>
            <a:spLocks noChangeArrowheads="1"/>
          </p:cNvSpPr>
          <p:nvPr/>
        </p:nvSpPr>
        <p:spPr bwMode="auto">
          <a:xfrm>
            <a:off x="0" y="6365963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176713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" pitchFamily="34" charset="0"/>
              </a:rPr>
              <a:t>Landsat-8/OLI Rayleigh corrected RGB 2014-09-08</a:t>
            </a:r>
            <a:endParaRPr lang="en-US" sz="1600" dirty="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8" y="756009"/>
            <a:ext cx="8677884" cy="53459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491880" y="4657824"/>
            <a:ext cx="255420" cy="1145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84284" y="45811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latin typeface="Helvetica" pitchFamily="34" charset="0"/>
              </a:rPr>
              <a:t>Zeebrugge</a:t>
            </a:r>
            <a:endParaRPr lang="fr-BE" sz="2000" b="1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454105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latin typeface="Helvetica" pitchFamily="34" charset="0"/>
              </a:rPr>
              <a:t>Antwerpen</a:t>
            </a:r>
            <a:endParaRPr lang="fr-BE" sz="2000" b="1" dirty="0">
              <a:latin typeface="Helvetic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991637" y="4767629"/>
            <a:ext cx="396787" cy="135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232720" y="2852936"/>
            <a:ext cx="255420" cy="1145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88140" y="277624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bg1"/>
                </a:solidFill>
                <a:latin typeface="Helvetica" pitchFamily="34" charset="0"/>
              </a:rPr>
              <a:t>wind</a:t>
            </a:r>
            <a:r>
              <a:rPr lang="fr-BE" sz="2000" b="1" dirty="0" smtClean="0">
                <a:solidFill>
                  <a:schemeClr val="bg1"/>
                </a:solidFill>
                <a:latin typeface="Helvetica" pitchFamily="34" charset="0"/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  <a:latin typeface="Helvetica" pitchFamily="34" charset="0"/>
              </a:rPr>
              <a:t>farms</a:t>
            </a:r>
            <a:endParaRPr lang="fr-BE" sz="20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945050" y="2348880"/>
            <a:ext cx="543090" cy="5040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126100" y="3037865"/>
            <a:ext cx="36204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74"/>
          <p:cNvSpPr>
            <a:spLocks noChangeArrowheads="1"/>
          </p:cNvSpPr>
          <p:nvPr/>
        </p:nvSpPr>
        <p:spPr bwMode="auto">
          <a:xfrm>
            <a:off x="0" y="188640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176713">
              <a:buClrTx/>
              <a:buSzTx/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Helvetica" pitchFamily="34" charset="0"/>
              </a:rPr>
              <a:t>Belgian/Dutch coastal zone and Western Scheldt Estuary</a:t>
            </a:r>
            <a:endParaRPr lang="en-US" sz="16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5157192"/>
            <a:ext cx="34563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Helvetica" pitchFamily="34" charset="0"/>
              </a:rPr>
              <a:t>2</a:t>
            </a:r>
            <a:r>
              <a:rPr lang="fr-BE" sz="1600" baseline="30000" dirty="0" smtClean="0">
                <a:latin typeface="Helvetica" pitchFamily="34" charset="0"/>
              </a:rPr>
              <a:t>nd</a:t>
            </a:r>
            <a:r>
              <a:rPr lang="fr-BE" sz="1600" dirty="0" smtClean="0">
                <a:latin typeface="Helvetica" pitchFamily="34" charset="0"/>
              </a:rPr>
              <a:t> </a:t>
            </a:r>
            <a:r>
              <a:rPr lang="fr-BE" sz="1600" dirty="0" err="1" smtClean="0">
                <a:latin typeface="Helvetica" pitchFamily="34" charset="0"/>
              </a:rPr>
              <a:t>biggest</a:t>
            </a:r>
            <a:r>
              <a:rPr lang="fr-BE" sz="1600" dirty="0" smtClean="0">
                <a:latin typeface="Helvetica" pitchFamily="34" charset="0"/>
              </a:rPr>
              <a:t> EU port</a:t>
            </a:r>
          </a:p>
          <a:p>
            <a:r>
              <a:rPr lang="fr-BE" sz="1600" dirty="0" smtClean="0">
                <a:latin typeface="Helvetica" pitchFamily="34" charset="0"/>
              </a:rPr>
              <a:t>190M tonnes </a:t>
            </a:r>
            <a:r>
              <a:rPr lang="fr-BE" sz="1600" dirty="0" err="1" smtClean="0">
                <a:latin typeface="Helvetica" pitchFamily="34" charset="0"/>
              </a:rPr>
              <a:t>int</a:t>
            </a:r>
            <a:r>
              <a:rPr lang="fr-BE" sz="1600" dirty="0" smtClean="0">
                <a:latin typeface="Helvetica" pitchFamily="34" charset="0"/>
              </a:rPr>
              <a:t>. </a:t>
            </a:r>
            <a:r>
              <a:rPr lang="fr-BE" sz="1600" dirty="0" err="1" smtClean="0">
                <a:latin typeface="Helvetica" pitchFamily="34" charset="0"/>
              </a:rPr>
              <a:t>freight</a:t>
            </a:r>
            <a:r>
              <a:rPr lang="fr-BE" sz="1600" dirty="0" smtClean="0">
                <a:latin typeface="Helvetica" pitchFamily="34" charset="0"/>
              </a:rPr>
              <a:t>, ~15k </a:t>
            </a:r>
            <a:r>
              <a:rPr lang="fr-BE" sz="1600" dirty="0" err="1" smtClean="0">
                <a:latin typeface="Helvetica" pitchFamily="34" charset="0"/>
              </a:rPr>
              <a:t>ships</a:t>
            </a:r>
            <a:endParaRPr lang="fr-BE" sz="16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8" y="756009"/>
            <a:ext cx="8677884" cy="5345981"/>
          </a:xfrm>
          <a:prstGeom prst="rect">
            <a:avLst/>
          </a:prstGeom>
        </p:spPr>
      </p:pic>
      <p:sp>
        <p:nvSpPr>
          <p:cNvPr id="4" name="Rectangle 774"/>
          <p:cNvSpPr>
            <a:spLocks noChangeArrowheads="1"/>
          </p:cNvSpPr>
          <p:nvPr/>
        </p:nvSpPr>
        <p:spPr bwMode="auto">
          <a:xfrm>
            <a:off x="0" y="6365963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176713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" pitchFamily="34" charset="0"/>
              </a:rPr>
              <a:t>Landsat-8/OLI Turbidity (V2015+D2015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) 2014-09-08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624"/>
            <a:ext cx="3657600" cy="72529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491880" y="4657824"/>
            <a:ext cx="255420" cy="1145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84284" y="45811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latin typeface="Helvetica" pitchFamily="34" charset="0"/>
              </a:rPr>
              <a:t>Zeebrugge</a:t>
            </a:r>
            <a:endParaRPr lang="fr-BE" sz="2000" b="1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454105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latin typeface="Helvetica" pitchFamily="34" charset="0"/>
              </a:rPr>
              <a:t>Antwerpen</a:t>
            </a:r>
            <a:endParaRPr lang="fr-BE" sz="2000" b="1" dirty="0">
              <a:latin typeface="Helvetic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991637" y="4767629"/>
            <a:ext cx="396787" cy="135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2080" y="5157192"/>
            <a:ext cx="34563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Helvetica" pitchFamily="34" charset="0"/>
              </a:rPr>
              <a:t>2</a:t>
            </a:r>
            <a:r>
              <a:rPr lang="fr-BE" sz="1600" baseline="30000" dirty="0" smtClean="0">
                <a:latin typeface="Helvetica" pitchFamily="34" charset="0"/>
              </a:rPr>
              <a:t>nd</a:t>
            </a:r>
            <a:r>
              <a:rPr lang="fr-BE" sz="1600" dirty="0" smtClean="0">
                <a:latin typeface="Helvetica" pitchFamily="34" charset="0"/>
              </a:rPr>
              <a:t> </a:t>
            </a:r>
            <a:r>
              <a:rPr lang="fr-BE" sz="1600" dirty="0" err="1" smtClean="0">
                <a:latin typeface="Helvetica" pitchFamily="34" charset="0"/>
              </a:rPr>
              <a:t>biggest</a:t>
            </a:r>
            <a:r>
              <a:rPr lang="fr-BE" sz="1600" dirty="0" smtClean="0">
                <a:latin typeface="Helvetica" pitchFamily="34" charset="0"/>
              </a:rPr>
              <a:t> EU port</a:t>
            </a:r>
          </a:p>
          <a:p>
            <a:r>
              <a:rPr lang="fr-BE" sz="1600" dirty="0" smtClean="0">
                <a:latin typeface="Helvetica" pitchFamily="34" charset="0"/>
              </a:rPr>
              <a:t>190M tonnes </a:t>
            </a:r>
            <a:r>
              <a:rPr lang="fr-BE" sz="1600" dirty="0" err="1" smtClean="0">
                <a:latin typeface="Helvetica" pitchFamily="34" charset="0"/>
              </a:rPr>
              <a:t>int</a:t>
            </a:r>
            <a:r>
              <a:rPr lang="fr-BE" sz="1600" dirty="0" smtClean="0">
                <a:latin typeface="Helvetica" pitchFamily="34" charset="0"/>
              </a:rPr>
              <a:t>. </a:t>
            </a:r>
            <a:r>
              <a:rPr lang="fr-BE" sz="1600" dirty="0" err="1" smtClean="0">
                <a:latin typeface="Helvetica" pitchFamily="34" charset="0"/>
              </a:rPr>
              <a:t>freight</a:t>
            </a:r>
            <a:r>
              <a:rPr lang="fr-BE" sz="1600" dirty="0" smtClean="0">
                <a:latin typeface="Helvetica" pitchFamily="34" charset="0"/>
              </a:rPr>
              <a:t>, ~15k </a:t>
            </a:r>
            <a:r>
              <a:rPr lang="fr-BE" sz="1600" dirty="0" err="1" smtClean="0">
                <a:latin typeface="Helvetica" pitchFamily="34" charset="0"/>
              </a:rPr>
              <a:t>ships</a:t>
            </a:r>
            <a:endParaRPr lang="fr-BE" sz="1600" dirty="0">
              <a:latin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4222679"/>
            <a:ext cx="593071" cy="467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7638" y="1034543"/>
            <a:ext cx="7708723" cy="5328592"/>
            <a:chOff x="4114252" y="2889008"/>
            <a:chExt cx="7708723" cy="53285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7" t="63862" r="61109" b="25384"/>
            <a:stretch/>
          </p:blipFill>
          <p:spPr>
            <a:xfrm>
              <a:off x="4114252" y="2889008"/>
              <a:ext cx="7708723" cy="532859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073741" y="4057910"/>
              <a:ext cx="0" cy="24933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584238" y="3664944"/>
              <a:ext cx="1082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MOW1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7" name="Straight Arrow Connector 6"/>
            <p:cNvCxnSpPr>
              <a:stCxn id="8" idx="1"/>
            </p:cNvCxnSpPr>
            <p:nvPr/>
          </p:nvCxnSpPr>
          <p:spPr>
            <a:xfrm flipH="1">
              <a:off x="9418530" y="3777925"/>
              <a:ext cx="263468" cy="452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681998" y="3577870"/>
              <a:ext cx="1475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dredger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8013564" y="3782447"/>
              <a:ext cx="171074" cy="2826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240422" y="3279435"/>
              <a:ext cx="26548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sediment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 transport </a:t>
              </a:r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into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 the port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9" name="Rectangle 774"/>
          <p:cNvSpPr>
            <a:spLocks noChangeArrowheads="1"/>
          </p:cNvSpPr>
          <p:nvPr/>
        </p:nvSpPr>
        <p:spPr bwMode="auto">
          <a:xfrm>
            <a:off x="0" y="6365963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176713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" pitchFamily="34" charset="0"/>
              </a:rPr>
              <a:t>Landsat-8/OLI Turbidity (V2015+D2015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) 2014-09-08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624"/>
            <a:ext cx="3657600" cy="7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1" y="802163"/>
            <a:ext cx="2580700" cy="258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6" y="802163"/>
            <a:ext cx="2580700" cy="2580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86" y="802163"/>
            <a:ext cx="2580700" cy="2580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3297" y="180018"/>
            <a:ext cx="5580418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b="1" dirty="0" err="1"/>
              <a:t>Zeebrugge</a:t>
            </a:r>
            <a:r>
              <a:rPr lang="en-US" sz="2800" b="1" dirty="0"/>
              <a:t> </a:t>
            </a:r>
            <a:r>
              <a:rPr lang="en-US" sz="2800" b="1" dirty="0" err="1"/>
              <a:t>Aeronet</a:t>
            </a:r>
            <a:r>
              <a:rPr lang="en-US" sz="2800" b="1" dirty="0"/>
              <a:t>-OC </a:t>
            </a:r>
            <a:r>
              <a:rPr lang="en-US" sz="2800" b="1" dirty="0" smtClean="0"/>
              <a:t>(L1.5 no QC)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5" y="3501008"/>
            <a:ext cx="2580700" cy="2580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91" y="3501008"/>
            <a:ext cx="2580700" cy="2580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31" y="3501008"/>
            <a:ext cx="2580700" cy="25809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40" y="6165304"/>
            <a:ext cx="9021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Vanhellemont</a:t>
            </a:r>
            <a:r>
              <a:rPr lang="en-US" dirty="0"/>
              <a:t> Q. &amp; Bailey S. &amp; Franz B. &amp; Shea </a:t>
            </a:r>
            <a:r>
              <a:rPr lang="en-US" dirty="0" smtClean="0"/>
              <a:t>D., 2014, </a:t>
            </a:r>
            <a:r>
              <a:rPr lang="en-US" b="1" dirty="0" smtClean="0"/>
              <a:t>Atmospheric </a:t>
            </a:r>
            <a:r>
              <a:rPr lang="en-US" b="1" dirty="0"/>
              <a:t>Correction of Landsat-8 Imagery Using </a:t>
            </a:r>
            <a:r>
              <a:rPr lang="en-US" b="1" dirty="0" err="1"/>
              <a:t>SeaDAS</a:t>
            </a:r>
            <a:r>
              <a:rPr lang="en-US" dirty="0"/>
              <a:t> </a:t>
            </a:r>
            <a:r>
              <a:rPr lang="en-US" dirty="0" smtClean="0"/>
              <a:t>Proceedings </a:t>
            </a:r>
            <a:r>
              <a:rPr lang="en-US" dirty="0"/>
              <a:t>of the Sentinel-2 for Science </a:t>
            </a:r>
            <a:r>
              <a:rPr lang="en-US" dirty="0" smtClean="0"/>
              <a:t>Workshop.</a:t>
            </a:r>
            <a:endParaRPr lang="fr-BE" dirty="0"/>
          </a:p>
        </p:txBody>
      </p:sp>
      <p:sp>
        <p:nvSpPr>
          <p:cNvPr id="12" name="TextBox 11"/>
          <p:cNvSpPr txBox="1"/>
          <p:nvPr/>
        </p:nvSpPr>
        <p:spPr>
          <a:xfrm>
            <a:off x="875122" y="2708920"/>
            <a:ext cx="98178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/>
              <a:t>ACOLITE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83123" y="5445224"/>
            <a:ext cx="91183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err="1" smtClean="0"/>
              <a:t>SeaDAS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34229" y="2708920"/>
            <a:ext cx="98178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/>
              <a:t>ACOLITE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42230" y="5445224"/>
            <a:ext cx="91183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err="1" smtClean="0"/>
              <a:t>SeaDAS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81928" y="2708920"/>
            <a:ext cx="98178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/>
              <a:t>ACOLITE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89929" y="5445224"/>
            <a:ext cx="91183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err="1" smtClean="0"/>
              <a:t>SeaDAS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81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46" y="539834"/>
            <a:ext cx="5084054" cy="5716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6613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Landsat-8/OLI 2013-10-30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01613" y="10180"/>
            <a:ext cx="366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Rayleigh corrected RGB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56838" y="1676400"/>
            <a:ext cx="685800" cy="14397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7982" y="1447409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dumped dredged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sediments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5388" y="3516481"/>
            <a:ext cx="51762" cy="677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3048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34" charset="0"/>
              </a:rPr>
              <a:t>p</a:t>
            </a:r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ort discharge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47244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Oostende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63660" y="4787904"/>
            <a:ext cx="779203" cy="12116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19800" y="4876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Helvetica" pitchFamily="34" charset="0"/>
              </a:rPr>
              <a:t>Spuikom</a:t>
            </a:r>
            <a:endParaRPr lang="en-US" b="1" dirty="0" smtClean="0">
              <a:solidFill>
                <a:schemeClr val="bg1"/>
              </a:solidFill>
              <a:latin typeface="Helvetic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289" y="2723102"/>
            <a:ext cx="6858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7645" y="2514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ship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98" y="6211669"/>
            <a:ext cx="913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2014b. </a:t>
            </a:r>
            <a:r>
              <a:rPr lang="en-US" b="1" dirty="0"/>
              <a:t>Landsat-8 as a Precursor to Sentinel-2: Observations of Human Impacts in Coastal Waters.</a:t>
            </a:r>
            <a:r>
              <a:rPr lang="en-US" dirty="0"/>
              <a:t>, in: ESA Special Publication SP-726.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2884" y="2883932"/>
            <a:ext cx="7649030" cy="3385408"/>
            <a:chOff x="718348" y="2601996"/>
            <a:chExt cx="7649030" cy="36673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88" r="16873" b="4739"/>
            <a:stretch/>
          </p:blipFill>
          <p:spPr>
            <a:xfrm>
              <a:off x="718348" y="2601996"/>
              <a:ext cx="7649030" cy="366734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99170" y="5488184"/>
              <a:ext cx="3599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Helvetica" pitchFamily="34" charset="0"/>
                </a:rPr>
                <a:t>J.P. Vogt (RBINS) 2014-01-24</a:t>
              </a:r>
              <a:endParaRPr lang="en-US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2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15892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" pitchFamily="34" charset="0"/>
              </a:rPr>
              <a:t>Simple detection algorithm for high concentrations of absorbing </a:t>
            </a:r>
            <a:r>
              <a:rPr lang="en-US" sz="2800" b="1" dirty="0" smtClean="0">
                <a:latin typeface="Helvetica" pitchFamily="34" charset="0"/>
              </a:rPr>
              <a:t>sediments 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38400"/>
            <a:ext cx="4038600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204" y="3505200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L8/OLI 2014-03-16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6428" y="4877838"/>
            <a:ext cx="2637454" cy="1051248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0" y="3886200"/>
            <a:ext cx="3266310" cy="2375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7061" y="3276600"/>
            <a:ext cx="28905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absorbing sediment flag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0322" y="291779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itchFamily="34" charset="0"/>
              </a:rPr>
              <a:t>NIR-VISMAX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dx.doi.org/10.1016/j.rse.2015.02.007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0" y="844353"/>
                <a:ext cx="7696200" cy="2588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dirty="0">
                  <a:latin typeface="Helvetica" pitchFamily="34" charset="0"/>
                </a:endParaRPr>
              </a:p>
              <a:p>
                <a:pPr lvl="0"/>
                <a:r>
                  <a:rPr lang="en-US" dirty="0">
                    <a:latin typeface="Helvetica" pitchFamily="34" charset="0"/>
                  </a:rPr>
                  <a:t>the NIR marine reflectance is greater than a threshold for turbid waters</a:t>
                </a:r>
                <a:r>
                  <a:rPr lang="en-US" dirty="0" smtClean="0">
                    <a:latin typeface="Helvetica" pitchFamily="34" charset="0"/>
                  </a:rPr>
                  <a:t>:</a:t>
                </a:r>
              </a:p>
              <a:p>
                <a:pPr lvl="0"/>
                <a:endParaRPr lang="en-US" dirty="0">
                  <a:latin typeface="Helvetica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5</m:t>
                        </m:r>
                      </m:sup>
                    </m:sSubSup>
                  </m:oMath>
                </a14:m>
                <a:r>
                  <a:rPr lang="en-US" dirty="0">
                    <a:latin typeface="Helvetica" pitchFamily="34" charset="0"/>
                  </a:rPr>
                  <a:t> &gt; 0.01 										 </a:t>
                </a:r>
              </a:p>
              <a:p>
                <a:pPr lvl="0"/>
                <a:r>
                  <a:rPr lang="en-US" dirty="0" smtClean="0">
                    <a:latin typeface="Helvetica" pitchFamily="34" charset="0"/>
                  </a:rPr>
                  <a:t>the </a:t>
                </a:r>
                <a:r>
                  <a:rPr lang="en-US" dirty="0">
                    <a:latin typeface="Helvetica" pitchFamily="34" charset="0"/>
                  </a:rPr>
                  <a:t>maximum marine reflectance in three visible bands is low for this turbidity</a:t>
                </a:r>
                <a:r>
                  <a:rPr lang="en-US" dirty="0" smtClean="0">
                    <a:latin typeface="Helvetica" pitchFamily="34" charset="0"/>
                  </a:rPr>
                  <a:t>:</a:t>
                </a:r>
              </a:p>
              <a:p>
                <a:pPr lvl="0"/>
                <a:endParaRPr lang="en-US" dirty="0">
                  <a:latin typeface="Helvetica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max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Helvetica" pitchFamily="34" charset="0"/>
                  </a:rPr>
                  <a:t> &lt; </a:t>
                </a:r>
                <a:r>
                  <a:rPr lang="en-US" dirty="0" smtClean="0">
                    <a:latin typeface="Helvetica" pitchFamily="34" charset="0"/>
                  </a:rPr>
                  <a:t>0.07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844353"/>
                <a:ext cx="7696200" cy="2588401"/>
              </a:xfrm>
              <a:prstGeom prst="rect">
                <a:avLst/>
              </a:prstGeom>
              <a:blipFill rotWithShape="1">
                <a:blip r:embed="rId5"/>
                <a:stretch>
                  <a:fillRect l="-713" b="-3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0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5" y="539833"/>
            <a:ext cx="5099223" cy="5733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6613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Landsat-8/OLI 2013-10-30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71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8013" cy="1141412"/>
          </a:xfrm>
        </p:spPr>
        <p:txBody>
          <a:bodyPr/>
          <a:lstStyle/>
          <a:p>
            <a:r>
              <a:rPr lang="en-US" dirty="0" smtClean="0"/>
              <a:t>Landsat-8 for coastal research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219200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European </a:t>
            </a:r>
            <a:r>
              <a:rPr lang="en-US" sz="2000" dirty="0"/>
              <a:t>directives (MSFD, WFD) require member states to monitor inland and coastal </a:t>
            </a:r>
            <a:r>
              <a:rPr lang="en-US" sz="2000" dirty="0" smtClean="0"/>
              <a:t>waters, with a focus on the first nautical mile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impossible with traditional ocean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sensors</a:t>
            </a:r>
          </a:p>
          <a:p>
            <a:pPr lvl="1"/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/>
              <a:t>Landsat-8, </a:t>
            </a:r>
            <a:r>
              <a:rPr lang="en-US" sz="2000" dirty="0" smtClean="0"/>
              <a:t>launched </a:t>
            </a:r>
            <a:r>
              <a:rPr lang="en-US" sz="2000" dirty="0"/>
              <a:t>in </a:t>
            </a:r>
            <a:r>
              <a:rPr lang="en-US" sz="2000" dirty="0" smtClean="0"/>
              <a:t>2013, Sentinel-2 launched 23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June </a:t>
            </a:r>
            <a:r>
              <a:rPr lang="en-US" sz="2000" dirty="0" smtClean="0"/>
              <a:t>2015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data is FREE</a:t>
            </a:r>
            <a:endParaRPr lang="en-US" sz="2000" dirty="0"/>
          </a:p>
          <a:p>
            <a:pPr lvl="1"/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/>
              <a:t>L8/OLI-S2/MSI have a spatial resolution (30/10-60m) at which “new” processes can be observed: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small scale sediment transport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human impacts (shipping, offshore </a:t>
            </a:r>
            <a:r>
              <a:rPr lang="en-US" sz="2000" dirty="0" smtClean="0"/>
              <a:t>construction, dredging)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glint, waves, foam are spatially resolved (processing challenge)</a:t>
            </a: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EU-FP7/HIGHROC </a:t>
            </a:r>
            <a:r>
              <a:rPr lang="en-US" sz="2000" dirty="0"/>
              <a:t>project is developing atmospheric correction algorithms and </a:t>
            </a:r>
            <a:r>
              <a:rPr lang="en-US" sz="2000" dirty="0" smtClean="0"/>
              <a:t>processing software for OLI/MSI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TW atmospheric correction </a:t>
            </a:r>
            <a:r>
              <a:rPr lang="en-US" sz="2000" dirty="0" smtClean="0"/>
              <a:t>needed for many coastal waters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operational processor: ACOLITE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collaboration </a:t>
            </a:r>
            <a:r>
              <a:rPr lang="en-US" sz="2000" dirty="0"/>
              <a:t>with </a:t>
            </a:r>
            <a:r>
              <a:rPr lang="en-US" sz="2000" dirty="0" err="1"/>
              <a:t>SeaDAS</a:t>
            </a:r>
            <a:r>
              <a:rPr lang="en-US" sz="2000" dirty="0"/>
              <a:t> </a:t>
            </a:r>
            <a:r>
              <a:rPr lang="en-US" sz="2000" dirty="0" smtClean="0"/>
              <a:t>developers (OLI processing as of v7.2)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64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4" y="539833"/>
            <a:ext cx="5099223" cy="5733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6613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Landsat-8/OLI 2013-10-30</a:t>
            </a:r>
            <a:endParaRPr lang="en-US" sz="28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95800" y="2438400"/>
            <a:ext cx="4327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69693" y="2221468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dredger plume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8143" y="1422327"/>
                <a:ext cx="4572000" cy="6628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Helvetica" pitchFamily="34" charset="0"/>
                  </a:rPr>
                  <a:t> &gt; 0.01 		 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𝒎𝒂𝒙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Helvetica" pitchFamily="34" charset="0"/>
                  </a:rPr>
                  <a:t> &lt; 0.07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1422327"/>
                <a:ext cx="4572000" cy="662874"/>
              </a:xfrm>
              <a:prstGeom prst="rect">
                <a:avLst/>
              </a:prstGeom>
              <a:blipFill rotWithShape="1">
                <a:blip r:embed="rId4"/>
                <a:stretch>
                  <a:fillRect t="-2752"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4553857" y="1981200"/>
            <a:ext cx="374705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7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4" y="539833"/>
            <a:ext cx="5099224" cy="5733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6613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Landsat-8/OLI 2013-10-30</a:t>
            </a:r>
            <a:endParaRPr lang="en-US" sz="28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913858" y="1828800"/>
            <a:ext cx="4327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87751" y="1676400"/>
            <a:ext cx="29931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low VIS, background NIR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8143" y="1422327"/>
                <a:ext cx="4572000" cy="6628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Helvetica" pitchFamily="34" charset="0"/>
                  </a:rPr>
                  <a:t> &gt; 0.01 		 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𝒎𝒂𝒙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sup>
                    </m:sSubSup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Helvetica" pitchFamily="34" charset="0"/>
                  </a:rPr>
                  <a:t> &lt; 0.07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1422327"/>
                <a:ext cx="4572000" cy="662874"/>
              </a:xfrm>
              <a:prstGeom prst="rect">
                <a:avLst/>
              </a:prstGeom>
              <a:blipFill rotWithShape="1">
                <a:blip r:embed="rId4"/>
                <a:stretch>
                  <a:fillRect t="-2752"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-18143" y="2514600"/>
                <a:ext cx="4572000" cy="6628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Helvetica" pitchFamily="34" charset="0"/>
                  </a:rPr>
                  <a:t> </a:t>
                </a:r>
                <a:r>
                  <a:rPr lang="en-US" b="1" dirty="0">
                    <a:latin typeface="Helvetica" pitchFamily="34" charset="0"/>
                  </a:rPr>
                  <a:t>&gt; 0.001 </a:t>
                </a:r>
                <a:r>
                  <a:rPr lang="en-US" b="1" dirty="0" smtClean="0">
                    <a:solidFill>
                      <a:schemeClr val="tx1"/>
                    </a:solidFill>
                    <a:latin typeface="Helvetica" pitchFamily="34" charset="0"/>
                  </a:rPr>
                  <a:t>≈ ambient</a:t>
                </a:r>
                <a:endParaRPr lang="en-US" b="1" dirty="0">
                  <a:solidFill>
                    <a:schemeClr val="tx1"/>
                  </a:solidFill>
                  <a:latin typeface="Helvetica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𝒎𝒂𝒙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sup>
                    </m:sSubSup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sup>
                    </m:sSubSup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Helvetica" pitchFamily="34" charset="0"/>
                  </a:rPr>
                  <a:t> &lt; 0.07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2514600"/>
                <a:ext cx="4572000" cy="662874"/>
              </a:xfrm>
              <a:prstGeom prst="rect">
                <a:avLst/>
              </a:prstGeom>
              <a:blipFill rotWithShape="1">
                <a:blip r:embed="rId5"/>
                <a:stretch>
                  <a:fillRect t="-2778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4495800" y="2438400"/>
            <a:ext cx="4327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69693" y="2221468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dredger plume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63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5" y="228600"/>
            <a:ext cx="8550545" cy="6073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425601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Landsat-8/OLI 2013-09-05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289484" y="1676400"/>
            <a:ext cx="4327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63377" y="1524000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dredger plume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31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5" y="228600"/>
            <a:ext cx="8550544" cy="6073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425601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Landsat-8/OLI 2013-09-05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89484" y="1676400"/>
            <a:ext cx="4327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63377" y="1524000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dredger plume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64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" y="0"/>
            <a:ext cx="7388823" cy="633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0054" y="228600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Landsat-8/OLI 2013-10-07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31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89111" cy="63367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414044" y="990600"/>
            <a:ext cx="4327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62400" y="849868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dredger plume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97663" y="1143000"/>
            <a:ext cx="649143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4586514"/>
            <a:ext cx="17235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cloud shadow</a:t>
            </a:r>
          </a:p>
          <a:p>
            <a:r>
              <a:rPr lang="en-US" b="1" dirty="0" smtClean="0">
                <a:latin typeface="Helvetica" pitchFamily="34" charset="0"/>
              </a:rPr>
              <a:t>problems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43601" y="4876800"/>
            <a:ext cx="457199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15200" y="3810000"/>
            <a:ext cx="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2578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35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dirty="0" err="1"/>
              <a:t>Vanhellemont</a:t>
            </a:r>
            <a:r>
              <a:rPr lang="en-US" dirty="0"/>
              <a:t>, Q., Ruddick, K., </a:t>
            </a:r>
            <a:r>
              <a:rPr lang="en-US" dirty="0" smtClean="0"/>
              <a:t>(2015). </a:t>
            </a:r>
            <a:r>
              <a:rPr lang="en-US" b="1" dirty="0"/>
              <a:t>Advantages of high quality SWIR bands for ocean </a:t>
            </a:r>
            <a:r>
              <a:rPr lang="en-US" b="1" dirty="0" err="1"/>
              <a:t>colour</a:t>
            </a:r>
            <a:r>
              <a:rPr lang="en-US" b="1" dirty="0"/>
              <a:t> processing: examples from Landsat-8.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dx.doi.org/10.1016/j.rse.2015.02.007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81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25289" r="22757" b="21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36" y="6021288"/>
            <a:ext cx="4007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Venezuela/Lake Maracaibo– 2014-02-27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Landsat-8 / RBINS </a:t>
            </a:r>
            <a:r>
              <a:rPr lang="fr-BE" b="1" dirty="0" err="1" smtClean="0">
                <a:solidFill>
                  <a:schemeClr val="bg1"/>
                </a:solidFill>
              </a:rPr>
              <a:t>processing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96" y="64790"/>
            <a:ext cx="5281159" cy="356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26772"/>
            <a:ext cx="5825889" cy="23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51"/>
            <a:ext cx="9144000" cy="6608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8567" y="262389"/>
            <a:ext cx="3595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Gulf of Mexico </a:t>
            </a:r>
            <a:r>
              <a:rPr lang="fr-BE" b="1" dirty="0" err="1" smtClean="0">
                <a:solidFill>
                  <a:schemeClr val="bg1"/>
                </a:solidFill>
              </a:rPr>
              <a:t>Oil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Rigs</a:t>
            </a:r>
            <a:r>
              <a:rPr lang="fr-BE" b="1" dirty="0" smtClean="0">
                <a:solidFill>
                  <a:schemeClr val="bg1"/>
                </a:solidFill>
              </a:rPr>
              <a:t> - 2015-02-23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Landsat-8 / RBINS </a:t>
            </a:r>
            <a:r>
              <a:rPr lang="fr-BE" b="1" dirty="0" err="1" smtClean="0">
                <a:solidFill>
                  <a:schemeClr val="bg1"/>
                </a:solidFill>
              </a:rPr>
              <a:t>processing</a:t>
            </a:r>
            <a:endParaRPr lang="fr-BE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82638" y="3607392"/>
            <a:ext cx="2306736" cy="1395456"/>
            <a:chOff x="141028" y="3731266"/>
            <a:chExt cx="2306736" cy="1395456"/>
          </a:xfrm>
        </p:grpSpPr>
        <p:sp>
          <p:nvSpPr>
            <p:cNvPr id="26" name="TextBox 25"/>
            <p:cNvSpPr txBox="1"/>
            <p:nvPr/>
          </p:nvSpPr>
          <p:spPr>
            <a:xfrm>
              <a:off x="141028" y="4418836"/>
              <a:ext cx="18817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turbid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/surface </a:t>
              </a:r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wakes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123728" y="4418836"/>
              <a:ext cx="324036" cy="2084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905224" y="4082709"/>
              <a:ext cx="324036" cy="26016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698762" y="3731266"/>
              <a:ext cx="324036" cy="27379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0" y="1007918"/>
            <a:ext cx="10044608" cy="5850081"/>
            <a:chOff x="-288032" y="851431"/>
            <a:chExt cx="10044608" cy="5850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6" t="30297" r="34265" b="40675"/>
            <a:stretch/>
          </p:blipFill>
          <p:spPr>
            <a:xfrm>
              <a:off x="-288032" y="851431"/>
              <a:ext cx="9144000" cy="58500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9752" y="1268760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gas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flares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027152" y="1668870"/>
              <a:ext cx="108012" cy="5191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79912" y="4077072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smoke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8184" y="4653136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oil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fr-BE" sz="2000" b="1" dirty="0" err="1" smtClean="0">
                  <a:solidFill>
                    <a:schemeClr val="bg1"/>
                  </a:solidFill>
                  <a:latin typeface="Helvetica" pitchFamily="34" charset="0"/>
                </a:rPr>
                <a:t>slicks</a:t>
              </a:r>
              <a:r>
                <a:rPr lang="fr-BE" sz="2000" b="1" dirty="0" smtClean="0">
                  <a:solidFill>
                    <a:schemeClr val="bg1"/>
                  </a:solidFill>
                  <a:latin typeface="Helvetica" pitchFamily="34" charset="0"/>
                </a:rPr>
                <a:t>?</a:t>
              </a:r>
              <a:endParaRPr lang="fr-BE" sz="2000" b="1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948264" y="5157192"/>
              <a:ext cx="0" cy="50405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730000" y="5157192"/>
              <a:ext cx="0" cy="67478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1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1" y="0"/>
            <a:ext cx="68048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151764"/>
            <a:ext cx="4174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solidFill>
                  <a:schemeClr val="bg1"/>
                </a:solidFill>
              </a:rPr>
              <a:t>Sweden</a:t>
            </a:r>
            <a:r>
              <a:rPr lang="fr-BE" b="1" dirty="0" smtClean="0">
                <a:solidFill>
                  <a:schemeClr val="bg1"/>
                </a:solidFill>
              </a:rPr>
              <a:t>/AOC Gustav Dalen – 2014-07-21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Landsat-8 / RBINS </a:t>
            </a:r>
            <a:r>
              <a:rPr lang="fr-BE" b="1" dirty="0" err="1" smtClean="0">
                <a:solidFill>
                  <a:schemeClr val="bg1"/>
                </a:solidFill>
              </a:rPr>
              <a:t>processing</a:t>
            </a:r>
            <a:endParaRPr lang="fr-BE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26756" y="3356992"/>
            <a:ext cx="252028" cy="36472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8812" y="292494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bg1"/>
                </a:solidFill>
                <a:latin typeface="Helvetica" pitchFamily="34" charset="0"/>
              </a:rPr>
              <a:t>Aeronet</a:t>
            </a:r>
            <a:r>
              <a:rPr lang="fr-BE" sz="2000" b="1" dirty="0" smtClean="0">
                <a:solidFill>
                  <a:schemeClr val="bg1"/>
                </a:solidFill>
                <a:latin typeface="Helvetica" pitchFamily="34" charset="0"/>
              </a:rPr>
              <a:t>-OC Gustav Dalen</a:t>
            </a:r>
            <a:endParaRPr lang="fr-BE" sz="2000" b="1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ACOLITE</a:t>
            </a:r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272817"/>
            <a:ext cx="50405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Fast L8 image processing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full tile or cropped to region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b</a:t>
            </a:r>
            <a:r>
              <a:rPr lang="en-US" sz="2000" dirty="0" smtClean="0"/>
              <a:t>atch mode option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Makes RGB images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TOA or Rayleigh corrected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Pan-sharpening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V&amp;R NIR or SWIR atmospheric correction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Output in </a:t>
            </a:r>
            <a:r>
              <a:rPr lang="en-US" sz="2000" dirty="0" err="1" smtClean="0"/>
              <a:t>NetCDF</a:t>
            </a:r>
            <a:r>
              <a:rPr lang="en-US" sz="2000" dirty="0"/>
              <a:t> </a:t>
            </a:r>
            <a:r>
              <a:rPr lang="en-US" sz="2000" dirty="0" smtClean="0"/>
              <a:t>/ </a:t>
            </a:r>
            <a:r>
              <a:rPr lang="en-US" sz="2000" dirty="0" err="1" smtClean="0"/>
              <a:t>GeoTIFF</a:t>
            </a:r>
            <a:r>
              <a:rPr lang="en-US" sz="2000" dirty="0" smtClean="0"/>
              <a:t> / PNG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Possible outputs: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marine reflectance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aerosol reflectance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extra: </a:t>
            </a:r>
            <a:r>
              <a:rPr lang="en-US" sz="2000" dirty="0" err="1" smtClean="0"/>
              <a:t>rtoa</a:t>
            </a:r>
            <a:r>
              <a:rPr lang="en-US" sz="2000" dirty="0" smtClean="0"/>
              <a:t>, </a:t>
            </a:r>
            <a:r>
              <a:rPr lang="en-US" sz="2000" dirty="0" err="1" smtClean="0"/>
              <a:t>rrc</a:t>
            </a:r>
            <a:r>
              <a:rPr lang="en-US" sz="2000" dirty="0" smtClean="0"/>
              <a:t>, </a:t>
            </a:r>
            <a:r>
              <a:rPr lang="en-US" sz="2000" dirty="0" err="1" smtClean="0"/>
              <a:t>spm</a:t>
            </a:r>
            <a:r>
              <a:rPr lang="en-US" sz="2000" dirty="0" smtClean="0"/>
              <a:t>, t, </a:t>
            </a:r>
            <a:r>
              <a:rPr lang="en-US" sz="2000" dirty="0" err="1" smtClean="0"/>
              <a:t>chl_oc</a:t>
            </a:r>
            <a:r>
              <a:rPr lang="en-US" sz="2000" dirty="0" smtClean="0"/>
              <a:t>, </a:t>
            </a:r>
            <a:r>
              <a:rPr lang="en-US" sz="2000" dirty="0" err="1" smtClean="0"/>
              <a:t>fai</a:t>
            </a:r>
            <a:r>
              <a:rPr lang="en-US" sz="2000" dirty="0" smtClean="0"/>
              <a:t>, </a:t>
            </a:r>
            <a:r>
              <a:rPr lang="en-US" sz="2000" dirty="0" err="1" smtClean="0"/>
              <a:t>ndvi</a:t>
            </a:r>
            <a:r>
              <a:rPr lang="en-US" sz="2000" dirty="0" smtClean="0"/>
              <a:t> …</a:t>
            </a:r>
          </a:p>
          <a:p>
            <a:pPr marL="800100" lvl="1" indent="-342900">
              <a:buFontTx/>
              <a:buChar char="-"/>
            </a:pPr>
            <a:r>
              <a:rPr lang="en-US" sz="2000" dirty="0" err="1" smtClean="0"/>
              <a:t>Tweakable</a:t>
            </a:r>
            <a:r>
              <a:rPr lang="en-US" sz="2000" dirty="0" smtClean="0"/>
              <a:t> AC settings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03" y="1340768"/>
            <a:ext cx="3530877" cy="4725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6396335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http://odnature.naturalsciences.be/remsem/acolite-forum/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20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1920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The Operational Land Imager (OLI) on Landsat-8 is a push-broom scanner with 8 relatively narrow 30 m bands and one 15 m panchromatic band.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OLI swath width is 185 km, and Landsat-8  is in a polar orbit with 16-day track repeat, with overlapping tracks at higher latitudes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6200"/>
            <a:ext cx="8228013" cy="1141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Landsat-8 / OLI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880212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304" y="152400"/>
            <a:ext cx="149269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4 VIS bands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70213" y="521722"/>
            <a:ext cx="0" cy="45009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71600" y="521722"/>
            <a:ext cx="0" cy="45009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76400" y="521722"/>
            <a:ext cx="0" cy="45009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81200" y="521722"/>
            <a:ext cx="0" cy="450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4795" y="2428874"/>
            <a:ext cx="582190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NIR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2428874"/>
            <a:ext cx="82584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cirrus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0261" y="2428874"/>
            <a:ext cx="91561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SWIR1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2428874"/>
            <a:ext cx="91561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SWIR2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106190" y="5631696"/>
            <a:ext cx="332210" cy="769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86000" y="6412478"/>
            <a:ext cx="65483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b="1" dirty="0" smtClean="0">
                <a:latin typeface="Helvetica" pitchFamily="34" charset="0"/>
              </a:rPr>
              <a:t>PAN</a:t>
            </a:r>
            <a:endParaRPr lang="en-US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350260"/>
            <a:ext cx="6019800" cy="5747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123158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Storey</a:t>
            </a:r>
            <a:r>
              <a:rPr lang="en-US" dirty="0" smtClean="0"/>
              <a:t>, et al. 2014  "Landsat 8 Operational Land Imager on-orbit geometric calibration and performance." Remote Sensing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8829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ym typeface="Symbol"/>
              </a:rPr>
              <a:t></a:t>
            </a:r>
            <a:r>
              <a:rPr lang="en-US" sz="2000" b="1" dirty="0" smtClean="0"/>
              <a:t>7000 detectors in 8 bands</a:t>
            </a:r>
          </a:p>
          <a:p>
            <a:r>
              <a:rPr lang="en-US" sz="2000" b="1" dirty="0" smtClean="0"/>
              <a:t> (x4 in panchromatic band)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37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676401"/>
                <a:ext cx="4095750" cy="1155524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𝑇𝑂𝐴</m:t>
                          </m:r>
                        </m:sub>
                      </m:sSub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𝑇𝑂𝐴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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i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676401"/>
                <a:ext cx="4095750" cy="115552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3544679"/>
            <a:ext cx="6889558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Top Of Atmosphere Reflectance (dimensionless)</a:t>
            </a:r>
          </a:p>
          <a:p>
            <a:r>
              <a:rPr lang="en-US" b="1" dirty="0">
                <a:latin typeface="Helvetica" pitchFamily="34" charset="0"/>
              </a:rPr>
              <a:t>	</a:t>
            </a:r>
            <a:r>
              <a:rPr lang="en-US" b="1" dirty="0" smtClean="0">
                <a:latin typeface="Helvetica" pitchFamily="34" charset="0"/>
              </a:rPr>
              <a:t>= L</a:t>
            </a:r>
            <a:r>
              <a:rPr lang="en-US" b="1" baseline="-25000" dirty="0" smtClean="0">
                <a:latin typeface="Helvetica" pitchFamily="34" charset="0"/>
              </a:rPr>
              <a:t>TOA</a:t>
            </a:r>
            <a:r>
              <a:rPr lang="en-US" b="1" dirty="0" smtClean="0">
                <a:latin typeface="Helvetica" pitchFamily="34" charset="0"/>
              </a:rPr>
              <a:t> </a:t>
            </a:r>
            <a:r>
              <a:rPr lang="en-US" b="1" dirty="0" err="1" smtClean="0">
                <a:latin typeface="Helvetica" pitchFamily="34" charset="0"/>
              </a:rPr>
              <a:t>normalised</a:t>
            </a:r>
            <a:r>
              <a:rPr lang="en-US" b="1" dirty="0" smtClean="0">
                <a:latin typeface="Helvetica" pitchFamily="34" charset="0"/>
              </a:rPr>
              <a:t> to extraterrestrial solar irradiance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9600"/>
            <a:ext cx="517152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Top of Atmosphere Radiance (W m</a:t>
            </a:r>
            <a:r>
              <a:rPr lang="en-US" b="1" baseline="30000" dirty="0" smtClean="0">
                <a:latin typeface="Helvetica" pitchFamily="34" charset="0"/>
              </a:rPr>
              <a:t>-2</a:t>
            </a:r>
            <a:r>
              <a:rPr lang="en-US" b="1" dirty="0" smtClean="0">
                <a:latin typeface="Helvetica" pitchFamily="34" charset="0"/>
              </a:rPr>
              <a:t> sr</a:t>
            </a:r>
            <a:r>
              <a:rPr lang="en-US" b="1" baseline="30000" dirty="0" smtClean="0">
                <a:latin typeface="Helvetica" pitchFamily="34" charset="0"/>
              </a:rPr>
              <a:t>-1</a:t>
            </a:r>
            <a:r>
              <a:rPr lang="en-US" b="1" dirty="0" smtClean="0">
                <a:latin typeface="Helvetica" pitchFamily="34" charset="0"/>
              </a:rPr>
              <a:t> </a:t>
            </a:r>
            <a:r>
              <a:rPr lang="el-GR" b="1" dirty="0" smtClean="0">
                <a:latin typeface="Helvetica" pitchFamily="34" charset="0"/>
              </a:rPr>
              <a:t>μ</a:t>
            </a:r>
            <a:r>
              <a:rPr lang="en-US" b="1" dirty="0" smtClean="0">
                <a:latin typeface="Helvetica" pitchFamily="34" charset="0"/>
              </a:rPr>
              <a:t>m</a:t>
            </a:r>
            <a:r>
              <a:rPr lang="en-US" b="1" baseline="30000" dirty="0">
                <a:latin typeface="Helvetica" pitchFamily="34" charset="0"/>
              </a:rPr>
              <a:t>-1</a:t>
            </a:r>
            <a:r>
              <a:rPr lang="en-US" b="1" dirty="0" smtClean="0">
                <a:latin typeface="Helvetica" pitchFamily="34" charset="0"/>
              </a:rPr>
              <a:t>)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24200" y="1004807"/>
            <a:ext cx="0" cy="7477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2719307"/>
            <a:ext cx="0" cy="7477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629150" y="75757"/>
                <a:ext cx="4500764" cy="338544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 pitchFamily="34" charset="0"/>
                  </a:rPr>
                  <a:t>(USGS provides both calibrated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and</m:t>
                    </m:r>
                    <m: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𝑇𝑂𝐴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 pitchFamily="34" charset="0"/>
                  </a:rPr>
                  <a:t>) </a:t>
                </a:r>
                <a:endParaRPr lang="en-US" sz="1600" dirty="0">
                  <a:solidFill>
                    <a:schemeClr val="bg1">
                      <a:lumMod val="65000"/>
                    </a:schemeClr>
                  </a:solidFill>
                  <a:latin typeface="Helvetica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75757"/>
                <a:ext cx="4500764" cy="338544"/>
              </a:xfrm>
              <a:prstGeom prst="rect">
                <a:avLst/>
              </a:prstGeom>
              <a:blipFill rotWithShape="1">
                <a:blip r:embed="rId3"/>
                <a:stretch>
                  <a:fillRect l="-677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1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6858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0"/>
            <a:ext cx="67732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359" y="134033"/>
            <a:ext cx="2005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Landsat-8/OLI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2015-06-30 – TOA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RGB (655/561/483)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3" y="2798998"/>
            <a:ext cx="166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UK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Thames Estuary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0182" y="4459069"/>
            <a:ext cx="117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Zeebrugge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902" y="6400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956068">
            <a:off x="2727502" y="61350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sym typeface="Symbol"/>
              </a:rPr>
              <a:t>185 km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00542" y="5715000"/>
            <a:ext cx="3081058" cy="931902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64448" y="0"/>
            <a:ext cx="4482595" cy="3706586"/>
            <a:chOff x="4064448" y="134033"/>
            <a:chExt cx="4482595" cy="37065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4064448" y="3122165"/>
              <a:ext cx="1002852" cy="7184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318670" y="381000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clear(</a:t>
              </a:r>
              <a:r>
                <a:rPr lang="en-GB" sz="2000" b="1" dirty="0" err="1" smtClean="0"/>
                <a:t>ish</a:t>
              </a:r>
              <a:r>
                <a:rPr lang="en-GB" sz="2000" b="1" dirty="0" smtClean="0"/>
                <a:t>)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7010400" y="818464"/>
                  <a:ext cx="7900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818464"/>
                  <a:ext cx="790024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124200" y="3252107"/>
            <a:ext cx="5422843" cy="3479743"/>
            <a:chOff x="3124200" y="134033"/>
            <a:chExt cx="5422843" cy="34797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134033"/>
              <a:ext cx="3479743" cy="3479743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3124200" y="781110"/>
              <a:ext cx="1943100" cy="37354"/>
            </a:xfrm>
            <a:prstGeom prst="line">
              <a:avLst/>
            </a:prstGeom>
            <a:ln w="3810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477000" y="381000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turbid</a:t>
              </a:r>
              <a:endParaRPr 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010400" y="818464"/>
                  <a:ext cx="7900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𝑻𝑶𝑨</m:t>
                            </m:r>
                          </m:sub>
                        </m:sSub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818464"/>
                  <a:ext cx="790024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/>
          <p:cNvSpPr txBox="1"/>
          <p:nvPr/>
        </p:nvSpPr>
        <p:spPr>
          <a:xfrm>
            <a:off x="6901522" y="2090057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bands 1-7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74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676401"/>
                <a:ext cx="4095750" cy="1155524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𝑇𝑂𝐴</m:t>
                          </m:r>
                        </m:sub>
                      </m:sSub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𝑇𝑂𝐴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⋅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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i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676401"/>
                <a:ext cx="4095750" cy="115552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3544679"/>
            <a:ext cx="6889558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Top Of Atmosphere Reflectance (dimensionless)</a:t>
            </a:r>
          </a:p>
          <a:p>
            <a:r>
              <a:rPr lang="en-US" b="1" dirty="0">
                <a:latin typeface="Helvetica" pitchFamily="34" charset="0"/>
              </a:rPr>
              <a:t>	</a:t>
            </a:r>
            <a:r>
              <a:rPr lang="en-US" b="1" dirty="0" smtClean="0">
                <a:latin typeface="Helvetica" pitchFamily="34" charset="0"/>
              </a:rPr>
              <a:t>= L</a:t>
            </a:r>
            <a:r>
              <a:rPr lang="en-US" b="1" baseline="-25000" dirty="0" smtClean="0">
                <a:latin typeface="Helvetica" pitchFamily="34" charset="0"/>
              </a:rPr>
              <a:t>TOA</a:t>
            </a:r>
            <a:r>
              <a:rPr lang="en-US" b="1" dirty="0" smtClean="0">
                <a:latin typeface="Helvetica" pitchFamily="34" charset="0"/>
              </a:rPr>
              <a:t> </a:t>
            </a:r>
            <a:r>
              <a:rPr lang="en-US" b="1" dirty="0" err="1" smtClean="0">
                <a:latin typeface="Helvetica" pitchFamily="34" charset="0"/>
              </a:rPr>
              <a:t>normalised</a:t>
            </a:r>
            <a:r>
              <a:rPr lang="en-US" b="1" dirty="0" smtClean="0">
                <a:latin typeface="Helvetica" pitchFamily="34" charset="0"/>
              </a:rPr>
              <a:t> to extraterrestrial solar irradiance</a:t>
            </a:r>
            <a:endParaRPr lang="en-US" b="1" dirty="0"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9600"/>
            <a:ext cx="517152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Top of Atmosphere Radiance (W m</a:t>
            </a:r>
            <a:r>
              <a:rPr lang="en-US" b="1" baseline="30000" dirty="0" smtClean="0">
                <a:latin typeface="Helvetica" pitchFamily="34" charset="0"/>
              </a:rPr>
              <a:t>-2</a:t>
            </a:r>
            <a:r>
              <a:rPr lang="en-US" b="1" dirty="0" smtClean="0">
                <a:latin typeface="Helvetica" pitchFamily="34" charset="0"/>
              </a:rPr>
              <a:t> sr</a:t>
            </a:r>
            <a:r>
              <a:rPr lang="en-US" b="1" baseline="30000" dirty="0" smtClean="0">
                <a:latin typeface="Helvetica" pitchFamily="34" charset="0"/>
              </a:rPr>
              <a:t>-1</a:t>
            </a:r>
            <a:r>
              <a:rPr lang="en-US" b="1" dirty="0" smtClean="0">
                <a:latin typeface="Helvetica" pitchFamily="34" charset="0"/>
              </a:rPr>
              <a:t> </a:t>
            </a:r>
            <a:r>
              <a:rPr lang="el-GR" b="1" dirty="0" smtClean="0">
                <a:latin typeface="Helvetica" pitchFamily="34" charset="0"/>
              </a:rPr>
              <a:t>μ</a:t>
            </a:r>
            <a:r>
              <a:rPr lang="en-US" b="1" dirty="0" smtClean="0">
                <a:latin typeface="Helvetica" pitchFamily="34" charset="0"/>
              </a:rPr>
              <a:t>m</a:t>
            </a:r>
            <a:r>
              <a:rPr lang="en-US" b="1" baseline="30000" dirty="0">
                <a:latin typeface="Helvetica" pitchFamily="34" charset="0"/>
              </a:rPr>
              <a:t>-1</a:t>
            </a:r>
            <a:r>
              <a:rPr lang="en-US" b="1" dirty="0" smtClean="0">
                <a:latin typeface="Helvetica" pitchFamily="34" charset="0"/>
              </a:rPr>
              <a:t>)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24200" y="1004807"/>
            <a:ext cx="0" cy="7477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2719307"/>
            <a:ext cx="0" cy="7477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3400" y="5181600"/>
                <a:ext cx="7848600" cy="626149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  <m:r>
                          <a:rPr lang="en-US" sz="3200" i="1">
                            <a:latin typeface="Cambria Math"/>
                          </a:rPr>
                          <m:t>⋅</m:t>
                        </m:r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32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3200" b="0" i="1" smtClean="0">
                            <a:latin typeface="Cambria Math"/>
                          </a:rPr>
                          <m:t>𝑇</m:t>
                        </m:r>
                        <m:r>
                          <a:rPr lang="en-US" sz="3200" b="0" i="1" smtClean="0">
                            <a:latin typeface="Cambria Math"/>
                          </a:rPr>
                          <m:t>⋅</m:t>
                        </m:r>
                        <m:r>
                          <a:rPr lang="en-GB" sz="3200" b="0" i="1" smtClean="0"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32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+</m:t>
                    </m:r>
                    <m:r>
                      <a:rPr lang="en-US" sz="3200" i="1">
                        <a:latin typeface="Cambria Math"/>
                      </a:rPr>
                      <m:t>𝑡</m:t>
                    </m:r>
                    <m:r>
                      <a:rPr lang="en-US" sz="3200" i="1">
                        <a:latin typeface="Cambria Math"/>
                      </a:rPr>
                      <m:t>⋅</m:t>
                    </m:r>
                    <m:sSubSup>
                      <m:sSubSupPr>
                        <m:ctrlPr>
                          <a:rPr lang="en-US" sz="3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sz="3200" i="1">
                            <a:latin typeface="Cambria Math"/>
                          </a:rPr>
                          <m:t>0+</m:t>
                        </m:r>
                      </m:sup>
                    </m:sSubSup>
                  </m:oMath>
                </a14:m>
                <a:r>
                  <a:rPr lang="en-US" sz="3200" dirty="0"/>
                  <a:t>	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81600"/>
                <a:ext cx="7848600" cy="6261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2135798" y="5960149"/>
            <a:ext cx="0" cy="382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33106" y="6342315"/>
            <a:ext cx="100538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b="1" dirty="0" smtClean="0">
                <a:latin typeface="Helvetica" pitchFamily="34" charset="0"/>
              </a:rPr>
              <a:t>aerosol</a:t>
            </a:r>
            <a:endParaRPr lang="en-US" b="1" dirty="0">
              <a:latin typeface="Helvetica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24200" y="5960149"/>
            <a:ext cx="0" cy="382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21508" y="6342315"/>
            <a:ext cx="1146448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b="1" dirty="0" smtClean="0">
                <a:latin typeface="Helvetica" pitchFamily="34" charset="0"/>
              </a:rPr>
              <a:t>Rayleigh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387168" y="5960363"/>
            <a:ext cx="0" cy="382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8600" y="6342529"/>
            <a:ext cx="73607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b="1" dirty="0" smtClean="0">
                <a:latin typeface="Helvetica" pitchFamily="34" charset="0"/>
              </a:rPr>
              <a:t>foam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943600" y="5959935"/>
            <a:ext cx="0" cy="382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27093" y="6342101"/>
            <a:ext cx="67195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b="1" dirty="0" smtClean="0">
                <a:latin typeface="Helvetica" pitchFamily="34" charset="0"/>
              </a:rPr>
              <a:t>glint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422958" y="5960363"/>
            <a:ext cx="0" cy="382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48744" y="6342529"/>
            <a:ext cx="78737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b="1" dirty="0" smtClean="0">
                <a:latin typeface="Helvetica" pitchFamily="34" charset="0"/>
              </a:rPr>
              <a:t>water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629150" y="75757"/>
                <a:ext cx="4500764" cy="338544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 pitchFamily="34" charset="0"/>
                  </a:rPr>
                  <a:t>(USGS provides both calibrated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𝑇𝑂𝐴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and</m:t>
                    </m:r>
                    <m:r>
                      <a:rPr lang="en-US" sz="16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𝑇𝑂𝐴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 pitchFamily="34" charset="0"/>
                  </a:rPr>
                  <a:t>) </a:t>
                </a:r>
                <a:endParaRPr lang="en-US" sz="1600" dirty="0">
                  <a:solidFill>
                    <a:schemeClr val="bg1">
                      <a:lumMod val="65000"/>
                    </a:schemeClr>
                  </a:solidFill>
                  <a:latin typeface="Helvetica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75757"/>
                <a:ext cx="4500764" cy="338544"/>
              </a:xfrm>
              <a:prstGeom prst="rect">
                <a:avLst/>
              </a:prstGeom>
              <a:blipFill rotWithShape="1">
                <a:blip r:embed="rId4"/>
                <a:stretch>
                  <a:fillRect l="-677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4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2013</Words>
  <Application>Microsoft Office PowerPoint</Application>
  <PresentationFormat>On-screen Show (4:3)</PresentationFormat>
  <Paragraphs>303</Paragraphs>
  <Slides>39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Landsat-8 for coastal and inland water applications</vt:lpstr>
      <vt:lpstr>PowerPoint Presentation</vt:lpstr>
      <vt:lpstr>Landsat-8 for coastal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ACOLITE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Quinten</dc:creator>
  <cp:lastModifiedBy>Quinten</cp:lastModifiedBy>
  <cp:revision>45</cp:revision>
  <dcterms:created xsi:type="dcterms:W3CDTF">2015-07-13T15:07:20Z</dcterms:created>
  <dcterms:modified xsi:type="dcterms:W3CDTF">2015-07-14T21:34:46Z</dcterms:modified>
</cp:coreProperties>
</file>