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6FDDFA7-AEBD-4EE7-B328-1ACF1151A914}">
  <a:tblStyle styleId="{96FDDFA7-AEBD-4EE7-B328-1ACF1151A914}" styleName="Table_0"/>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Weak_acid" TargetMode="External"/><Relationship Id="rId3" Type="http://schemas.openxmlformats.org/officeDocument/2006/relationships/hyperlink" Target="https://en.wikipedia.org/wiki/Hypochlorous_acid" TargetMode="External"/><Relationship Id="rId4" Type="http://schemas.openxmlformats.org/officeDocument/2006/relationships/hyperlink" Target="https://en.wikipedia.org/wiki/Ionization" TargetMode="External"/><Relationship Id="rId5" Type="http://schemas.openxmlformats.org/officeDocument/2006/relationships/hyperlink" Target="https://en.wikipedia.org/wiki/Hydroxide" TargetMode="External"/><Relationship Id="rId6" Type="http://schemas.openxmlformats.org/officeDocument/2006/relationships/hyperlink" Target="https://en.wikipedia.org/wiki/PH"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Spectrophotometer gave craaaaazy values in the near UV - drift of he instrument</a:t>
            </a:r>
          </a:p>
          <a:p>
            <a:pPr lvl="0">
              <a:spcBef>
                <a:spcPts val="0"/>
              </a:spcBef>
              <a:buNone/>
            </a:pPr>
            <a:r>
              <a:t/>
            </a:r>
            <a:endParaRPr/>
          </a:p>
          <a:p>
            <a:pPr lvl="0">
              <a:spcBef>
                <a:spcPts val="0"/>
              </a:spcBef>
              <a:buNone/>
            </a:pPr>
            <a:r>
              <a:rPr lang="en"/>
              <a:t>Uncertainty here is like 2, which is high for Milli-Q</a:t>
            </a:r>
          </a:p>
          <a:p>
            <a:pPr lvl="0">
              <a:spcBef>
                <a:spcPts val="0"/>
              </a:spcBef>
              <a:buNone/>
            </a:pPr>
            <a:r>
              <a:t/>
            </a:r>
            <a:endParaRPr/>
          </a:p>
          <a:p>
            <a:pPr lvl="0">
              <a:spcBef>
                <a:spcPts val="0"/>
              </a:spcBef>
              <a:buNone/>
            </a:pPr>
            <a:r>
              <a:rPr lang="en"/>
              <a:t>How much can the subtracted vary with different Milli-Q measurements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uncertainty compared </a:t>
            </a:r>
          </a:p>
          <a:p>
            <a:pPr lvl="0">
              <a:spcBef>
                <a:spcPts val="0"/>
              </a:spcBef>
              <a:buNone/>
            </a:pPr>
            <a:r>
              <a:t/>
            </a:r>
            <a:endParaRPr/>
          </a:p>
          <a:p>
            <a:pPr lvl="0">
              <a:spcBef>
                <a:spcPts val="0"/>
              </a:spcBef>
              <a:buNone/>
            </a:pPr>
            <a:r>
              <a:rPr lang="en"/>
              <a:t>0.1-0.4 in a 1cm couvette needs a lot of stuff inside . </a:t>
            </a:r>
          </a:p>
          <a:p>
            <a:pPr lvl="0">
              <a:spcBef>
                <a:spcPts val="0"/>
              </a:spcBef>
              <a:buNone/>
            </a:pPr>
            <a:r>
              <a:t/>
            </a:r>
            <a:endParaRPr/>
          </a:p>
          <a:p>
            <a:pPr lvl="0">
              <a:spcBef>
                <a:spcPts val="0"/>
              </a:spcBef>
              <a:buNone/>
            </a:pPr>
            <a:r>
              <a:rPr lang="en"/>
              <a:t>The integrating sphere is really only made for cultures and filter pads, which have really high absorption. Natural waters don’t do so great, which is why you don’t compare the spec to the Cary. </a:t>
            </a: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Solid lines - blue before the bleaching, red after. Bleaching boosts the absorption signals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should fit with an OFFSET! </a:t>
            </a:r>
          </a:p>
          <a:p>
            <a:pPr lvl="0">
              <a:spcBef>
                <a:spcPts val="0"/>
              </a:spcBef>
              <a:buNone/>
            </a:pPr>
            <a:r>
              <a:rPr lang="en"/>
              <a:t>The red CDOM curve doesn’t go to 0. If you add a constant if will fit your exponential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5275" lvl="0" marL="457200" rtl="0">
              <a:spcBef>
                <a:spcPts val="0"/>
              </a:spcBef>
              <a:buClr>
                <a:srgbClr val="222222"/>
              </a:buClr>
              <a:buSzPct val="95454"/>
              <a:buAutoNum type="arabicParenBoth"/>
            </a:pPr>
            <a:r>
              <a:rPr lang="en" sz="1050">
                <a:solidFill>
                  <a:srgbClr val="222222"/>
                </a:solidFill>
                <a:highlight>
                  <a:srgbClr val="FFFFFF"/>
                </a:highlight>
              </a:rPr>
              <a:t>Looks relatively flat in the optical and NIR</a:t>
            </a:r>
          </a:p>
          <a:p>
            <a:pPr indent="-295275" lvl="0" marL="457200" rtl="0">
              <a:spcBef>
                <a:spcPts val="0"/>
              </a:spcBef>
              <a:buClr>
                <a:srgbClr val="222222"/>
              </a:buClr>
              <a:buSzPct val="95454"/>
              <a:buAutoNum type="arabicParenBoth"/>
            </a:pPr>
            <a:r>
              <a:rPr lang="en" sz="1050">
                <a:solidFill>
                  <a:srgbClr val="222222"/>
                </a:solidFill>
                <a:highlight>
                  <a:srgbClr val="FFFFFF"/>
                </a:highlight>
              </a:rPr>
              <a:t>Getting absorbance peaks in the UV</a:t>
            </a:r>
          </a:p>
          <a:p>
            <a:pPr indent="-295275" lvl="0" marL="457200" rtl="0">
              <a:spcBef>
                <a:spcPts val="0"/>
              </a:spcBef>
              <a:buClr>
                <a:srgbClr val="222222"/>
              </a:buClr>
              <a:buSzPct val="95454"/>
              <a:buAutoNum type="arabicParenBoth"/>
            </a:pPr>
            <a:r>
              <a:rPr lang="en" sz="1050">
                <a:solidFill>
                  <a:srgbClr val="222222"/>
                </a:solidFill>
                <a:highlight>
                  <a:srgbClr val="FFFFFF"/>
                </a:highlight>
              </a:rPr>
              <a:t>We know we have to interpret that cautiously because the UV is where we saw the biggest drift,</a:t>
            </a:r>
          </a:p>
          <a:p>
            <a:pPr indent="-295275" lvl="0" marL="457200" rtl="0">
              <a:spcBef>
                <a:spcPts val="0"/>
              </a:spcBef>
              <a:buClr>
                <a:srgbClr val="222222"/>
              </a:buClr>
              <a:buSzPct val="95454"/>
              <a:buAutoNum type="arabicParenBoth"/>
            </a:pPr>
            <a:r>
              <a:rPr lang="en" sz="1050">
                <a:solidFill>
                  <a:srgbClr val="222222"/>
                </a:solidFill>
                <a:highlight>
                  <a:srgbClr val="FFFFFF"/>
                </a:highlight>
              </a:rPr>
              <a:t>But when we zoom in, we see something really interesting</a:t>
            </a:r>
          </a:p>
          <a:p>
            <a:pPr indent="-295275" lvl="1" marL="914400" rtl="0">
              <a:spcBef>
                <a:spcPts val="0"/>
              </a:spcBef>
              <a:buClr>
                <a:srgbClr val="222222"/>
              </a:buClr>
              <a:buSzPct val="95454"/>
              <a:buAutoNum type="alphaLcParenBoth"/>
            </a:pPr>
            <a:r>
              <a:t/>
            </a:r>
            <a:endParaRPr sz="1050">
              <a:solidFill>
                <a:srgbClr val="222222"/>
              </a:solidFill>
              <a:highlight>
                <a:srgbClr val="FFFFFF"/>
              </a:highlight>
            </a:endParaRPr>
          </a:p>
          <a:p>
            <a:pPr lvl="0">
              <a:spcBef>
                <a:spcPts val="0"/>
              </a:spcBef>
              <a:buNone/>
            </a:pPr>
            <a:r>
              <a:t/>
            </a:r>
            <a:endParaRPr sz="1050">
              <a:solidFill>
                <a:srgbClr val="222222"/>
              </a:solidFill>
              <a:highlight>
                <a:srgbClr val="FFFFFF"/>
              </a:highlight>
            </a:endParaRPr>
          </a:p>
          <a:p>
            <a:pPr lvl="0">
              <a:spcBef>
                <a:spcPts val="0"/>
              </a:spcBef>
              <a:buNone/>
            </a:pPr>
            <a:r>
              <a:rPr lang="en" sz="1050">
                <a:solidFill>
                  <a:srgbClr val="222222"/>
                </a:solidFill>
                <a:highlight>
                  <a:srgbClr val="FFFFFF"/>
                </a:highlight>
              </a:rPr>
              <a:t>Antimicrobial properties  denatures bacteria</a:t>
            </a:r>
          </a:p>
          <a:p>
            <a:pPr lvl="0">
              <a:spcBef>
                <a:spcPts val="0"/>
              </a:spcBef>
              <a:buNone/>
            </a:pPr>
            <a:r>
              <a:rPr lang="en" sz="1050">
                <a:solidFill>
                  <a:srgbClr val="222222"/>
                </a:solidFill>
                <a:highlight>
                  <a:srgbClr val="FFFFFF"/>
                </a:highlight>
              </a:rPr>
              <a:t>As salts of a </a:t>
            </a:r>
            <a:r>
              <a:rPr lang="en" sz="1050" u="sng">
                <a:solidFill>
                  <a:srgbClr val="0B0080"/>
                </a:solidFill>
                <a:highlight>
                  <a:srgbClr val="FFFFFF"/>
                </a:highlight>
                <a:hlinkClick r:id="rId2"/>
              </a:rPr>
              <a:t>weak acid</a:t>
            </a:r>
            <a:r>
              <a:rPr lang="en" sz="1050">
                <a:solidFill>
                  <a:srgbClr val="222222"/>
                </a:solidFill>
                <a:highlight>
                  <a:srgbClr val="FFFFFF"/>
                </a:highlight>
              </a:rPr>
              <a:t>, </a:t>
            </a:r>
            <a:r>
              <a:rPr lang="en" sz="1050" u="sng">
                <a:solidFill>
                  <a:srgbClr val="0B0080"/>
                </a:solidFill>
                <a:highlight>
                  <a:srgbClr val="FFFFFF"/>
                </a:highlight>
                <a:hlinkClick r:id="rId3"/>
              </a:rPr>
              <a:t>hypochlorous acid</a:t>
            </a:r>
            <a:r>
              <a:rPr lang="en" sz="1050">
                <a:solidFill>
                  <a:srgbClr val="222222"/>
                </a:solidFill>
                <a:highlight>
                  <a:srgbClr val="FFFFFF"/>
                </a:highlight>
              </a:rPr>
              <a:t>, hypochlorites </a:t>
            </a:r>
            <a:r>
              <a:rPr lang="en" sz="1050" u="sng">
                <a:solidFill>
                  <a:srgbClr val="0B0080"/>
                </a:solidFill>
                <a:highlight>
                  <a:srgbClr val="FFFFFF"/>
                </a:highlight>
                <a:hlinkClick r:id="rId4"/>
              </a:rPr>
              <a:t>ionize</a:t>
            </a:r>
            <a:r>
              <a:rPr lang="en" sz="1050">
                <a:solidFill>
                  <a:srgbClr val="222222"/>
                </a:solidFill>
                <a:highlight>
                  <a:srgbClr val="FFFFFF"/>
                </a:highlight>
              </a:rPr>
              <a:t> water to produce </a:t>
            </a:r>
            <a:r>
              <a:rPr lang="en" sz="1050" u="sng">
                <a:solidFill>
                  <a:srgbClr val="0B0080"/>
                </a:solidFill>
                <a:highlight>
                  <a:srgbClr val="FFFFFF"/>
                </a:highlight>
                <a:hlinkClick r:id="rId5"/>
              </a:rPr>
              <a:t>hydroxide</a:t>
            </a:r>
            <a:r>
              <a:rPr lang="en" sz="1050">
                <a:solidFill>
                  <a:srgbClr val="222222"/>
                </a:solidFill>
                <a:highlight>
                  <a:srgbClr val="FFFFFF"/>
                </a:highlight>
              </a:rPr>
              <a:t> anions, thus increasing </a:t>
            </a:r>
            <a:r>
              <a:rPr lang="en" sz="1050" u="sng">
                <a:solidFill>
                  <a:srgbClr val="0B0080"/>
                </a:solidFill>
                <a:highlight>
                  <a:srgbClr val="FFFFFF"/>
                </a:highlight>
                <a:hlinkClick r:id="rId6"/>
              </a:rPr>
              <a:t>pH</a:t>
            </a:r>
            <a:r>
              <a:rPr lang="en" sz="1050">
                <a:solidFill>
                  <a:srgbClr val="222222"/>
                </a:solidFill>
                <a:highlight>
                  <a:srgbClr val="FFFFFF"/>
                </a:highlight>
              </a:rPr>
              <a:t>:</a:t>
            </a:r>
          </a:p>
          <a:p>
            <a:pPr lvl="0">
              <a:spcBef>
                <a:spcPts val="0"/>
              </a:spcBef>
              <a:buNone/>
            </a:pPr>
            <a:r>
              <a:rPr lang="en" sz="1050">
                <a:solidFill>
                  <a:srgbClr val="222222"/>
                </a:solidFill>
                <a:highlight>
                  <a:srgbClr val="FFFFFF"/>
                </a:highlight>
              </a:rPr>
              <a:t>Ph of bleach is 12.6, DRE ph = 8.4</a:t>
            </a:r>
          </a:p>
          <a:p>
            <a:pPr lvl="0">
              <a:spcBef>
                <a:spcPts val="0"/>
              </a:spcBef>
              <a:buNone/>
            </a:pPr>
            <a:r>
              <a:t/>
            </a:r>
            <a:endParaRPr sz="1050">
              <a:solidFill>
                <a:srgbClr val="222222"/>
              </a:solidFill>
              <a:highlight>
                <a:srgbClr val="FFFFFF"/>
              </a:highlight>
            </a:endParaRPr>
          </a:p>
          <a:p>
            <a:pPr lvl="0">
              <a:spcBef>
                <a:spcPts val="0"/>
              </a:spcBef>
              <a:buNone/>
            </a:pPr>
            <a:r>
              <a:rPr lang="en" sz="1050">
                <a:solidFill>
                  <a:srgbClr val="222222"/>
                </a:solidFill>
                <a:highlight>
                  <a:srgbClr val="FFFFFF"/>
                </a:highlight>
              </a:rPr>
              <a:t>COMMENTS:</a:t>
            </a:r>
          </a:p>
          <a:p>
            <a:pPr lvl="0">
              <a:spcBef>
                <a:spcPts val="0"/>
              </a:spcBef>
              <a:buNone/>
            </a:pPr>
            <a:r>
              <a:rPr lang="en" sz="1050">
                <a:solidFill>
                  <a:srgbClr val="222222"/>
                </a:solidFill>
                <a:highlight>
                  <a:srgbClr val="FFFFFF"/>
                </a:highlight>
              </a:rPr>
              <a:t>From 250-350 were added</a:t>
            </a:r>
          </a:p>
          <a:p>
            <a:pPr lvl="0">
              <a:spcBef>
                <a:spcPts val="0"/>
              </a:spcBef>
              <a:buNone/>
            </a:pPr>
            <a:r>
              <a:rPr lang="en" sz="1050">
                <a:solidFill>
                  <a:srgbClr val="222222"/>
                </a:solidFill>
                <a:highlight>
                  <a:srgbClr val="FFFFFF"/>
                </a:highlight>
              </a:rPr>
              <a:t>ABS in the UV </a:t>
            </a:r>
          </a:p>
          <a:p>
            <a:pPr indent="-295275" lvl="0" marL="457200" rtl="0">
              <a:spcBef>
                <a:spcPts val="0"/>
              </a:spcBef>
              <a:buClr>
                <a:srgbClr val="222222"/>
              </a:buClr>
              <a:buSzPct val="95454"/>
              <a:buChar char="-"/>
            </a:pPr>
            <a:r>
              <a:rPr lang="en" sz="1050">
                <a:solidFill>
                  <a:srgbClr val="222222"/>
                </a:solidFill>
                <a:highlight>
                  <a:srgbClr val="FFFFFF"/>
                </a:highlight>
              </a:rPr>
              <a:t>lowest abs slope = total culture; </a:t>
            </a:r>
          </a:p>
          <a:p>
            <a:pPr indent="-295275" lvl="0" marL="457200" rtl="0">
              <a:spcBef>
                <a:spcPts val="0"/>
              </a:spcBef>
              <a:buClr>
                <a:srgbClr val="222222"/>
              </a:buClr>
              <a:buSzPct val="95454"/>
              <a:buChar char="-"/>
            </a:pPr>
            <a:r>
              <a:rPr lang="en" sz="1050">
                <a:solidFill>
                  <a:srgbClr val="222222"/>
                </a:solidFill>
                <a:highlight>
                  <a:srgbClr val="FFFFFF"/>
                </a:highlight>
              </a:rPr>
              <a:t>higher abs slope = filtered culture, </a:t>
            </a:r>
          </a:p>
          <a:p>
            <a:pPr indent="-295275" lvl="0" marL="457200" rtl="0">
              <a:spcBef>
                <a:spcPts val="0"/>
              </a:spcBef>
              <a:buClr>
                <a:srgbClr val="222222"/>
              </a:buClr>
              <a:buSzPct val="95454"/>
              <a:buChar char="-"/>
            </a:pPr>
            <a:r>
              <a:rPr lang="en" sz="1050">
                <a:solidFill>
                  <a:srgbClr val="222222"/>
                </a:solidFill>
                <a:highlight>
                  <a:srgbClr val="FFFFFF"/>
                </a:highlight>
              </a:rPr>
              <a:t>bleached, even higher;</a:t>
            </a:r>
          </a:p>
          <a:p>
            <a:pPr indent="-295275" lvl="0" marL="457200">
              <a:spcBef>
                <a:spcPts val="0"/>
              </a:spcBef>
              <a:buClr>
                <a:srgbClr val="222222"/>
              </a:buClr>
              <a:buSzPct val="95454"/>
              <a:buChar char="-"/>
            </a:pPr>
            <a:r>
              <a:rPr lang="en" sz="1050">
                <a:solidFill>
                  <a:srgbClr val="222222"/>
                </a:solidFill>
                <a:highlight>
                  <a:srgbClr val="FFFFFF"/>
                </a:highlight>
              </a:rPr>
              <a:t>DRE water, filtered, bleached = highest</a:t>
            </a:r>
          </a:p>
          <a:p>
            <a:pPr lvl="0">
              <a:spcBef>
                <a:spcPts val="0"/>
              </a:spcBef>
              <a:buNone/>
            </a:pPr>
            <a:r>
              <a:t/>
            </a:r>
            <a:endParaRPr sz="1050">
              <a:solidFill>
                <a:srgbClr val="222222"/>
              </a:solidFill>
              <a:highlight>
                <a:srgbClr val="FFFFFF"/>
              </a:highlight>
            </a:endParaRPr>
          </a:p>
          <a:p>
            <a:pPr lvl="0">
              <a:spcBef>
                <a:spcPts val="0"/>
              </a:spcBef>
              <a:buNone/>
            </a:pPr>
            <a:r>
              <a:rPr lang="en" sz="1050">
                <a:solidFill>
                  <a:srgbClr val="222222"/>
                </a:solidFill>
                <a:highlight>
                  <a:srgbClr val="FFFFFF"/>
                </a:highlight>
              </a:rPr>
              <a:t>DO THE DIFFERENCE SPECTRUM</a:t>
            </a:r>
          </a:p>
          <a:p>
            <a:pPr lvl="0">
              <a:spcBef>
                <a:spcPts val="0"/>
              </a:spcBef>
              <a:buNone/>
            </a:pPr>
            <a:r>
              <a:rPr lang="en" sz="1050">
                <a:solidFill>
                  <a:srgbClr val="222222"/>
                </a:solidFill>
                <a:highlight>
                  <a:srgbClr val="FFFFFF"/>
                </a:highlight>
              </a:rPr>
              <a:t>Subtract each of the samples from the bleach and see what does spectra look like between 350</a:t>
            </a:r>
          </a:p>
          <a:p>
            <a:pPr lvl="0">
              <a:spcBef>
                <a:spcPts val="0"/>
              </a:spcBef>
              <a:buNone/>
            </a:pPr>
            <a:r>
              <a:t/>
            </a:r>
            <a:endParaRPr sz="1050">
              <a:solidFill>
                <a:srgbClr val="222222"/>
              </a:solidFill>
              <a:highlight>
                <a:srgbClr val="FFFFFF"/>
              </a:highlight>
            </a:endParaRPr>
          </a:p>
          <a:p>
            <a:pPr lvl="0">
              <a:spcBef>
                <a:spcPts val="0"/>
              </a:spcBef>
              <a:buNone/>
            </a:pPr>
            <a:r>
              <a:rPr lang="en" sz="1050">
                <a:solidFill>
                  <a:srgbClr val="222222"/>
                </a:solidFill>
                <a:highlight>
                  <a:srgbClr val="FFFFFF"/>
                </a:highlight>
              </a:rPr>
              <a:t>Red curve - absorption spectra of the bleach</a:t>
            </a:r>
          </a:p>
          <a:p>
            <a:pPr lvl="0">
              <a:spcBef>
                <a:spcPts val="0"/>
              </a:spcBef>
              <a:buNone/>
            </a:pPr>
            <a:r>
              <a:rPr lang="en" sz="1050">
                <a:solidFill>
                  <a:srgbClr val="222222"/>
                </a:solidFill>
                <a:highlight>
                  <a:srgbClr val="FFFFFF"/>
                </a:highlight>
              </a:rPr>
              <a:t>In organic bleach produces COLOR in different regions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sz="1050">
                <a:solidFill>
                  <a:srgbClr val="222222"/>
                </a:solidFill>
                <a:highlight>
                  <a:srgbClr val="FFFFFF"/>
                </a:highlight>
              </a:rPr>
              <a:t>Sodium hypochlorite  NA Cl O</a:t>
            </a:r>
          </a:p>
          <a:p>
            <a:pPr lvl="0">
              <a:spcBef>
                <a:spcPts val="0"/>
              </a:spcBef>
              <a:buNone/>
            </a:pPr>
            <a:r>
              <a:rPr b="1" lang="en" sz="1050">
                <a:solidFill>
                  <a:srgbClr val="222222"/>
                </a:solidFill>
                <a:highlight>
                  <a:srgbClr val="FFFFFF"/>
                </a:highlight>
              </a:rPr>
              <a:t>Sodium, chloride, oxygen</a:t>
            </a:r>
          </a:p>
          <a:p>
            <a:pPr lvl="0">
              <a:spcBef>
                <a:spcPts val="0"/>
              </a:spcBef>
              <a:buNone/>
            </a:pPr>
            <a:r>
              <a:t/>
            </a:r>
            <a:endParaRPr b="1" sz="1050">
              <a:solidFill>
                <a:srgbClr val="222222"/>
              </a:solidFill>
              <a:highlight>
                <a:srgbClr val="FFFFFF"/>
              </a:highlight>
            </a:endParaRPr>
          </a:p>
          <a:p>
            <a:pPr lvl="0">
              <a:spcBef>
                <a:spcPts val="0"/>
              </a:spcBef>
              <a:buNone/>
            </a:pPr>
            <a:r>
              <a:rPr b="1" lang="en" sz="1050">
                <a:solidFill>
                  <a:srgbClr val="222222"/>
                </a:solidFill>
                <a:highlight>
                  <a:srgbClr val="FFFFFF"/>
                </a:highlight>
              </a:rPr>
              <a:t>Some things we could check  </a:t>
            </a:r>
          </a:p>
          <a:p>
            <a:pPr indent="-295275" lvl="0" marL="457200">
              <a:spcBef>
                <a:spcPts val="0"/>
              </a:spcBef>
              <a:buClr>
                <a:srgbClr val="222222"/>
              </a:buClr>
              <a:buSzPct val="95454"/>
              <a:buAutoNum type="arabicParenBoth"/>
            </a:pPr>
            <a:r>
              <a:rPr b="1" lang="en" sz="1050">
                <a:solidFill>
                  <a:srgbClr val="222222"/>
                </a:solidFill>
                <a:highlight>
                  <a:srgbClr val="FFFFFF"/>
                </a:highlight>
              </a:rPr>
              <a:t>response to pH change</a:t>
            </a:r>
          </a:p>
          <a:p>
            <a:pPr lvl="0">
              <a:spcBef>
                <a:spcPts val="0"/>
              </a:spcBef>
              <a:buNone/>
            </a:pPr>
            <a:r>
              <a:t/>
            </a:r>
            <a:endParaRPr b="1" sz="1050">
              <a:solidFill>
                <a:srgbClr val="222222"/>
              </a:solidFill>
              <a:highlight>
                <a:srgbClr val="FFFFFF"/>
              </a:highlight>
            </a:endParaRPr>
          </a:p>
          <a:p>
            <a:pPr lvl="0">
              <a:spcBef>
                <a:spcPts val="0"/>
              </a:spcBef>
              <a:buNone/>
            </a:pPr>
            <a:r>
              <a:rPr lang="en" sz="1050">
                <a:solidFill>
                  <a:srgbClr val="222222"/>
                </a:solidFill>
                <a:highlight>
                  <a:srgbClr val="FFFFFF"/>
                </a:highlight>
              </a:rPr>
              <a:t>There is a peak 296 nm ??</a:t>
            </a:r>
          </a:p>
          <a:p>
            <a:pPr lvl="0">
              <a:spcBef>
                <a:spcPts val="0"/>
              </a:spcBef>
              <a:buNone/>
            </a:pPr>
            <a:r>
              <a:t/>
            </a:r>
            <a:endParaRPr sz="1050">
              <a:solidFill>
                <a:srgbClr val="222222"/>
              </a:solidFill>
              <a:highlight>
                <a:srgbClr val="FFFFFF"/>
              </a:highlight>
            </a:endParaRPr>
          </a:p>
          <a:p>
            <a:pPr lvl="0">
              <a:spcBef>
                <a:spcPts val="0"/>
              </a:spcBef>
              <a:buNone/>
            </a:pPr>
            <a:r>
              <a:rPr lang="en" sz="1050">
                <a:solidFill>
                  <a:srgbClr val="222222"/>
                </a:solidFill>
                <a:highlight>
                  <a:srgbClr val="FFFFFF"/>
                </a:highlight>
              </a:rPr>
              <a:t>The change in the slope is due to the cut of the molecules … longer molecules absorb more in the UV.</a:t>
            </a:r>
          </a:p>
          <a:p>
            <a:pPr lvl="0">
              <a:spcBef>
                <a:spcPts val="0"/>
              </a:spcBef>
              <a:buNone/>
            </a:pPr>
            <a:r>
              <a:rPr lang="en" sz="1050">
                <a:solidFill>
                  <a:srgbClr val="222222"/>
                </a:solidFill>
                <a:highlight>
                  <a:srgbClr val="FFFFFF"/>
                </a:highlight>
              </a:rPr>
              <a:t>You “chop” molecules into smaller ones</a:t>
            </a:r>
          </a:p>
          <a:p>
            <a:pPr lvl="0">
              <a:spcBef>
                <a:spcPts val="0"/>
              </a:spcBef>
              <a:buNone/>
            </a:pPr>
            <a:r>
              <a:t/>
            </a:r>
            <a:endParaRPr sz="1050">
              <a:solidFill>
                <a:srgbClr val="222222"/>
              </a:solidFill>
              <a:highlight>
                <a:srgbClr val="FFFFFF"/>
              </a:highlight>
            </a:endParaRPr>
          </a:p>
          <a:p>
            <a:pPr lvl="0">
              <a:spcBef>
                <a:spcPts val="0"/>
              </a:spcBef>
              <a:buNone/>
            </a:pPr>
            <a:r>
              <a:rPr lang="en" sz="1050">
                <a:solidFill>
                  <a:srgbClr val="222222"/>
                </a:solidFill>
                <a:highlight>
                  <a:srgbClr val="FFFFFF"/>
                </a:highlight>
              </a:rPr>
              <a:t>We guess we don’t want to use bleach :-)</a:t>
            </a:r>
          </a:p>
          <a:p>
            <a:pPr lvl="0">
              <a:spcBef>
                <a:spcPts val="0"/>
              </a:spcBef>
              <a:buNone/>
            </a:pPr>
            <a:r>
              <a:t/>
            </a:r>
            <a:endParaRPr sz="1050">
              <a:solidFill>
                <a:srgbClr val="222222"/>
              </a:solidFill>
              <a:highlight>
                <a:srgbClr val="FFFFFF"/>
              </a:highlight>
            </a:endParaRPr>
          </a:p>
          <a:p>
            <a:pPr lvl="0">
              <a:spcBef>
                <a:spcPts val="0"/>
              </a:spcBef>
              <a:buNone/>
            </a:pPr>
            <a:r>
              <a:rPr lang="en" sz="1050">
                <a:solidFill>
                  <a:srgbClr val="222222"/>
                </a:solidFill>
                <a:highlight>
                  <a:srgbClr val="FFFFFF"/>
                </a:highlight>
              </a:rPr>
              <a:t>We COULD use bleach to tell us something more about the organic composition (shorter vs. longer molecules) ?</a:t>
            </a:r>
          </a:p>
          <a:p>
            <a:pPr lvl="0">
              <a:spcBef>
                <a:spcPts val="0"/>
              </a:spcBef>
              <a:buNone/>
            </a:pPr>
            <a:r>
              <a:t/>
            </a:r>
            <a:endParaRPr sz="1050">
              <a:solidFill>
                <a:srgbClr val="222222"/>
              </a:solidFill>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You would expect a factor of 2 maximum slope change</a:t>
            </a:r>
          </a:p>
          <a:p>
            <a:pPr lvl="0">
              <a:spcBef>
                <a:spcPts val="0"/>
              </a:spcBef>
              <a:buNone/>
            </a:pPr>
            <a:r>
              <a:rPr lang="en"/>
              <a:t>R_Sq depends on dynamic range so it’s not really useful statistics … add median difference, average difference….</a:t>
            </a:r>
          </a:p>
          <a:p>
            <a:pPr lvl="0">
              <a:spcBef>
                <a:spcPts val="0"/>
              </a:spcBef>
              <a:buNone/>
            </a:pPr>
            <a:r>
              <a:rPr lang="en"/>
              <a:t>We still have no sense what’s the average deviation of this line</a:t>
            </a:r>
          </a:p>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Error will be higher in the (a) tube  below 450 there is uncertainty in the light source. </a:t>
            </a:r>
          </a:p>
          <a:p>
            <a:pPr lvl="0" rtl="0">
              <a:spcBef>
                <a:spcPts val="0"/>
              </a:spcBef>
              <a:buNone/>
            </a:pPr>
            <a:r>
              <a:rPr lang="en"/>
              <a:t>You can see the temperature correction - we are getting better at our correction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They did a better job of getting a c-side down to zero, but you still see a signal in the near IR</a:t>
            </a:r>
          </a:p>
          <a:p>
            <a:pPr lvl="0">
              <a:spcBef>
                <a:spcPts val="0"/>
              </a:spcBef>
              <a:buNone/>
            </a:pPr>
            <a:r>
              <a:t/>
            </a:r>
            <a:endParaRPr/>
          </a:p>
          <a:p>
            <a:pPr lvl="0">
              <a:spcBef>
                <a:spcPts val="0"/>
              </a:spcBef>
              <a:buNone/>
            </a:pPr>
            <a:r>
              <a:rPr lang="en"/>
              <a:t>This is the samples that we thought had bubbles from yesterday. You can see there is still some scattering in the ~700 range. The scattering is flat (isotropic) which means it is probably small particles.</a:t>
            </a:r>
          </a:p>
          <a:p>
            <a:pPr lvl="0">
              <a:spcBef>
                <a:spcPts val="0"/>
              </a:spcBef>
              <a:buNone/>
            </a:pPr>
            <a:r>
              <a:rPr lang="en"/>
              <a:t>Empirically the scattering in the 700 range should be zero, but here we see there is  a signal even though this is just the CDOM. Some papers suggest particles can reform after you filter, so EB thinks that maybe marine gels are reforming into particles. It could be gelation, it could be CDOM scattering.</a:t>
            </a:r>
          </a:p>
          <a:p>
            <a:pPr lvl="0">
              <a:spcBef>
                <a:spcPts val="0"/>
              </a:spcBef>
              <a:buNone/>
            </a:pPr>
            <a:r>
              <a:rPr lang="en"/>
              <a:t>The literature shows that CDOM doesn’t scatter significantly enough for us to observe with our instruments. </a:t>
            </a:r>
          </a:p>
          <a:p>
            <a:pPr lvl="0">
              <a:spcBef>
                <a:spcPts val="0"/>
              </a:spcBef>
              <a:buNone/>
            </a:pPr>
            <a:r>
              <a:t/>
            </a:r>
            <a:endParaRPr/>
          </a:p>
          <a:p>
            <a:pPr lvl="0">
              <a:spcBef>
                <a:spcPts val="0"/>
              </a:spcBef>
              <a:buNone/>
            </a:pPr>
            <a:r>
              <a:rPr lang="en"/>
              <a:t>The scatter here makes up 10-20% of your signal. </a:t>
            </a:r>
          </a:p>
          <a:p>
            <a:pPr lvl="0">
              <a:spcBef>
                <a:spcPts val="0"/>
              </a:spcBef>
              <a:buNone/>
            </a:pPr>
            <a:r>
              <a:t/>
            </a:r>
            <a:endParaRPr/>
          </a:p>
          <a:p>
            <a:pPr lvl="0">
              <a:spcBef>
                <a:spcPts val="0"/>
              </a:spcBef>
              <a:buNone/>
            </a:pPr>
            <a:r>
              <a:rPr lang="en"/>
              <a:t>EB says you should filter close to the time you measure, but filtering also could entrain bubbles. </a:t>
            </a:r>
          </a:p>
          <a:p>
            <a:pPr lvl="0">
              <a:spcBef>
                <a:spcPts val="0"/>
              </a:spcBef>
              <a:buNone/>
            </a:pPr>
            <a:r>
              <a:t/>
            </a:r>
            <a:endParaRPr/>
          </a:p>
          <a:p>
            <a:pPr lvl="0">
              <a:spcBef>
                <a:spcPts val="0"/>
              </a:spcBef>
              <a:buNone/>
            </a:pPr>
            <a:r>
              <a:rPr lang="en"/>
              <a:t>Constant reminder: You can’t get closure for particles and dissolved, you need to capture the &lt;0.2, &lt;0.7, &gt;0.7  size ranges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Scattering + absorption of the particles in bottom left. The NIR is offset because it’s interpreting backscatter as absorption. Here we are very biased, because we can’t capture the backscatter!!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Particulate Absorption = whole DRE - filtered DRE</a:t>
            </a:r>
          </a:p>
          <a:p>
            <a:pPr lvl="0" rtl="0">
              <a:spcBef>
                <a:spcPts val="0"/>
              </a:spcBef>
              <a:buNone/>
            </a:pPr>
            <a:r>
              <a:t/>
            </a:r>
            <a:endParaRPr/>
          </a:p>
          <a:p>
            <a:pPr lvl="0" rtl="0">
              <a:spcBef>
                <a:spcPts val="0"/>
              </a:spcBef>
              <a:buNone/>
            </a:pPr>
            <a:r>
              <a:rPr lang="en"/>
              <a:t>If you fit a slope to the attenuation curve you will get particle size. </a:t>
            </a:r>
          </a:p>
          <a:p>
            <a:pPr lvl="0" rtl="0">
              <a:spcBef>
                <a:spcPts val="0"/>
              </a:spcBef>
              <a:buNone/>
            </a:pPr>
            <a:r>
              <a:t/>
            </a:r>
            <a:endParaRPr/>
          </a:p>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This can go at the very end if necessary!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Interpolate ACS data for the spectrophotometer wavelengths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Couvette spec has an offset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Pigment absorption is measured in a solved and not in a cell, thus a shift in the peak</a:t>
            </a:r>
          </a:p>
          <a:p>
            <a:pPr lvl="0">
              <a:spcBef>
                <a:spcPts val="0"/>
              </a:spcBef>
              <a:buNone/>
            </a:pPr>
            <a:r>
              <a:rPr lang="en"/>
              <a:t>You can take the ratio and observe the degree of packaging </a:t>
            </a:r>
          </a:p>
          <a:p>
            <a:pPr lvl="0">
              <a:spcBef>
                <a:spcPts val="0"/>
              </a:spcBef>
              <a:buNone/>
            </a:pPr>
            <a:r>
              <a:rPr lang="en"/>
              <a:t>Heidi Dierrsen: cool paper about packaging (molecular - chloroplast - cell level)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To detect pigments</a:t>
            </a:r>
          </a:p>
          <a:p>
            <a:pPr lvl="0">
              <a:spcBef>
                <a:spcPts val="0"/>
              </a:spcBef>
              <a:buNone/>
            </a:pPr>
            <a:r>
              <a:rPr lang="en"/>
              <a:t>Around 650: spec resolves chl a and b, ACS is smeared betwee</a:t>
            </a:r>
          </a:p>
          <a:p>
            <a:pPr lvl="0">
              <a:spcBef>
                <a:spcPts val="0"/>
              </a:spcBef>
              <a:buNone/>
            </a:pPr>
            <a:r>
              <a:rPr lang="en"/>
              <a:t>COFFEEE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Difference depends on the volume of filter</a:t>
            </a:r>
          </a:p>
          <a:p>
            <a:pPr lvl="0">
              <a:spcBef>
                <a:spcPts val="0"/>
              </a:spcBef>
              <a:buNone/>
            </a:pPr>
            <a:r>
              <a:rPr lang="en"/>
              <a:t>Replication between the groups shows a difference - another source of error (due to DEGRADATION!)</a:t>
            </a:r>
          </a:p>
          <a:p>
            <a:pPr lvl="0">
              <a:spcBef>
                <a:spcPts val="0"/>
              </a:spcBef>
              <a:buNone/>
            </a:pPr>
            <a:r>
              <a:rPr lang="en"/>
              <a:t>Largest error is in NOT MIXING THE SAMPLE</a:t>
            </a:r>
          </a:p>
          <a:p>
            <a:pPr lvl="0">
              <a:spcBef>
                <a:spcPts val="0"/>
              </a:spcBef>
              <a:buNone/>
            </a:pPr>
            <a:r>
              <a:rPr lang="en"/>
              <a:t>Higher V samples will have less absorbing matter - type of error we cannot quantify!</a:t>
            </a:r>
          </a:p>
          <a:p>
            <a:pPr lvl="0">
              <a:spcBef>
                <a:spcPts val="0"/>
              </a:spcBef>
              <a:buNone/>
            </a:pPr>
            <a:r>
              <a:rPr lang="en"/>
              <a:t>300 and 400 were poured at the same time - 2nd set</a:t>
            </a:r>
          </a:p>
          <a:p>
            <a:pPr lvl="0">
              <a:spcBef>
                <a:spcPts val="0"/>
              </a:spcBef>
              <a:buNone/>
            </a:pPr>
            <a:r>
              <a:rPr lang="en"/>
              <a:t>500 and 600  - 3rd set</a:t>
            </a:r>
          </a:p>
          <a:p>
            <a:pPr lvl="0">
              <a:spcBef>
                <a:spcPts val="0"/>
              </a:spcBef>
              <a:buNone/>
            </a:pPr>
            <a:r>
              <a:rPr lang="en"/>
              <a:t>Thus the match between each of those 2 sets! Voila’! :-)</a:t>
            </a:r>
          </a:p>
          <a:p>
            <a:pPr lvl="0" rtl="0">
              <a:spcBef>
                <a:spcPts val="0"/>
              </a:spcBef>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Error in terms of filtration - looks the previous slide. The change isn’t due to the correction from absorption to absorbance, it is something else.</a:t>
            </a:r>
          </a:p>
          <a:p>
            <a:pPr lvl="0">
              <a:spcBef>
                <a:spcPts val="0"/>
              </a:spcBef>
              <a:buNone/>
            </a:pPr>
            <a:r>
              <a:t/>
            </a:r>
            <a:endParaRPr/>
          </a:p>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Revisiting differences between different volumes of filtered sea water. </a:t>
            </a:r>
          </a:p>
          <a:p>
            <a:pPr lvl="0">
              <a:spcBef>
                <a:spcPts val="0"/>
              </a:spcBef>
              <a:buNone/>
            </a:pPr>
            <a:r>
              <a:t/>
            </a:r>
            <a:endParaRPr/>
          </a:p>
          <a:p>
            <a:pPr lvl="0">
              <a:spcBef>
                <a:spcPts val="0"/>
              </a:spcBef>
              <a:buNone/>
            </a:pPr>
            <a:r>
              <a:rPr lang="en"/>
              <a:t>Data from yesterday</a:t>
            </a: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Difference proportional to the signal. Collin thinks it  looks like a NAP curve with a peak in the red . Phaeophytin absorbs at 676, thus the blob? </a:t>
            </a:r>
          </a:p>
          <a:p>
            <a:pPr lvl="0">
              <a:spcBef>
                <a:spcPts val="0"/>
              </a:spcBef>
              <a:buClr>
                <a:schemeClr val="dk1"/>
              </a:buClr>
              <a:buSzPct val="100000"/>
              <a:buFont typeface="Arial"/>
              <a:buNone/>
            </a:pPr>
            <a:r>
              <a:t/>
            </a:r>
            <a:endParaRPr>
              <a:solidFill>
                <a:schemeClr val="dk1"/>
              </a:solidFill>
            </a:endParaRPr>
          </a:p>
          <a:p>
            <a:pPr lvl="0" rtl="0">
              <a:spcBef>
                <a:spcPts val="0"/>
              </a:spcBef>
              <a:buClr>
                <a:schemeClr val="dk1"/>
              </a:buClr>
              <a:buSzPct val="1000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It’s more or less of the same stuff</a:t>
            </a:r>
          </a:p>
          <a:p>
            <a:pPr lvl="0">
              <a:spcBef>
                <a:spcPts val="0"/>
              </a:spcBef>
              <a:buNone/>
            </a:pPr>
            <a:r>
              <a:rPr lang="en"/>
              <a:t>Treat your samples carefully and run them quickly! The difference is due to degradation - at 600 ml you could have a lot of self shading thus the abs lowers with larger volume? Is that correct?</a:t>
            </a:r>
          </a:p>
          <a:p>
            <a:pPr lvl="0">
              <a:spcBef>
                <a:spcPts val="0"/>
              </a:spcBef>
              <a:buNone/>
            </a:pPr>
            <a:r>
              <a:t/>
            </a:r>
            <a:endParaRPr/>
          </a:p>
          <a:p>
            <a:pPr lvl="0">
              <a:spcBef>
                <a:spcPts val="0"/>
              </a:spcBef>
              <a:buNone/>
            </a:pPr>
            <a:r>
              <a:rPr lang="en"/>
              <a:t> Features of salt? -- between 600-650nm?</a:t>
            </a:r>
          </a:p>
          <a:p>
            <a:pPr lvl="0">
              <a:spcBef>
                <a:spcPts val="0"/>
              </a:spcBef>
              <a:buNone/>
            </a:pPr>
            <a:r>
              <a:t/>
            </a:r>
            <a:endParaRPr/>
          </a:p>
          <a:p>
            <a:pPr lvl="0">
              <a:spcBef>
                <a:spcPts val="0"/>
              </a:spcBef>
              <a:buClr>
                <a:schemeClr val="dk1"/>
              </a:buClr>
              <a:buSzPct val="100000"/>
              <a:buFont typeface="Arial"/>
              <a:buNone/>
            </a:pPr>
            <a:r>
              <a:t/>
            </a:r>
            <a:endParaRPr>
              <a:solidFill>
                <a:schemeClr val="dk1"/>
              </a:solidFill>
            </a:endParaRPr>
          </a:p>
          <a:p>
            <a:pPr lvl="0">
              <a:spcBef>
                <a:spcPts val="0"/>
              </a:spcBef>
              <a:buNone/>
            </a:pPr>
            <a:r>
              <a:t/>
            </a:r>
            <a:endParaRPr/>
          </a:p>
          <a:p>
            <a:pPr lvl="0">
              <a:spcBef>
                <a:spcPts val="0"/>
              </a:spcBef>
              <a:buNone/>
            </a:pPr>
            <a:r>
              <a:t/>
            </a:r>
            <a:endParaRP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Effect of bleaching of the sample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6"/>
            <a:ext cx="8520600" cy="27369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42029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8.jp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7.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3" y="0"/>
            <a:ext cx="9143994" cy="6859973"/>
          </a:xfrm>
          <a:prstGeom prst="rect">
            <a:avLst/>
          </a:prstGeom>
          <a:noFill/>
          <a:ln>
            <a:noFill/>
          </a:ln>
        </p:spPr>
      </p:pic>
      <p:sp>
        <p:nvSpPr>
          <p:cNvPr id="55" name="Shape 55"/>
          <p:cNvSpPr txBox="1"/>
          <p:nvPr/>
        </p:nvSpPr>
        <p:spPr>
          <a:xfrm>
            <a:off x="311708" y="1139888"/>
            <a:ext cx="8520600" cy="3649200"/>
          </a:xfrm>
          <a:prstGeom prst="rect">
            <a:avLst/>
          </a:prstGeom>
          <a:noFill/>
          <a:ln>
            <a:noFill/>
          </a:ln>
        </p:spPr>
        <p:txBody>
          <a:bodyPr anchorCtr="0" anchor="b" bIns="91425" lIns="91425" rIns="91425" tIns="91425">
            <a:noAutofit/>
          </a:bodyPr>
          <a:lstStyle/>
          <a:p>
            <a:pPr lvl="0" rtl="0" algn="ctr">
              <a:spcBef>
                <a:spcPts val="0"/>
              </a:spcBef>
              <a:buNone/>
            </a:pPr>
            <a:r>
              <a:rPr lang="en" sz="5200">
                <a:solidFill>
                  <a:srgbClr val="000000"/>
                </a:solidFill>
              </a:rPr>
              <a:t>Lab 3</a:t>
            </a:r>
          </a:p>
          <a:p>
            <a:pPr lvl="0" rtl="0" algn="ctr">
              <a:spcBef>
                <a:spcPts val="0"/>
              </a:spcBef>
              <a:buNone/>
            </a:pPr>
            <a:r>
              <a:rPr lang="en" sz="5200"/>
              <a:t> Part 2</a:t>
            </a:r>
          </a:p>
          <a:p>
            <a:pPr lvl="0" rtl="0" algn="ctr">
              <a:spcBef>
                <a:spcPts val="0"/>
              </a:spcBef>
              <a:buNone/>
            </a:pPr>
            <a:r>
              <a:rPr lang="en" sz="5200">
                <a:solidFill>
                  <a:srgbClr val="000000"/>
                </a:solidFill>
              </a:rPr>
              <a:t>Particle Absorption </a:t>
            </a:r>
          </a:p>
          <a:p>
            <a:pPr lvl="0" rtl="0" algn="ctr">
              <a:spcBef>
                <a:spcPts val="0"/>
              </a:spcBef>
              <a:buNone/>
            </a:pPr>
            <a:r>
              <a:rPr lang="en" sz="5200">
                <a:solidFill>
                  <a:srgbClr val="000000"/>
                </a:solidFill>
              </a:rPr>
              <a:t>And Pigments</a:t>
            </a:r>
          </a:p>
        </p:txBody>
      </p:sp>
      <p:sp>
        <p:nvSpPr>
          <p:cNvPr id="56" name="Shape 56"/>
          <p:cNvSpPr txBox="1"/>
          <p:nvPr/>
        </p:nvSpPr>
        <p:spPr>
          <a:xfrm>
            <a:off x="311700" y="5038444"/>
            <a:ext cx="8520600" cy="1409100"/>
          </a:xfrm>
          <a:prstGeom prst="rect">
            <a:avLst/>
          </a:prstGeom>
          <a:noFill/>
          <a:ln>
            <a:noFill/>
          </a:ln>
        </p:spPr>
        <p:txBody>
          <a:bodyPr anchorCtr="0" anchor="t" bIns="91425" lIns="91425" rIns="91425" tIns="91425">
            <a:noAutofit/>
          </a:bodyPr>
          <a:lstStyle/>
          <a:p>
            <a:pPr lvl="0" rtl="0" algn="ctr">
              <a:spcBef>
                <a:spcPts val="0"/>
              </a:spcBef>
              <a:buNone/>
            </a:pPr>
            <a:r>
              <a:rPr lang="en" sz="2800">
                <a:solidFill>
                  <a:srgbClr val="595959"/>
                </a:solidFill>
              </a:rPr>
              <a:t>Ocean Optics 2017</a:t>
            </a:r>
          </a:p>
        </p:txBody>
      </p:sp>
      <p:sp>
        <p:nvSpPr>
          <p:cNvPr id="57" name="Shape 5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0" y="-8"/>
            <a:ext cx="8520600" cy="763500"/>
          </a:xfrm>
          <a:prstGeom prst="rect">
            <a:avLst/>
          </a:prstGeom>
        </p:spPr>
        <p:txBody>
          <a:bodyPr anchorCtr="0" anchor="t" bIns="91425" lIns="91425" rIns="91425" tIns="91425">
            <a:noAutofit/>
          </a:bodyPr>
          <a:lstStyle/>
          <a:p>
            <a:pPr lvl="0">
              <a:spcBef>
                <a:spcPts val="0"/>
              </a:spcBef>
              <a:buNone/>
            </a:pPr>
            <a:r>
              <a:rPr lang="en"/>
              <a:t>Milli-Q drift on Cary Spec</a:t>
            </a:r>
          </a:p>
        </p:txBody>
      </p:sp>
      <p:sp>
        <p:nvSpPr>
          <p:cNvPr id="124" name="Shape 1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25" name="Shape 125"/>
          <p:cNvPicPr preferRelativeResize="0"/>
          <p:nvPr/>
        </p:nvPicPr>
        <p:blipFill rotWithShape="1">
          <a:blip r:embed="rId3">
            <a:alphaModFix/>
          </a:blip>
          <a:srcRect b="3953" l="8899" r="8619" t="4109"/>
          <a:stretch/>
        </p:blipFill>
        <p:spPr>
          <a:xfrm>
            <a:off x="0" y="763500"/>
            <a:ext cx="9144000" cy="51454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203325" y="77300"/>
            <a:ext cx="8817900" cy="763500"/>
          </a:xfrm>
          <a:prstGeom prst="rect">
            <a:avLst/>
          </a:prstGeom>
        </p:spPr>
        <p:txBody>
          <a:bodyPr anchorCtr="0" anchor="t" bIns="91425" lIns="91425" rIns="91425" tIns="91425">
            <a:noAutofit/>
          </a:bodyPr>
          <a:lstStyle/>
          <a:p>
            <a:pPr lvl="0">
              <a:spcBef>
                <a:spcPts val="0"/>
              </a:spcBef>
              <a:buNone/>
            </a:pPr>
            <a:r>
              <a:rPr lang="en"/>
              <a:t>IOP’s not corrected by equipment drift</a:t>
            </a:r>
          </a:p>
        </p:txBody>
      </p:sp>
      <p:sp>
        <p:nvSpPr>
          <p:cNvPr id="131" name="Shape 1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32" name="Shape 132"/>
          <p:cNvPicPr preferRelativeResize="0"/>
          <p:nvPr/>
        </p:nvPicPr>
        <p:blipFill>
          <a:blip r:embed="rId3">
            <a:alphaModFix/>
          </a:blip>
          <a:stretch>
            <a:fillRect/>
          </a:stretch>
        </p:blipFill>
        <p:spPr>
          <a:xfrm>
            <a:off x="152400" y="583474"/>
            <a:ext cx="8165175" cy="6122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152400" y="113491"/>
            <a:ext cx="8520600" cy="763500"/>
          </a:xfrm>
          <a:prstGeom prst="rect">
            <a:avLst/>
          </a:prstGeom>
        </p:spPr>
        <p:txBody>
          <a:bodyPr anchorCtr="0" anchor="t" bIns="91425" lIns="91425" rIns="91425" tIns="91425">
            <a:noAutofit/>
          </a:bodyPr>
          <a:lstStyle/>
          <a:p>
            <a:pPr lvl="0">
              <a:spcBef>
                <a:spcPts val="0"/>
              </a:spcBef>
              <a:buNone/>
            </a:pPr>
            <a:r>
              <a:rPr lang="en"/>
              <a:t>Drift Corrected IOP’s</a:t>
            </a:r>
          </a:p>
        </p:txBody>
      </p:sp>
      <p:sp>
        <p:nvSpPr>
          <p:cNvPr id="138" name="Shape 13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39" name="Shape 139"/>
          <p:cNvPicPr preferRelativeResize="0"/>
          <p:nvPr/>
        </p:nvPicPr>
        <p:blipFill>
          <a:blip r:embed="rId3">
            <a:alphaModFix/>
          </a:blip>
          <a:stretch>
            <a:fillRect/>
          </a:stretch>
        </p:blipFill>
        <p:spPr>
          <a:xfrm>
            <a:off x="252675" y="619762"/>
            <a:ext cx="8320050" cy="62382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145" name="Shape 145"/>
          <p:cNvPicPr preferRelativeResize="0"/>
          <p:nvPr/>
        </p:nvPicPr>
        <p:blipFill>
          <a:blip r:embed="rId3">
            <a:alphaModFix/>
          </a:blip>
          <a:stretch>
            <a:fillRect/>
          </a:stretch>
        </p:blipFill>
        <p:spPr>
          <a:xfrm>
            <a:off x="152400" y="152400"/>
            <a:ext cx="8789059" cy="65899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51" name="Shape 151"/>
          <p:cNvPicPr preferRelativeResize="0"/>
          <p:nvPr/>
        </p:nvPicPr>
        <p:blipFill>
          <a:blip r:embed="rId3">
            <a:alphaModFix/>
          </a:blip>
          <a:stretch>
            <a:fillRect/>
          </a:stretch>
        </p:blipFill>
        <p:spPr>
          <a:xfrm>
            <a:off x="152400" y="152400"/>
            <a:ext cx="8167657" cy="61239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180416"/>
            <a:ext cx="8520600" cy="763500"/>
          </a:xfrm>
          <a:prstGeom prst="rect">
            <a:avLst/>
          </a:prstGeom>
        </p:spPr>
        <p:txBody>
          <a:bodyPr anchorCtr="0" anchor="t" bIns="91425" lIns="91425" rIns="91425" tIns="91425">
            <a:noAutofit/>
          </a:bodyPr>
          <a:lstStyle/>
          <a:p>
            <a:pPr lvl="0">
              <a:spcBef>
                <a:spcPts val="0"/>
              </a:spcBef>
              <a:buNone/>
            </a:pPr>
            <a:r>
              <a:rPr lang="en"/>
              <a:t>Exponential fit for CDOM</a:t>
            </a:r>
          </a:p>
        </p:txBody>
      </p:sp>
      <p:sp>
        <p:nvSpPr>
          <p:cNvPr id="157" name="Shape 15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correction_plot.png" id="158" name="Shape 158"/>
          <p:cNvPicPr preferRelativeResize="0"/>
          <p:nvPr/>
        </p:nvPicPr>
        <p:blipFill>
          <a:blip r:embed="rId3">
            <a:alphaModFix/>
          </a:blip>
          <a:stretch>
            <a:fillRect/>
          </a:stretch>
        </p:blipFill>
        <p:spPr>
          <a:xfrm>
            <a:off x="187199" y="620375"/>
            <a:ext cx="8645101" cy="62376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200800" y="212291"/>
            <a:ext cx="8520600" cy="763500"/>
          </a:xfrm>
          <a:prstGeom prst="rect">
            <a:avLst/>
          </a:prstGeom>
        </p:spPr>
        <p:txBody>
          <a:bodyPr anchorCtr="0" anchor="t" bIns="91425" lIns="91425" rIns="91425" tIns="91425">
            <a:noAutofit/>
          </a:bodyPr>
          <a:lstStyle/>
          <a:p>
            <a:pPr lvl="0">
              <a:spcBef>
                <a:spcPts val="0"/>
              </a:spcBef>
              <a:buNone/>
            </a:pPr>
            <a:r>
              <a:rPr lang="en"/>
              <a:t>Bleach </a:t>
            </a:r>
          </a:p>
          <a:p>
            <a:pPr lvl="0">
              <a:spcBef>
                <a:spcPts val="0"/>
              </a:spcBef>
              <a:buNone/>
            </a:pPr>
            <a:r>
              <a:rPr lang="en"/>
              <a:t>In the UV</a:t>
            </a:r>
          </a:p>
          <a:p>
            <a:pPr lvl="0">
              <a:spcBef>
                <a:spcPts val="0"/>
              </a:spcBef>
              <a:buNone/>
            </a:pPr>
            <a:r>
              <a:t/>
            </a:r>
            <a:endParaRPr/>
          </a:p>
        </p:txBody>
      </p:sp>
      <p:sp>
        <p:nvSpPr>
          <p:cNvPr id="164" name="Shape 16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65" name="Shape 165"/>
          <p:cNvPicPr preferRelativeResize="0"/>
          <p:nvPr/>
        </p:nvPicPr>
        <p:blipFill rotWithShape="1">
          <a:blip r:embed="rId3">
            <a:alphaModFix/>
          </a:blip>
          <a:srcRect b="12492" l="8169" r="8726" t="4883"/>
          <a:stretch/>
        </p:blipFill>
        <p:spPr>
          <a:xfrm>
            <a:off x="0" y="3240849"/>
            <a:ext cx="6993930" cy="3617153"/>
          </a:xfrm>
          <a:prstGeom prst="rect">
            <a:avLst/>
          </a:prstGeom>
          <a:noFill/>
          <a:ln>
            <a:noFill/>
          </a:ln>
        </p:spPr>
      </p:pic>
      <p:pic>
        <p:nvPicPr>
          <p:cNvPr id="166" name="Shape 166"/>
          <p:cNvPicPr preferRelativeResize="0"/>
          <p:nvPr/>
        </p:nvPicPr>
        <p:blipFill rotWithShape="1">
          <a:blip r:embed="rId4">
            <a:alphaModFix/>
          </a:blip>
          <a:srcRect b="4278" l="8514" r="35541" t="5833"/>
          <a:stretch/>
        </p:blipFill>
        <p:spPr>
          <a:xfrm>
            <a:off x="2376825" y="212300"/>
            <a:ext cx="6344579" cy="5302461"/>
          </a:xfrm>
          <a:prstGeom prst="rect">
            <a:avLst/>
          </a:prstGeom>
          <a:noFill/>
          <a:ln>
            <a:noFill/>
          </a:ln>
        </p:spPr>
      </p:pic>
      <p:pic>
        <p:nvPicPr>
          <p:cNvPr id="167" name="Shape 167"/>
          <p:cNvPicPr preferRelativeResize="0"/>
          <p:nvPr/>
        </p:nvPicPr>
        <p:blipFill>
          <a:blip r:embed="rId5">
            <a:alphaModFix/>
          </a:blip>
          <a:stretch>
            <a:fillRect/>
          </a:stretch>
        </p:blipFill>
        <p:spPr>
          <a:xfrm>
            <a:off x="831100" y="1423362"/>
            <a:ext cx="1139128" cy="1817475"/>
          </a:xfrm>
          <a:prstGeom prst="rect">
            <a:avLst/>
          </a:prstGeom>
          <a:noFill/>
          <a:ln>
            <a:noFill/>
          </a:ln>
        </p:spPr>
      </p:pic>
      <p:sp>
        <p:nvSpPr>
          <p:cNvPr id="168" name="Shape 168"/>
          <p:cNvSpPr/>
          <p:nvPr/>
        </p:nvSpPr>
        <p:spPr>
          <a:xfrm rot="10800000">
            <a:off x="5275993" y="2852643"/>
            <a:ext cx="1275300" cy="388200"/>
          </a:xfrm>
          <a:prstGeom prst="rightArrow">
            <a:avLst>
              <a:gd fmla="val 50000" name="adj1"/>
              <a:gd fmla="val 50000" name="adj2"/>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solidFill>
                <a:srgbClr val="FF0000"/>
              </a:solidFill>
            </a:endParaRPr>
          </a:p>
        </p:txBody>
      </p:sp>
      <p:sp>
        <p:nvSpPr>
          <p:cNvPr id="169" name="Shape 169"/>
          <p:cNvSpPr/>
          <p:nvPr/>
        </p:nvSpPr>
        <p:spPr>
          <a:xfrm rot="10800000">
            <a:off x="5182268" y="1806293"/>
            <a:ext cx="1275300" cy="388200"/>
          </a:xfrm>
          <a:prstGeom prst="rightArrow">
            <a:avLst>
              <a:gd fmla="val 50000" name="adj1"/>
              <a:gd fmla="val 50000" name="adj2"/>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FF0000"/>
              </a:solidFill>
            </a:endParaRPr>
          </a:p>
        </p:txBody>
      </p:sp>
      <p:sp>
        <p:nvSpPr>
          <p:cNvPr id="170" name="Shape 170"/>
          <p:cNvSpPr/>
          <p:nvPr/>
        </p:nvSpPr>
        <p:spPr>
          <a:xfrm>
            <a:off x="3118668" y="399943"/>
            <a:ext cx="1275300" cy="388199"/>
          </a:xfrm>
          <a:prstGeom prst="rightArrow">
            <a:avLst>
              <a:gd fmla="val 50000" name="adj1"/>
              <a:gd fmla="val 50000" name="adj2"/>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FF0000"/>
              </a:solidFill>
            </a:endParaRPr>
          </a:p>
        </p:txBody>
      </p:sp>
      <p:sp>
        <p:nvSpPr>
          <p:cNvPr id="171" name="Shape 171"/>
          <p:cNvSpPr txBox="1"/>
          <p:nvPr/>
        </p:nvSpPr>
        <p:spPr>
          <a:xfrm>
            <a:off x="6699187" y="2946500"/>
            <a:ext cx="1359000" cy="388200"/>
          </a:xfrm>
          <a:prstGeom prst="rect">
            <a:avLst/>
          </a:prstGeom>
          <a:noFill/>
          <a:ln>
            <a:noFill/>
          </a:ln>
        </p:spPr>
        <p:txBody>
          <a:bodyPr anchorCtr="0" anchor="t" bIns="91425" lIns="91425" rIns="91425" tIns="91425">
            <a:noAutofit/>
          </a:bodyPr>
          <a:lstStyle/>
          <a:p>
            <a:pPr lvl="0">
              <a:spcBef>
                <a:spcPts val="0"/>
              </a:spcBef>
              <a:buNone/>
            </a:pPr>
            <a:r>
              <a:rPr lang="en" sz="1800"/>
              <a:t>Total</a:t>
            </a:r>
            <a:r>
              <a:rPr lang="en" sz="1800"/>
              <a:t> Culture,</a:t>
            </a:r>
          </a:p>
          <a:p>
            <a:pPr lvl="0">
              <a:spcBef>
                <a:spcPts val="0"/>
              </a:spcBef>
              <a:buNone/>
            </a:pPr>
            <a:r>
              <a:rPr lang="en" sz="1800"/>
              <a:t>bleached</a:t>
            </a:r>
          </a:p>
          <a:p>
            <a:pPr lvl="0">
              <a:spcBef>
                <a:spcPts val="0"/>
              </a:spcBef>
              <a:buNone/>
            </a:pPr>
            <a:r>
              <a:t/>
            </a:r>
            <a:endParaRPr sz="1800"/>
          </a:p>
        </p:txBody>
      </p:sp>
      <p:sp>
        <p:nvSpPr>
          <p:cNvPr id="172" name="Shape 172"/>
          <p:cNvSpPr txBox="1"/>
          <p:nvPr/>
        </p:nvSpPr>
        <p:spPr>
          <a:xfrm>
            <a:off x="6564325" y="1767037"/>
            <a:ext cx="1359000" cy="388200"/>
          </a:xfrm>
          <a:prstGeom prst="rect">
            <a:avLst/>
          </a:prstGeom>
          <a:noFill/>
          <a:ln>
            <a:noFill/>
          </a:ln>
        </p:spPr>
        <p:txBody>
          <a:bodyPr anchorCtr="0" anchor="t" bIns="91425" lIns="91425" rIns="91425" tIns="91425">
            <a:noAutofit/>
          </a:bodyPr>
          <a:lstStyle/>
          <a:p>
            <a:pPr lvl="0" rtl="0">
              <a:spcBef>
                <a:spcPts val="0"/>
              </a:spcBef>
              <a:buNone/>
            </a:pPr>
            <a:r>
              <a:rPr lang="en" sz="1800"/>
              <a:t>Filtered</a:t>
            </a:r>
            <a:r>
              <a:rPr lang="en" sz="1800"/>
              <a:t> culture, bleached</a:t>
            </a:r>
          </a:p>
        </p:txBody>
      </p:sp>
      <p:sp>
        <p:nvSpPr>
          <p:cNvPr id="173" name="Shape 173"/>
          <p:cNvSpPr txBox="1"/>
          <p:nvPr/>
        </p:nvSpPr>
        <p:spPr>
          <a:xfrm>
            <a:off x="3045175" y="834602"/>
            <a:ext cx="1422300" cy="524700"/>
          </a:xfrm>
          <a:prstGeom prst="rect">
            <a:avLst/>
          </a:prstGeom>
          <a:noFill/>
          <a:ln>
            <a:noFill/>
          </a:ln>
        </p:spPr>
        <p:txBody>
          <a:bodyPr anchorCtr="0" anchor="t" bIns="91425" lIns="91425" rIns="91425" tIns="91425">
            <a:noAutofit/>
          </a:bodyPr>
          <a:lstStyle/>
          <a:p>
            <a:pPr lvl="0" rtl="0">
              <a:spcBef>
                <a:spcPts val="0"/>
              </a:spcBef>
              <a:buNone/>
            </a:pPr>
            <a:r>
              <a:rPr lang="en" sz="1800"/>
              <a:t>DRE water, filtered bleached</a:t>
            </a:r>
          </a:p>
        </p:txBody>
      </p:sp>
      <p:sp>
        <p:nvSpPr>
          <p:cNvPr id="174" name="Shape 174"/>
          <p:cNvSpPr/>
          <p:nvPr/>
        </p:nvSpPr>
        <p:spPr>
          <a:xfrm rot="10800000">
            <a:off x="5412768" y="902843"/>
            <a:ext cx="1275300" cy="388200"/>
          </a:xfrm>
          <a:prstGeom prst="rightArrow">
            <a:avLst>
              <a:gd fmla="val 50000" name="adj1"/>
              <a:gd fmla="val 50000" name="adj2"/>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FF0000"/>
              </a:solidFill>
            </a:endParaRPr>
          </a:p>
        </p:txBody>
      </p:sp>
      <p:sp>
        <p:nvSpPr>
          <p:cNvPr id="175" name="Shape 175"/>
          <p:cNvSpPr txBox="1"/>
          <p:nvPr/>
        </p:nvSpPr>
        <p:spPr>
          <a:xfrm>
            <a:off x="6853500" y="902837"/>
            <a:ext cx="1359000" cy="388200"/>
          </a:xfrm>
          <a:prstGeom prst="rect">
            <a:avLst/>
          </a:prstGeom>
          <a:noFill/>
          <a:ln>
            <a:noFill/>
          </a:ln>
        </p:spPr>
        <p:txBody>
          <a:bodyPr anchorCtr="0" anchor="t" bIns="91425" lIns="91425" rIns="91425" tIns="91425">
            <a:noAutofit/>
          </a:bodyPr>
          <a:lstStyle/>
          <a:p>
            <a:pPr lvl="0" rtl="0">
              <a:spcBef>
                <a:spcPts val="0"/>
              </a:spcBef>
              <a:buNone/>
            </a:pPr>
            <a:r>
              <a:rPr lang="en" sz="1800"/>
              <a:t>BLEACH!</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81" name="Shape 181"/>
          <p:cNvPicPr preferRelativeResize="0"/>
          <p:nvPr/>
        </p:nvPicPr>
        <p:blipFill rotWithShape="1">
          <a:blip r:embed="rId3">
            <a:alphaModFix/>
          </a:blip>
          <a:srcRect b="0" l="-2772" r="14472" t="0"/>
          <a:stretch/>
        </p:blipFill>
        <p:spPr>
          <a:xfrm rot="5400000">
            <a:off x="1920887" y="777888"/>
            <a:ext cx="5302226" cy="6857998"/>
          </a:xfrm>
          <a:prstGeom prst="rect">
            <a:avLst/>
          </a:prstGeom>
          <a:noFill/>
          <a:ln>
            <a:noFill/>
          </a:ln>
        </p:spPr>
      </p:pic>
      <p:pic>
        <p:nvPicPr>
          <p:cNvPr id="182" name="Shape 182"/>
          <p:cNvPicPr preferRelativeResize="0"/>
          <p:nvPr/>
        </p:nvPicPr>
        <p:blipFill rotWithShape="1">
          <a:blip r:embed="rId4">
            <a:alphaModFix/>
          </a:blip>
          <a:srcRect b="0" l="0" r="0" t="22791"/>
          <a:stretch/>
        </p:blipFill>
        <p:spPr>
          <a:xfrm>
            <a:off x="1213975" y="497724"/>
            <a:ext cx="6716026" cy="2212774"/>
          </a:xfrm>
          <a:prstGeom prst="rect">
            <a:avLst/>
          </a:prstGeom>
          <a:noFill/>
          <a:ln>
            <a:noFill/>
          </a:ln>
        </p:spPr>
      </p:pic>
      <p:sp>
        <p:nvSpPr>
          <p:cNvPr id="183" name="Shape 183"/>
          <p:cNvSpPr txBox="1"/>
          <p:nvPr/>
        </p:nvSpPr>
        <p:spPr>
          <a:xfrm>
            <a:off x="0" y="0"/>
            <a:ext cx="6969000" cy="831900"/>
          </a:xfrm>
          <a:prstGeom prst="rect">
            <a:avLst/>
          </a:prstGeom>
          <a:noFill/>
          <a:ln>
            <a:noFill/>
          </a:ln>
        </p:spPr>
        <p:txBody>
          <a:bodyPr anchorCtr="0" anchor="t" bIns="91425" lIns="91425" rIns="91425" tIns="91425">
            <a:noAutofit/>
          </a:bodyPr>
          <a:lstStyle/>
          <a:p>
            <a:pPr lvl="0">
              <a:spcBef>
                <a:spcPts val="0"/>
              </a:spcBef>
              <a:buNone/>
            </a:pPr>
            <a:r>
              <a:rPr lang="en" sz="2900"/>
              <a:t>Bleach Absorbs!</a:t>
            </a:r>
          </a:p>
        </p:txBody>
      </p:sp>
      <p:sp>
        <p:nvSpPr>
          <p:cNvPr id="184" name="Shape 184"/>
          <p:cNvSpPr txBox="1"/>
          <p:nvPr/>
        </p:nvSpPr>
        <p:spPr>
          <a:xfrm>
            <a:off x="2199750" y="3087025"/>
            <a:ext cx="1330800" cy="1090500"/>
          </a:xfrm>
          <a:prstGeom prst="rect">
            <a:avLst/>
          </a:prstGeom>
          <a:noFill/>
          <a:ln>
            <a:noFill/>
          </a:ln>
        </p:spPr>
        <p:txBody>
          <a:bodyPr anchorCtr="0" anchor="t" bIns="91425" lIns="91425" rIns="91425" tIns="91425">
            <a:noAutofit/>
          </a:bodyPr>
          <a:lstStyle/>
          <a:p>
            <a:pPr lvl="0">
              <a:spcBef>
                <a:spcPts val="0"/>
              </a:spcBef>
              <a:buNone/>
            </a:pPr>
            <a:r>
              <a:rPr lang="en" sz="2000">
                <a:solidFill>
                  <a:srgbClr val="FF0000"/>
                </a:solidFill>
              </a:rPr>
              <a:t>Peak around 290</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136166"/>
            <a:ext cx="8520600" cy="763500"/>
          </a:xfrm>
          <a:prstGeom prst="rect">
            <a:avLst/>
          </a:prstGeom>
        </p:spPr>
        <p:txBody>
          <a:bodyPr anchorCtr="0" anchor="t" bIns="91425" lIns="91425" rIns="91425" tIns="91425">
            <a:noAutofit/>
          </a:bodyPr>
          <a:lstStyle/>
          <a:p>
            <a:pPr lvl="0">
              <a:spcBef>
                <a:spcPts val="0"/>
              </a:spcBef>
              <a:buNone/>
            </a:pPr>
            <a:r>
              <a:rPr lang="en"/>
              <a:t>ACS - 017 Calibration</a:t>
            </a:r>
          </a:p>
        </p:txBody>
      </p:sp>
      <p:sp>
        <p:nvSpPr>
          <p:cNvPr id="190" name="Shape 19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91" name="Shape 191"/>
          <p:cNvPicPr preferRelativeResize="0"/>
          <p:nvPr/>
        </p:nvPicPr>
        <p:blipFill>
          <a:blip r:embed="rId3">
            <a:alphaModFix/>
          </a:blip>
          <a:stretch>
            <a:fillRect/>
          </a:stretch>
        </p:blipFill>
        <p:spPr>
          <a:xfrm>
            <a:off x="152400" y="683945"/>
            <a:ext cx="8772525" cy="2653081"/>
          </a:xfrm>
          <a:prstGeom prst="rect">
            <a:avLst/>
          </a:prstGeom>
          <a:noFill/>
          <a:ln>
            <a:noFill/>
          </a:ln>
        </p:spPr>
      </p:pic>
      <p:pic>
        <p:nvPicPr>
          <p:cNvPr id="192" name="Shape 192"/>
          <p:cNvPicPr preferRelativeResize="0"/>
          <p:nvPr/>
        </p:nvPicPr>
        <p:blipFill>
          <a:blip r:embed="rId4">
            <a:alphaModFix/>
          </a:blip>
          <a:stretch>
            <a:fillRect/>
          </a:stretch>
        </p:blipFill>
        <p:spPr>
          <a:xfrm>
            <a:off x="185737" y="3730825"/>
            <a:ext cx="8772524" cy="3011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267691"/>
            <a:ext cx="8520600" cy="763500"/>
          </a:xfrm>
          <a:prstGeom prst="rect">
            <a:avLst/>
          </a:prstGeom>
        </p:spPr>
        <p:txBody>
          <a:bodyPr anchorCtr="0" anchor="t" bIns="91425" lIns="91425" rIns="91425" tIns="91425">
            <a:noAutofit/>
          </a:bodyPr>
          <a:lstStyle/>
          <a:p>
            <a:pPr lvl="0">
              <a:spcBef>
                <a:spcPts val="0"/>
              </a:spcBef>
              <a:buNone/>
            </a:pPr>
            <a:r>
              <a:rPr lang="en"/>
              <a:t>ACS - 022 </a:t>
            </a:r>
            <a:r>
              <a:rPr lang="en"/>
              <a:t>Calibration</a:t>
            </a:r>
          </a:p>
        </p:txBody>
      </p:sp>
      <p:sp>
        <p:nvSpPr>
          <p:cNvPr id="198" name="Shape 19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99" name="Shape 199"/>
          <p:cNvPicPr preferRelativeResize="0"/>
          <p:nvPr/>
        </p:nvPicPr>
        <p:blipFill>
          <a:blip r:embed="rId3">
            <a:alphaModFix/>
          </a:blip>
          <a:stretch>
            <a:fillRect/>
          </a:stretch>
        </p:blipFill>
        <p:spPr>
          <a:xfrm>
            <a:off x="152400" y="3794641"/>
            <a:ext cx="8839198" cy="2722216"/>
          </a:xfrm>
          <a:prstGeom prst="rect">
            <a:avLst/>
          </a:prstGeom>
          <a:noFill/>
          <a:ln>
            <a:noFill/>
          </a:ln>
        </p:spPr>
      </p:pic>
      <p:graphicFrame>
        <p:nvGraphicFramePr>
          <p:cNvPr id="200" name="Shape 200"/>
          <p:cNvGraphicFramePr/>
          <p:nvPr/>
        </p:nvGraphicFramePr>
        <p:xfrm>
          <a:off x="152400" y="152400"/>
          <a:ext cx="3000000" cy="3000000"/>
        </p:xfrm>
        <a:graphic>
          <a:graphicData uri="http://schemas.openxmlformats.org/drawingml/2006/table">
            <a:tbl>
              <a:tblPr>
                <a:noFill/>
                <a:tableStyleId>{96FDDFA7-AEBD-4EE7-B328-1ACF1151A914}</a:tableStyleId>
              </a:tblPr>
              <a:tblGrid>
                <a:gridCol w="819150"/>
              </a:tblGrid>
              <a:tr h="209550">
                <a:tc>
                  <a:txBody>
                    <a:bodyPr>
                      <a:noAutofit/>
                    </a:bodyPr>
                    <a:lstStyle/>
                    <a:p>
                      <a:pPr lvl="0" rtl="0">
                        <a:spcBef>
                          <a:spcPts val="0"/>
                        </a:spcBef>
                        <a:buNone/>
                      </a:pPr>
                      <a:r>
                        <a:t/>
                      </a:r>
                      <a:endParaRPr/>
                    </a:p>
                  </a:txBody>
                  <a:tcPr marT="91425" marB="91425" marR="91425" marL="91425"/>
                </a:tc>
              </a:tr>
            </a:tbl>
          </a:graphicData>
        </a:graphic>
      </p:graphicFrame>
      <p:pic>
        <p:nvPicPr>
          <p:cNvPr id="201" name="Shape 201"/>
          <p:cNvPicPr preferRelativeResize="0"/>
          <p:nvPr/>
        </p:nvPicPr>
        <p:blipFill>
          <a:blip r:embed="rId4">
            <a:alphaModFix/>
          </a:blip>
          <a:stretch>
            <a:fillRect/>
          </a:stretch>
        </p:blipFill>
        <p:spPr>
          <a:xfrm>
            <a:off x="152400" y="1104259"/>
            <a:ext cx="8839199" cy="25379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116700" y="0"/>
            <a:ext cx="8910600" cy="524700"/>
          </a:xfrm>
          <a:prstGeom prst="rect">
            <a:avLst/>
          </a:prstGeom>
        </p:spPr>
        <p:txBody>
          <a:bodyPr anchorCtr="0" anchor="t" bIns="91425" lIns="91425" rIns="91425" tIns="91425">
            <a:noAutofit/>
          </a:bodyPr>
          <a:lstStyle/>
          <a:p>
            <a:pPr lvl="0" rtl="0">
              <a:spcBef>
                <a:spcPts val="0"/>
              </a:spcBef>
              <a:buNone/>
            </a:pPr>
            <a:r>
              <a:rPr lang="en"/>
              <a:t>Revisiting tank and dye Transmittance from Lab 1</a:t>
            </a:r>
          </a:p>
        </p:txBody>
      </p:sp>
      <p:pic>
        <p:nvPicPr>
          <p:cNvPr descr="revisiting_first_problem_1_part_2.png" id="63" name="Shape 63"/>
          <p:cNvPicPr preferRelativeResize="0"/>
          <p:nvPr/>
        </p:nvPicPr>
        <p:blipFill>
          <a:blip r:embed="rId3">
            <a:alphaModFix/>
          </a:blip>
          <a:stretch>
            <a:fillRect/>
          </a:stretch>
        </p:blipFill>
        <p:spPr>
          <a:xfrm>
            <a:off x="1269349" y="726674"/>
            <a:ext cx="7047825" cy="6131325"/>
          </a:xfrm>
          <a:prstGeom prst="rect">
            <a:avLst/>
          </a:prstGeom>
          <a:noFill/>
          <a:ln>
            <a:noFill/>
          </a:ln>
        </p:spPr>
      </p:pic>
      <p:sp>
        <p:nvSpPr>
          <p:cNvPr id="64" name="Shape 6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AC9 </a:t>
            </a:r>
            <a:r>
              <a:rPr lang="en"/>
              <a:t>Calibration</a:t>
            </a:r>
          </a:p>
        </p:txBody>
      </p:sp>
      <p:sp>
        <p:nvSpPr>
          <p:cNvPr id="207" name="Shape 20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08" name="Shape 208"/>
          <p:cNvPicPr preferRelativeResize="0"/>
          <p:nvPr/>
        </p:nvPicPr>
        <p:blipFill>
          <a:blip r:embed="rId3">
            <a:alphaModFix/>
          </a:blip>
          <a:stretch>
            <a:fillRect/>
          </a:stretch>
        </p:blipFill>
        <p:spPr>
          <a:xfrm>
            <a:off x="152400" y="1100990"/>
            <a:ext cx="8839199" cy="2635835"/>
          </a:xfrm>
          <a:prstGeom prst="rect">
            <a:avLst/>
          </a:prstGeom>
          <a:noFill/>
          <a:ln>
            <a:noFill/>
          </a:ln>
        </p:spPr>
      </p:pic>
      <p:pic>
        <p:nvPicPr>
          <p:cNvPr id="209" name="Shape 209"/>
          <p:cNvPicPr preferRelativeResize="0"/>
          <p:nvPr/>
        </p:nvPicPr>
        <p:blipFill>
          <a:blip r:embed="rId4">
            <a:alphaModFix/>
          </a:blip>
          <a:stretch>
            <a:fillRect/>
          </a:stretch>
        </p:blipFill>
        <p:spPr>
          <a:xfrm>
            <a:off x="152400" y="4041625"/>
            <a:ext cx="8839199" cy="2175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
        <p:nvSpPr>
          <p:cNvPr id="215" name="Shape 215"/>
          <p:cNvSpPr txBox="1"/>
          <p:nvPr/>
        </p:nvSpPr>
        <p:spPr>
          <a:xfrm>
            <a:off x="0" y="0"/>
            <a:ext cx="6969000" cy="831900"/>
          </a:xfrm>
          <a:prstGeom prst="rect">
            <a:avLst/>
          </a:prstGeom>
          <a:noFill/>
          <a:ln>
            <a:noFill/>
          </a:ln>
        </p:spPr>
        <p:txBody>
          <a:bodyPr anchorCtr="0" anchor="t" bIns="91425" lIns="91425" rIns="91425" tIns="91425">
            <a:noAutofit/>
          </a:bodyPr>
          <a:lstStyle/>
          <a:p>
            <a:pPr lvl="0" rtl="0">
              <a:spcBef>
                <a:spcPts val="0"/>
              </a:spcBef>
              <a:buNone/>
            </a:pPr>
            <a:r>
              <a:rPr lang="en" sz="2900"/>
              <a:t>Difference in blanks ACS</a:t>
            </a:r>
          </a:p>
        </p:txBody>
      </p:sp>
      <p:sp>
        <p:nvSpPr>
          <p:cNvPr id="216" name="Shape 216"/>
          <p:cNvSpPr txBox="1"/>
          <p:nvPr/>
        </p:nvSpPr>
        <p:spPr>
          <a:xfrm>
            <a:off x="6435600" y="862550"/>
            <a:ext cx="2251200" cy="5679600"/>
          </a:xfrm>
          <a:prstGeom prst="rect">
            <a:avLst/>
          </a:prstGeom>
          <a:noFill/>
          <a:ln>
            <a:noFill/>
          </a:ln>
        </p:spPr>
        <p:txBody>
          <a:bodyPr anchorCtr="0" anchor="t" bIns="91425" lIns="91425" rIns="91425" tIns="91425">
            <a:noAutofit/>
          </a:bodyPr>
          <a:lstStyle/>
          <a:p>
            <a:pPr lvl="0">
              <a:spcBef>
                <a:spcPts val="0"/>
              </a:spcBef>
              <a:buNone/>
            </a:pPr>
            <a:r>
              <a:rPr b="1" lang="en"/>
              <a:t>Difference between </a:t>
            </a:r>
          </a:p>
          <a:p>
            <a:pPr lvl="0">
              <a:spcBef>
                <a:spcPts val="0"/>
              </a:spcBef>
              <a:buNone/>
            </a:pPr>
            <a:r>
              <a:rPr b="1" lang="en"/>
              <a:t>Calibrations</a:t>
            </a:r>
          </a:p>
          <a:p>
            <a:pPr lvl="0">
              <a:spcBef>
                <a:spcPts val="0"/>
              </a:spcBef>
              <a:buNone/>
            </a:pPr>
            <a:r>
              <a:t/>
            </a:r>
            <a:endParaRPr/>
          </a:p>
          <a:p>
            <a:pPr lvl="0">
              <a:spcBef>
                <a:spcPts val="0"/>
              </a:spcBef>
              <a:buNone/>
            </a:pPr>
            <a:r>
              <a:t/>
            </a:r>
            <a:endParaRPr/>
          </a:p>
          <a:p>
            <a:pPr lvl="0">
              <a:spcBef>
                <a:spcPts val="0"/>
              </a:spcBef>
              <a:buNone/>
            </a:pPr>
            <a:r>
              <a:rPr lang="en"/>
              <a:t>Should be within </a:t>
            </a:r>
          </a:p>
          <a:p>
            <a:pPr lvl="0">
              <a:spcBef>
                <a:spcPts val="0"/>
              </a:spcBef>
              <a:buNone/>
            </a:pPr>
            <a:r>
              <a:rPr lang="en"/>
              <a:t>0.01 m-1 for the attenuation</a:t>
            </a:r>
          </a:p>
          <a:p>
            <a:pPr lvl="0">
              <a:spcBef>
                <a:spcPts val="0"/>
              </a:spcBef>
              <a:buNone/>
            </a:pPr>
            <a:r>
              <a:t/>
            </a:r>
            <a:endParaRPr/>
          </a:p>
          <a:p>
            <a:pPr lvl="0">
              <a:spcBef>
                <a:spcPts val="0"/>
              </a:spcBef>
              <a:buNone/>
            </a:pPr>
            <a:r>
              <a:rPr lang="en"/>
              <a:t>It is not in the blue !</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solidFill>
                  <a:schemeClr val="dk1"/>
                </a:solidFill>
              </a:rPr>
              <a:t>Should be within 0.005 m-1 for the absorption</a:t>
            </a:r>
          </a:p>
          <a:p>
            <a:pPr lvl="0">
              <a:spcBef>
                <a:spcPts val="0"/>
              </a:spcBef>
              <a:buNone/>
            </a:pPr>
            <a:r>
              <a:t/>
            </a:r>
            <a:endParaRPr>
              <a:solidFill>
                <a:schemeClr val="dk1"/>
              </a:solidFill>
            </a:endParaRPr>
          </a:p>
          <a:p>
            <a:pPr lvl="0">
              <a:spcBef>
                <a:spcPts val="0"/>
              </a:spcBef>
              <a:buNone/>
            </a:pPr>
            <a:r>
              <a:t/>
            </a:r>
            <a:endParaRPr>
              <a:solidFill>
                <a:schemeClr val="dk1"/>
              </a:solidFill>
            </a:endParaRPr>
          </a:p>
          <a:p>
            <a:pPr lvl="0" rtl="0">
              <a:spcBef>
                <a:spcPts val="0"/>
              </a:spcBef>
              <a:buNone/>
            </a:pPr>
            <a:r>
              <a:rPr lang="en">
                <a:solidFill>
                  <a:schemeClr val="dk1"/>
                </a:solidFill>
              </a:rPr>
              <a:t>It is not in the green !</a:t>
            </a:r>
          </a:p>
          <a:p>
            <a:pPr lvl="0">
              <a:spcBef>
                <a:spcPts val="0"/>
              </a:spcBef>
              <a:buClr>
                <a:schemeClr val="dk1"/>
              </a:buClr>
              <a:buFont typeface="Arial"/>
              <a:buNone/>
            </a:pPr>
            <a:r>
              <a:t/>
            </a:r>
            <a:endParaRPr>
              <a:solidFill>
                <a:schemeClr val="dk1"/>
              </a:solidFill>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pic>
        <p:nvPicPr>
          <p:cNvPr id="217" name="Shape 217"/>
          <p:cNvPicPr preferRelativeResize="0"/>
          <p:nvPr/>
        </p:nvPicPr>
        <p:blipFill>
          <a:blip r:embed="rId3">
            <a:alphaModFix/>
          </a:blip>
          <a:stretch>
            <a:fillRect/>
          </a:stretch>
        </p:blipFill>
        <p:spPr>
          <a:xfrm>
            <a:off x="419100" y="697124"/>
            <a:ext cx="3092826" cy="3092826"/>
          </a:xfrm>
          <a:prstGeom prst="rect">
            <a:avLst/>
          </a:prstGeom>
          <a:noFill/>
          <a:ln>
            <a:noFill/>
          </a:ln>
        </p:spPr>
      </p:pic>
      <p:pic>
        <p:nvPicPr>
          <p:cNvPr id="218" name="Shape 218"/>
          <p:cNvPicPr preferRelativeResize="0"/>
          <p:nvPr/>
        </p:nvPicPr>
        <p:blipFill>
          <a:blip r:embed="rId4">
            <a:alphaModFix/>
          </a:blip>
          <a:stretch>
            <a:fillRect/>
          </a:stretch>
        </p:blipFill>
        <p:spPr>
          <a:xfrm>
            <a:off x="472075" y="3702700"/>
            <a:ext cx="3092826" cy="3092825"/>
          </a:xfrm>
          <a:prstGeom prst="rect">
            <a:avLst/>
          </a:prstGeom>
          <a:noFill/>
          <a:ln>
            <a:noFill/>
          </a:ln>
        </p:spPr>
      </p:pic>
      <p:pic>
        <p:nvPicPr>
          <p:cNvPr id="219" name="Shape 219"/>
          <p:cNvPicPr preferRelativeResize="0"/>
          <p:nvPr/>
        </p:nvPicPr>
        <p:blipFill>
          <a:blip r:embed="rId5">
            <a:alphaModFix/>
          </a:blip>
          <a:stretch>
            <a:fillRect/>
          </a:stretch>
        </p:blipFill>
        <p:spPr>
          <a:xfrm>
            <a:off x="3564899" y="925725"/>
            <a:ext cx="2907000" cy="2907000"/>
          </a:xfrm>
          <a:prstGeom prst="rect">
            <a:avLst/>
          </a:prstGeom>
          <a:noFill/>
          <a:ln>
            <a:noFill/>
          </a:ln>
        </p:spPr>
      </p:pic>
      <p:pic>
        <p:nvPicPr>
          <p:cNvPr id="220" name="Shape 220"/>
          <p:cNvPicPr preferRelativeResize="0"/>
          <p:nvPr/>
        </p:nvPicPr>
        <p:blipFill>
          <a:blip r:embed="rId6">
            <a:alphaModFix/>
          </a:blip>
          <a:stretch>
            <a:fillRect/>
          </a:stretch>
        </p:blipFill>
        <p:spPr>
          <a:xfrm>
            <a:off x="3564900" y="3951000"/>
            <a:ext cx="2907000" cy="29069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363816"/>
            <a:ext cx="8520600" cy="763500"/>
          </a:xfrm>
          <a:prstGeom prst="rect">
            <a:avLst/>
          </a:prstGeom>
        </p:spPr>
        <p:txBody>
          <a:bodyPr anchorCtr="0" anchor="t" bIns="91425" lIns="91425" rIns="91425" tIns="91425">
            <a:noAutofit/>
          </a:bodyPr>
          <a:lstStyle/>
          <a:p>
            <a:pPr lvl="0">
              <a:spcBef>
                <a:spcPts val="0"/>
              </a:spcBef>
              <a:buNone/>
            </a:pPr>
            <a:r>
              <a:rPr lang="en"/>
              <a:t>CDOM Scattering</a:t>
            </a:r>
          </a:p>
        </p:txBody>
      </p:sp>
      <p:sp>
        <p:nvSpPr>
          <p:cNvPr id="226" name="Shape 226"/>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27" name="Shape 227"/>
          <p:cNvPicPr preferRelativeResize="0"/>
          <p:nvPr/>
        </p:nvPicPr>
        <p:blipFill>
          <a:blip r:embed="rId3">
            <a:alphaModFix/>
          </a:blip>
          <a:stretch>
            <a:fillRect/>
          </a:stretch>
        </p:blipFill>
        <p:spPr>
          <a:xfrm>
            <a:off x="122067" y="918199"/>
            <a:ext cx="8899870" cy="5752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
        <p:nvSpPr>
          <p:cNvPr id="233" name="Shape 233"/>
          <p:cNvSpPr txBox="1"/>
          <p:nvPr/>
        </p:nvSpPr>
        <p:spPr>
          <a:xfrm>
            <a:off x="5581125" y="301300"/>
            <a:ext cx="1707300" cy="258300"/>
          </a:xfrm>
          <a:prstGeom prst="rect">
            <a:avLst/>
          </a:prstGeom>
          <a:solidFill>
            <a:schemeClr val="lt1"/>
          </a:solidFill>
          <a:ln>
            <a:noFill/>
          </a:ln>
        </p:spPr>
        <p:txBody>
          <a:bodyPr anchorCtr="0" anchor="t" bIns="91425" lIns="91425" rIns="91425" tIns="91425">
            <a:noAutofit/>
          </a:bodyPr>
          <a:lstStyle/>
          <a:p>
            <a:pPr lvl="0">
              <a:spcBef>
                <a:spcPts val="0"/>
              </a:spcBef>
              <a:buNone/>
            </a:pPr>
            <a:r>
              <a:rPr lang="en"/>
              <a:t>Particle Absorption</a:t>
            </a:r>
          </a:p>
        </p:txBody>
      </p:sp>
      <p:sp>
        <p:nvSpPr>
          <p:cNvPr id="234" name="Shape 234"/>
          <p:cNvSpPr txBox="1"/>
          <p:nvPr/>
        </p:nvSpPr>
        <p:spPr>
          <a:xfrm rot="-5400000">
            <a:off x="416100" y="5137950"/>
            <a:ext cx="1077900" cy="615300"/>
          </a:xfrm>
          <a:prstGeom prst="rect">
            <a:avLst/>
          </a:prstGeom>
          <a:solidFill>
            <a:schemeClr val="lt1"/>
          </a:solidFill>
          <a:ln>
            <a:noFill/>
          </a:ln>
        </p:spPr>
        <p:txBody>
          <a:bodyPr anchorCtr="0" anchor="t" bIns="91425" lIns="91425" rIns="91425" tIns="91425">
            <a:noAutofit/>
          </a:bodyPr>
          <a:lstStyle/>
          <a:p>
            <a:pPr lvl="0" algn="ctr">
              <a:spcBef>
                <a:spcPts val="0"/>
              </a:spcBef>
              <a:buNone/>
            </a:pPr>
            <a:r>
              <a:rPr lang="en"/>
              <a:t>Particle</a:t>
            </a:r>
          </a:p>
          <a:p>
            <a:pPr lvl="0" rtl="0" algn="ctr">
              <a:spcBef>
                <a:spcPts val="0"/>
              </a:spcBef>
              <a:buNone/>
            </a:pPr>
            <a:r>
              <a:rPr lang="en"/>
              <a:t>attenuation</a:t>
            </a:r>
          </a:p>
        </p:txBody>
      </p:sp>
      <p:pic>
        <p:nvPicPr>
          <p:cNvPr id="235" name="Shape 235"/>
          <p:cNvPicPr preferRelativeResize="0"/>
          <p:nvPr/>
        </p:nvPicPr>
        <p:blipFill>
          <a:blip r:embed="rId3">
            <a:alphaModFix/>
          </a:blip>
          <a:stretch>
            <a:fillRect/>
          </a:stretch>
        </p:blipFill>
        <p:spPr>
          <a:xfrm>
            <a:off x="-528812" y="857250"/>
            <a:ext cx="10201626" cy="5301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241" name="Shape 241"/>
          <p:cNvPicPr preferRelativeResize="0"/>
          <p:nvPr/>
        </p:nvPicPr>
        <p:blipFill>
          <a:blip r:embed="rId3">
            <a:alphaModFix/>
          </a:blip>
          <a:stretch>
            <a:fillRect/>
          </a:stretch>
        </p:blipFill>
        <p:spPr>
          <a:xfrm>
            <a:off x="610149" y="-34109"/>
            <a:ext cx="7923700" cy="69262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SpecACS_corrabs.png" id="247" name="Shape 247"/>
          <p:cNvPicPr preferRelativeResize="0"/>
          <p:nvPr/>
        </p:nvPicPr>
        <p:blipFill rotWithShape="1">
          <a:blip r:embed="rId3">
            <a:alphaModFix/>
          </a:blip>
          <a:srcRect b="0" l="6406" r="6667" t="0"/>
          <a:stretch/>
        </p:blipFill>
        <p:spPr>
          <a:xfrm>
            <a:off x="74925" y="856712"/>
            <a:ext cx="8994127" cy="5786774"/>
          </a:xfrm>
          <a:prstGeom prst="rect">
            <a:avLst/>
          </a:prstGeom>
          <a:noFill/>
          <a:ln>
            <a:noFill/>
          </a:ln>
        </p:spPr>
      </p:pic>
      <p:sp>
        <p:nvSpPr>
          <p:cNvPr id="248" name="Shape 248"/>
          <p:cNvSpPr txBox="1"/>
          <p:nvPr>
            <p:ph type="title"/>
          </p:nvPr>
        </p:nvSpPr>
        <p:spPr>
          <a:xfrm>
            <a:off x="74950" y="93216"/>
            <a:ext cx="8520600" cy="763500"/>
          </a:xfrm>
          <a:prstGeom prst="rect">
            <a:avLst/>
          </a:prstGeom>
        </p:spPr>
        <p:txBody>
          <a:bodyPr anchorCtr="0" anchor="t" bIns="91425" lIns="91425" rIns="91425" tIns="91425">
            <a:noAutofit/>
          </a:bodyPr>
          <a:lstStyle/>
          <a:p>
            <a:pPr lvl="0">
              <a:spcBef>
                <a:spcPts val="0"/>
              </a:spcBef>
              <a:buNone/>
            </a:pPr>
            <a:r>
              <a:rPr b="1" lang="en"/>
              <a:t>Spectrophotometer / AC-S comparison</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SpecACS_wavenorm.png" id="254" name="Shape 254"/>
          <p:cNvPicPr preferRelativeResize="0"/>
          <p:nvPr/>
        </p:nvPicPr>
        <p:blipFill rotWithShape="1">
          <a:blip r:embed="rId3">
            <a:alphaModFix/>
          </a:blip>
          <a:srcRect b="0" l="5993" r="5993" t="0"/>
          <a:stretch/>
        </p:blipFill>
        <p:spPr>
          <a:xfrm>
            <a:off x="114687" y="561874"/>
            <a:ext cx="8914625" cy="565574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SpecACS_smooth.png" id="260" name="Shape 260"/>
          <p:cNvPicPr preferRelativeResize="0"/>
          <p:nvPr/>
        </p:nvPicPr>
        <p:blipFill rotWithShape="1">
          <a:blip r:embed="rId3">
            <a:alphaModFix/>
          </a:blip>
          <a:srcRect b="0" l="6114" r="6655" t="0"/>
          <a:stretch/>
        </p:blipFill>
        <p:spPr>
          <a:xfrm>
            <a:off x="121337" y="471887"/>
            <a:ext cx="8901323" cy="56745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SpecACS_fit.png" id="266" name="Shape 266"/>
          <p:cNvPicPr preferRelativeResize="0"/>
          <p:nvPr/>
        </p:nvPicPr>
        <p:blipFill>
          <a:blip r:embed="rId3">
            <a:alphaModFix/>
          </a:blip>
          <a:stretch>
            <a:fillRect/>
          </a:stretch>
        </p:blipFill>
        <p:spPr>
          <a:xfrm>
            <a:off x="1057762" y="152400"/>
            <a:ext cx="7028467" cy="6553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MeasuredPure.png" id="272" name="Shape 272"/>
          <p:cNvPicPr preferRelativeResize="0"/>
          <p:nvPr/>
        </p:nvPicPr>
        <p:blipFill rotWithShape="1">
          <a:blip r:embed="rId3">
            <a:alphaModFix/>
          </a:blip>
          <a:srcRect b="0" l="6260" r="2747" t="0"/>
          <a:stretch/>
        </p:blipFill>
        <p:spPr>
          <a:xfrm>
            <a:off x="77437" y="688762"/>
            <a:ext cx="8989126" cy="5480474"/>
          </a:xfrm>
          <a:prstGeom prst="rect">
            <a:avLst/>
          </a:prstGeom>
          <a:noFill/>
          <a:ln>
            <a:noFill/>
          </a:ln>
        </p:spPr>
      </p:pic>
      <p:sp>
        <p:nvSpPr>
          <p:cNvPr id="273" name="Shape 273"/>
          <p:cNvSpPr txBox="1"/>
          <p:nvPr/>
        </p:nvSpPr>
        <p:spPr>
          <a:xfrm>
            <a:off x="119850" y="6565025"/>
            <a:ext cx="7340100" cy="856200"/>
          </a:xfrm>
          <a:prstGeom prst="rect">
            <a:avLst/>
          </a:prstGeom>
          <a:noFill/>
          <a:ln>
            <a:noFill/>
          </a:ln>
        </p:spPr>
        <p:txBody>
          <a:bodyPr anchorCtr="0" anchor="t" bIns="91425" lIns="91425" rIns="91425" tIns="91425">
            <a:noAutofit/>
          </a:bodyPr>
          <a:lstStyle/>
          <a:p>
            <a:pPr lvl="0">
              <a:spcBef>
                <a:spcPts val="0"/>
              </a:spcBef>
              <a:buNone/>
            </a:pPr>
            <a:r>
              <a:rPr lang="en"/>
              <a:t>Pigment spectra from Thrane et al 2015</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group_1_400_700.png" id="70" name="Shape 70"/>
          <p:cNvPicPr preferRelativeResize="0"/>
          <p:nvPr/>
        </p:nvPicPr>
        <p:blipFill>
          <a:blip r:embed="rId3">
            <a:alphaModFix/>
          </a:blip>
          <a:stretch>
            <a:fillRect/>
          </a:stretch>
        </p:blipFill>
        <p:spPr>
          <a:xfrm>
            <a:off x="567725" y="616175"/>
            <a:ext cx="8199700" cy="6559750"/>
          </a:xfrm>
          <a:prstGeom prst="rect">
            <a:avLst/>
          </a:prstGeom>
          <a:noFill/>
          <a:ln>
            <a:noFill/>
          </a:ln>
        </p:spPr>
      </p:pic>
      <p:sp>
        <p:nvSpPr>
          <p:cNvPr id="71" name="Shape 71"/>
          <p:cNvSpPr txBox="1"/>
          <p:nvPr>
            <p:ph type="title"/>
          </p:nvPr>
        </p:nvSpPr>
        <p:spPr>
          <a:xfrm>
            <a:off x="269400" y="0"/>
            <a:ext cx="7883100" cy="405900"/>
          </a:xfrm>
          <a:prstGeom prst="rect">
            <a:avLst/>
          </a:prstGeom>
        </p:spPr>
        <p:txBody>
          <a:bodyPr anchorCtr="0" anchor="t" bIns="91425" lIns="91425" rIns="91425" tIns="91425">
            <a:noAutofit/>
          </a:bodyPr>
          <a:lstStyle/>
          <a:p>
            <a:pPr lvl="0">
              <a:spcBef>
                <a:spcPts val="0"/>
              </a:spcBef>
              <a:buNone/>
            </a:pPr>
            <a:r>
              <a:rPr lang="en" sz="2400"/>
              <a:t>Revisiting error </a:t>
            </a:r>
            <a:r>
              <a:rPr lang="en" sz="2400"/>
              <a:t>propagation</a:t>
            </a:r>
            <a:r>
              <a:rPr lang="en" sz="2400"/>
              <a:t> from path length correction in </a:t>
            </a:r>
            <a:r>
              <a:rPr lang="en" sz="2400"/>
              <a:t>converting</a:t>
            </a:r>
            <a:r>
              <a:rPr lang="en" sz="2400"/>
              <a:t> </a:t>
            </a:r>
            <a:r>
              <a:rPr lang="en" sz="2400"/>
              <a:t>Absorption</a:t>
            </a:r>
            <a:r>
              <a:rPr lang="en" sz="2400"/>
              <a:t> to absorbance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FirstDeriv.png" id="279" name="Shape 279"/>
          <p:cNvPicPr preferRelativeResize="0"/>
          <p:nvPr/>
        </p:nvPicPr>
        <p:blipFill rotWithShape="1">
          <a:blip r:embed="rId3">
            <a:alphaModFix/>
          </a:blip>
          <a:srcRect b="0" l="4301" r="6817" t="0"/>
          <a:stretch/>
        </p:blipFill>
        <p:spPr>
          <a:xfrm>
            <a:off x="108025" y="638475"/>
            <a:ext cx="8927948" cy="55810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descr="group_2_400_700.png" id="77" name="Shape 77"/>
          <p:cNvPicPr preferRelativeResize="0"/>
          <p:nvPr/>
        </p:nvPicPr>
        <p:blipFill>
          <a:blip r:embed="rId3">
            <a:alphaModFix/>
          </a:blip>
          <a:stretch>
            <a:fillRect/>
          </a:stretch>
        </p:blipFill>
        <p:spPr>
          <a:xfrm>
            <a:off x="590400" y="588200"/>
            <a:ext cx="8149550" cy="6519624"/>
          </a:xfrm>
          <a:prstGeom prst="rect">
            <a:avLst/>
          </a:prstGeom>
          <a:noFill/>
          <a:ln>
            <a:noFill/>
          </a:ln>
        </p:spPr>
      </p:pic>
      <p:sp>
        <p:nvSpPr>
          <p:cNvPr id="78" name="Shape 78"/>
          <p:cNvSpPr txBox="1"/>
          <p:nvPr>
            <p:ph type="title"/>
          </p:nvPr>
        </p:nvSpPr>
        <p:spPr>
          <a:xfrm>
            <a:off x="78000" y="0"/>
            <a:ext cx="8988000" cy="1041600"/>
          </a:xfrm>
          <a:prstGeom prst="rect">
            <a:avLst/>
          </a:prstGeom>
        </p:spPr>
        <p:txBody>
          <a:bodyPr anchorCtr="0" anchor="t" bIns="91425" lIns="91425" rIns="91425" tIns="91425">
            <a:noAutofit/>
          </a:bodyPr>
          <a:lstStyle/>
          <a:p>
            <a:pPr lvl="0" rtl="0">
              <a:spcBef>
                <a:spcPts val="0"/>
              </a:spcBef>
              <a:buNone/>
            </a:pPr>
            <a:r>
              <a:rPr lang="en" sz="2400"/>
              <a:t>Revisiting error propagation from path length correction in converting Absorption to absorbance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155850" y="207333"/>
            <a:ext cx="2412000" cy="6276000"/>
          </a:xfrm>
          <a:prstGeom prst="rect">
            <a:avLst/>
          </a:prstGeom>
        </p:spPr>
        <p:txBody>
          <a:bodyPr anchorCtr="0" anchor="t" bIns="91425" lIns="91425" rIns="91425" tIns="91425">
            <a:noAutofit/>
          </a:bodyPr>
          <a:lstStyle/>
          <a:p>
            <a:pPr lvl="0">
              <a:spcBef>
                <a:spcPts val="0"/>
              </a:spcBef>
              <a:buNone/>
            </a:pPr>
            <a:r>
              <a:rPr lang="en" sz="2400"/>
              <a:t>Revisiting error propagation from path length correction in converting Absorption to absorbance.</a:t>
            </a:r>
          </a:p>
          <a:p>
            <a:pPr lvl="0">
              <a:spcBef>
                <a:spcPts val="0"/>
              </a:spcBef>
              <a:buNone/>
            </a:pPr>
            <a:r>
              <a:t/>
            </a:r>
            <a:endParaRPr sz="2400"/>
          </a:p>
          <a:p>
            <a:pPr lvl="0">
              <a:spcBef>
                <a:spcPts val="0"/>
              </a:spcBef>
              <a:buNone/>
            </a:pPr>
            <a:r>
              <a:rPr lang="en" sz="2400"/>
              <a:t>D=+/- 0.5 mm</a:t>
            </a:r>
          </a:p>
          <a:p>
            <a:pPr lvl="0" rtl="0">
              <a:spcBef>
                <a:spcPts val="0"/>
              </a:spcBef>
              <a:buNone/>
            </a:pPr>
            <a:r>
              <a:rPr lang="en" sz="2400"/>
              <a:t>V=+/- 5 mL</a:t>
            </a:r>
          </a:p>
        </p:txBody>
      </p:sp>
      <p:pic>
        <p:nvPicPr>
          <p:cNvPr descr="lab3_question4_3.png" id="84" name="Shape 84"/>
          <p:cNvPicPr preferRelativeResize="0"/>
          <p:nvPr/>
        </p:nvPicPr>
        <p:blipFill rotWithShape="1">
          <a:blip r:embed="rId3">
            <a:alphaModFix/>
          </a:blip>
          <a:srcRect b="0" l="3121" r="3131" t="0"/>
          <a:stretch/>
        </p:blipFill>
        <p:spPr>
          <a:xfrm>
            <a:off x="2714612" y="0"/>
            <a:ext cx="6429373" cy="5143500"/>
          </a:xfrm>
          <a:prstGeom prst="rect">
            <a:avLst/>
          </a:prstGeom>
          <a:noFill/>
          <a:ln>
            <a:noFill/>
          </a:ln>
        </p:spPr>
      </p:pic>
      <p:sp>
        <p:nvSpPr>
          <p:cNvPr id="85" name="Shape 8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None/>
            </a:pPr>
            <a:r>
              <a:t/>
            </a:r>
            <a:endParaRPr/>
          </a:p>
        </p:txBody>
      </p:sp>
      <p:sp>
        <p:nvSpPr>
          <p:cNvPr id="91" name="Shape 91"/>
          <p:cNvSpPr txBox="1"/>
          <p:nvPr>
            <p:ph idx="1" type="body"/>
          </p:nvPr>
        </p:nvSpPr>
        <p:spPr>
          <a:xfrm>
            <a:off x="311700" y="1536633"/>
            <a:ext cx="8520600" cy="4555200"/>
          </a:xfrm>
          <a:prstGeom prst="rect">
            <a:avLst/>
          </a:prstGeom>
        </p:spPr>
        <p:txBody>
          <a:bodyPr anchorCtr="0" anchor="t" bIns="91425" lIns="91425" rIns="91425" tIns="91425">
            <a:noAutofit/>
          </a:bodyPr>
          <a:lstStyle/>
          <a:p>
            <a:pPr lvl="0" rtl="0">
              <a:spcBef>
                <a:spcPts val="0"/>
              </a:spcBef>
              <a:buNone/>
            </a:pPr>
            <a:r>
              <a:t/>
            </a:r>
            <a:endParaRPr/>
          </a:p>
        </p:txBody>
      </p:sp>
      <p:sp>
        <p:nvSpPr>
          <p:cNvPr id="92" name="Shape 9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93" name="Shape 93"/>
          <p:cNvPicPr preferRelativeResize="0"/>
          <p:nvPr/>
        </p:nvPicPr>
        <p:blipFill>
          <a:blip r:embed="rId3">
            <a:alphaModFix/>
          </a:blip>
          <a:stretch>
            <a:fillRect/>
          </a:stretch>
        </p:blipFill>
        <p:spPr>
          <a:xfrm>
            <a:off x="119830" y="95250"/>
            <a:ext cx="8904339"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None/>
            </a:pPr>
            <a:r>
              <a:t/>
            </a:r>
            <a:endParaRPr/>
          </a:p>
        </p:txBody>
      </p:sp>
      <p:sp>
        <p:nvSpPr>
          <p:cNvPr id="99" name="Shape 99"/>
          <p:cNvSpPr txBox="1"/>
          <p:nvPr>
            <p:ph idx="1" type="body"/>
          </p:nvPr>
        </p:nvSpPr>
        <p:spPr>
          <a:xfrm>
            <a:off x="311700" y="1536633"/>
            <a:ext cx="8520600" cy="4555200"/>
          </a:xfrm>
          <a:prstGeom prst="rect">
            <a:avLst/>
          </a:prstGeom>
        </p:spPr>
        <p:txBody>
          <a:bodyPr anchorCtr="0" anchor="t" bIns="91425" lIns="91425" rIns="91425" tIns="91425">
            <a:noAutofit/>
          </a:bodyPr>
          <a:lstStyle/>
          <a:p>
            <a:pPr lvl="0" rtl="0">
              <a:spcBef>
                <a:spcPts val="0"/>
              </a:spcBef>
              <a:buNone/>
            </a:pPr>
            <a:r>
              <a:t/>
            </a:r>
            <a:endParaRPr/>
          </a:p>
        </p:txBody>
      </p:sp>
      <p:sp>
        <p:nvSpPr>
          <p:cNvPr id="100" name="Shape 10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101" name="Shape 101"/>
          <p:cNvPicPr preferRelativeResize="0"/>
          <p:nvPr/>
        </p:nvPicPr>
        <p:blipFill>
          <a:blip r:embed="rId3">
            <a:alphaModFix/>
          </a:blip>
          <a:stretch>
            <a:fillRect/>
          </a:stretch>
        </p:blipFill>
        <p:spPr>
          <a:xfrm>
            <a:off x="311687" y="267387"/>
            <a:ext cx="8296275" cy="6677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593366"/>
            <a:ext cx="8520600" cy="763500"/>
          </a:xfrm>
          <a:prstGeom prst="rect">
            <a:avLst/>
          </a:prstGeom>
        </p:spPr>
        <p:txBody>
          <a:bodyPr anchorCtr="0" anchor="t" bIns="91425" lIns="91425" rIns="91425" tIns="91425">
            <a:noAutofit/>
          </a:bodyPr>
          <a:lstStyle/>
          <a:p>
            <a:pPr lvl="0" rtl="0">
              <a:spcBef>
                <a:spcPts val="0"/>
              </a:spcBef>
              <a:buNone/>
            </a:pPr>
            <a:r>
              <a:t/>
            </a:r>
            <a:endParaRPr/>
          </a:p>
        </p:txBody>
      </p:sp>
      <p:sp>
        <p:nvSpPr>
          <p:cNvPr id="107" name="Shape 107"/>
          <p:cNvSpPr txBox="1"/>
          <p:nvPr>
            <p:ph idx="1" type="body"/>
          </p:nvPr>
        </p:nvSpPr>
        <p:spPr>
          <a:xfrm>
            <a:off x="311700" y="1536633"/>
            <a:ext cx="8520600" cy="4555200"/>
          </a:xfrm>
          <a:prstGeom prst="rect">
            <a:avLst/>
          </a:prstGeom>
        </p:spPr>
        <p:txBody>
          <a:bodyPr anchorCtr="0" anchor="t" bIns="91425" lIns="91425" rIns="91425" tIns="91425">
            <a:noAutofit/>
          </a:bodyPr>
          <a:lstStyle/>
          <a:p>
            <a:pPr lvl="0" rtl="0">
              <a:spcBef>
                <a:spcPts val="0"/>
              </a:spcBef>
              <a:buNone/>
            </a:pPr>
            <a:r>
              <a:t/>
            </a:r>
            <a:endParaRPr/>
          </a:p>
        </p:txBody>
      </p:sp>
      <p:sp>
        <p:nvSpPr>
          <p:cNvPr id="108" name="Shape 108"/>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pic>
        <p:nvPicPr>
          <p:cNvPr id="109" name="Shape 109"/>
          <p:cNvPicPr preferRelativeResize="0"/>
          <p:nvPr/>
        </p:nvPicPr>
        <p:blipFill>
          <a:blip r:embed="rId3">
            <a:alphaModFix/>
          </a:blip>
          <a:stretch>
            <a:fillRect/>
          </a:stretch>
        </p:blipFill>
        <p:spPr>
          <a:xfrm>
            <a:off x="-122850" y="134034"/>
            <a:ext cx="9143998" cy="67804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sz="3600"/>
              <a:t>Cary Spec Testing</a:t>
            </a:r>
          </a:p>
        </p:txBody>
      </p:sp>
      <p:sp>
        <p:nvSpPr>
          <p:cNvPr id="115" name="Shape 1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pic>
        <p:nvPicPr>
          <p:cNvPr id="116" name="Shape 116"/>
          <p:cNvPicPr preferRelativeResize="0"/>
          <p:nvPr/>
        </p:nvPicPr>
        <p:blipFill>
          <a:blip r:embed="rId3">
            <a:alphaModFix/>
          </a:blip>
          <a:stretch>
            <a:fillRect/>
          </a:stretch>
        </p:blipFill>
        <p:spPr>
          <a:xfrm>
            <a:off x="311705" y="2139900"/>
            <a:ext cx="3584225" cy="2684724"/>
          </a:xfrm>
          <a:prstGeom prst="rect">
            <a:avLst/>
          </a:prstGeom>
          <a:noFill/>
          <a:ln>
            <a:noFill/>
          </a:ln>
        </p:spPr>
      </p:pic>
      <p:pic>
        <p:nvPicPr>
          <p:cNvPr id="117" name="Shape 117"/>
          <p:cNvPicPr preferRelativeResize="0"/>
          <p:nvPr/>
        </p:nvPicPr>
        <p:blipFill>
          <a:blip r:embed="rId4">
            <a:alphaModFix/>
          </a:blip>
          <a:stretch>
            <a:fillRect/>
          </a:stretch>
        </p:blipFill>
        <p:spPr>
          <a:xfrm>
            <a:off x="5859100" y="2076450"/>
            <a:ext cx="1695450" cy="2705100"/>
          </a:xfrm>
          <a:prstGeom prst="rect">
            <a:avLst/>
          </a:prstGeom>
          <a:noFill/>
          <a:ln>
            <a:noFill/>
          </a:ln>
        </p:spPr>
      </p:pic>
      <p:sp>
        <p:nvSpPr>
          <p:cNvPr id="118" name="Shape 118"/>
          <p:cNvSpPr txBox="1"/>
          <p:nvPr/>
        </p:nvSpPr>
        <p:spPr>
          <a:xfrm>
            <a:off x="4399475" y="3863400"/>
            <a:ext cx="1275600" cy="314100"/>
          </a:xfrm>
          <a:prstGeom prst="rect">
            <a:avLst/>
          </a:prstGeom>
          <a:noFill/>
          <a:ln>
            <a:noFill/>
          </a:ln>
        </p:spPr>
        <p:txBody>
          <a:bodyPr anchorCtr="0" anchor="t" bIns="91425" lIns="91425" rIns="91425" tIns="91425">
            <a:noAutofit/>
          </a:bodyPr>
          <a:lstStyle/>
          <a:p>
            <a:pPr lvl="0">
              <a:spcBef>
                <a:spcPts val="0"/>
              </a:spcBef>
              <a:buNone/>
            </a:pPr>
            <a:r>
              <a:rPr lang="en" sz="3600"/>
              <a:t>vs</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