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arenBoth"/>
            </a:pPr>
            <a:r>
              <a:rPr lang="en" sz="1400">
                <a:solidFill>
                  <a:schemeClr val="dk1"/>
                </a:solidFill>
              </a:rPr>
              <a:t>Curves look exponential, as they should for CDOM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arenBoth"/>
            </a:pPr>
            <a:r>
              <a:rPr lang="en" sz="1400">
                <a:solidFill>
                  <a:schemeClr val="dk1"/>
                </a:solidFill>
              </a:rPr>
              <a:t>Difference in magnitude between sites with the pond showing a much higher absorbance than the estuary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arenBoth"/>
            </a:pPr>
            <a:r>
              <a:rPr lang="en" sz="1400">
                <a:solidFill>
                  <a:schemeClr val="dk1"/>
                </a:solidFill>
              </a:rPr>
              <a:t>Higher absorbance for a lower pathlength in the estuary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Spectral slope is on the low end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Average range in Roesler et al 1989 - .016/.017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Bumps us into lowest range of uncertainty (</a:t>
            </a:r>
            <a:r>
              <a:rPr lang="en">
                <a:solidFill>
                  <a:schemeClr val="dk1"/>
                </a:solidFill>
              </a:rPr>
              <a:t>Roesler et al 1989)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1.jpg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9.jpg"/><Relationship Id="rId5" Type="http://schemas.openxmlformats.org/officeDocument/2006/relationships/image" Target="../media/image10.jpg"/><Relationship Id="rId6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Lab 2: CDOM Absorption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The Best Ocean Optics Class Yet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Calibration Discussion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Blanks signals are not similar to the device files ones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Sensor drift during travel, storage, over time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Temperature differences, ours 3-4 degs C warmer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Possible presence of bubbles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Differences in quality of water sample (MiliQ vs RO)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Beyond… environment temperature is outside of usable instrument range, light leakage, dirty or scratched sensors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86075" y="-16225"/>
            <a:ext cx="87462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Temperature Effect: ac-9 (a tube)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24" y="816699"/>
            <a:ext cx="4004673" cy="300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9000" y="816700"/>
            <a:ext cx="4004674" cy="300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686862" y="696400"/>
            <a:ext cx="35724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Sample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47350" y="696400"/>
            <a:ext cx="35724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Milli-Q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9599" y="3820193"/>
            <a:ext cx="4004674" cy="300350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2785787" y="3732600"/>
            <a:ext cx="35724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35" name="Shape 135"/>
          <p:cNvSpPr txBox="1"/>
          <p:nvPr/>
        </p:nvSpPr>
        <p:spPr>
          <a:xfrm>
            <a:off x="2665737" y="3656400"/>
            <a:ext cx="35724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Sample Reference Corrected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530475" y="-2150"/>
            <a:ext cx="35724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DMC Dock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Comparison of A and C Tube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198" y="1536624"/>
            <a:ext cx="6073614" cy="45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125041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Temperature Effect on DMC dock sample: ac-S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7300"/>
            <a:ext cx="4646550" cy="348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1350" y="3212049"/>
            <a:ext cx="4862649" cy="36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699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Salinity Correction</a:t>
            </a:r>
            <a:r>
              <a:rPr lang="en"/>
              <a:t> on DMC dock sample: ac-S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20641"/>
            <a:ext cx="7095004" cy="531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1049" y="1477475"/>
            <a:ext cx="4654276" cy="34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-8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Salinity Correction on DMC dock sample: ac-S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50"/>
            <a:ext cx="8169525" cy="61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1049" y="1107450"/>
            <a:ext cx="4795100" cy="35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20714" l="0" r="0" t="23957"/>
          <a:stretch/>
        </p:blipFill>
        <p:spPr>
          <a:xfrm>
            <a:off x="220649" y="476940"/>
            <a:ext cx="8702700" cy="623108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type="title"/>
          </p:nvPr>
        </p:nvSpPr>
        <p:spPr>
          <a:xfrm>
            <a:off x="87800" y="74891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Absorbance Plots By Site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9025" y="1014475"/>
            <a:ext cx="2022250" cy="24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 rot="-5399529">
            <a:off x="-129360" y="2749142"/>
            <a:ext cx="2190000" cy="598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Absorbance</a:t>
            </a:r>
          </a:p>
        </p:txBody>
      </p:sp>
      <p:sp>
        <p:nvSpPr>
          <p:cNvPr id="173" name="Shape 173"/>
          <p:cNvSpPr txBox="1"/>
          <p:nvPr/>
        </p:nvSpPr>
        <p:spPr>
          <a:xfrm rot="366">
            <a:off x="3543353" y="6039925"/>
            <a:ext cx="2816400" cy="59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Wavelength (nm)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7-07-12 00.15.22.png"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001" y="1019025"/>
            <a:ext cx="6530000" cy="521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type="title"/>
          </p:nvPr>
        </p:nvSpPr>
        <p:spPr>
          <a:xfrm>
            <a:off x="87800" y="74891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Absorption Plots -Biscay Pond</a:t>
            </a:r>
          </a:p>
        </p:txBody>
      </p:sp>
      <p:sp>
        <p:nvSpPr>
          <p:cNvPr id="180" name="Shape 180"/>
          <p:cNvSpPr txBox="1"/>
          <p:nvPr/>
        </p:nvSpPr>
        <p:spPr>
          <a:xfrm rot="-5399579">
            <a:off x="156024" y="3129750"/>
            <a:ext cx="2449500" cy="59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Absorption (m</a:t>
            </a:r>
            <a:r>
              <a:rPr baseline="30000" lang="en" sz="2400"/>
              <a:t>-1</a:t>
            </a:r>
            <a:r>
              <a:rPr lang="en" sz="2400"/>
              <a:t>)</a:t>
            </a:r>
          </a:p>
        </p:txBody>
      </p:sp>
      <p:sp>
        <p:nvSpPr>
          <p:cNvPr id="181" name="Shape 181"/>
          <p:cNvSpPr txBox="1"/>
          <p:nvPr/>
        </p:nvSpPr>
        <p:spPr>
          <a:xfrm rot="366">
            <a:off x="3543353" y="6039925"/>
            <a:ext cx="2816400" cy="59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Wavelength (nm)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195450" y="12841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Spectral slopes (all wavelengths)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76" y="936350"/>
            <a:ext cx="8130975" cy="5700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29025" y="9521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Spectral slopes (390-700 nm)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00" y="1001200"/>
            <a:ext cx="8520599" cy="5166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297341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Beer’s Law: Concentration</a:t>
            </a:r>
          </a:p>
        </p:txBody>
      </p:sp>
      <p:pic>
        <p:nvPicPr>
          <p:cNvPr descr="again_problem_1.png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1136324"/>
            <a:ext cx="8832299" cy="5382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178850" y="12841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Spectral slopes (412-676 nm)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6" y="891925"/>
            <a:ext cx="8678800" cy="53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79225" y="78591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Spectral slopes (412-712 nm)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62" y="958325"/>
            <a:ext cx="8828875" cy="4669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145650" y="111791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Spectral slopes (300-500 nm)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01" y="784674"/>
            <a:ext cx="8520599" cy="559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7-12 at 12.21.29 AM.png"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117"/>
            <a:ext cx="9143999" cy="666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Beer’s Law: Pathlength</a:t>
            </a:r>
          </a:p>
        </p:txBody>
      </p:sp>
      <p:pic>
        <p:nvPicPr>
          <p:cNvPr descr="Pathlength_site_correct.png" id="67" name="Shape 67"/>
          <p:cNvPicPr preferRelativeResize="0"/>
          <p:nvPr/>
        </p:nvPicPr>
        <p:blipFill rotWithShape="1">
          <a:blip r:embed="rId3">
            <a:alphaModFix/>
          </a:blip>
          <a:srcRect b="0" l="7609" r="7269" t="0"/>
          <a:stretch/>
        </p:blipFill>
        <p:spPr>
          <a:xfrm>
            <a:off x="98100" y="1469325"/>
            <a:ext cx="8962722" cy="446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Beer’s Law: Pathlength</a:t>
            </a:r>
          </a:p>
        </p:txBody>
      </p:sp>
      <p:pic>
        <p:nvPicPr>
          <p:cNvPr descr="Pathlength_all.png" id="73" name="Shape 73"/>
          <p:cNvPicPr preferRelativeResize="0"/>
          <p:nvPr/>
        </p:nvPicPr>
        <p:blipFill rotWithShape="1">
          <a:blip r:embed="rId3">
            <a:alphaModFix/>
          </a:blip>
          <a:srcRect b="0" l="8670" r="7717" t="0"/>
          <a:stretch/>
        </p:blipFill>
        <p:spPr>
          <a:xfrm>
            <a:off x="0" y="1623200"/>
            <a:ext cx="9144000" cy="29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275691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Comparison of RO and Tap Water Spectra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1756550" y="6419900"/>
            <a:ext cx="6981900" cy="49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5 cm									10 cm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64448"/>
            <a:ext cx="4004925" cy="26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57423"/>
            <a:ext cx="4004932" cy="26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7350" y="3857425"/>
            <a:ext cx="4004925" cy="26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idx="1" type="body"/>
          </p:nvPr>
        </p:nvSpPr>
        <p:spPr>
          <a:xfrm>
            <a:off x="1756550" y="3635975"/>
            <a:ext cx="6981900" cy="49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1</a:t>
            </a:r>
            <a:r>
              <a:rPr lang="en"/>
              <a:t> cm									2 cm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1025" y="964450"/>
            <a:ext cx="4004940" cy="26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09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Cuvette 10 cm Post-Correction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62" y="1384224"/>
            <a:ext cx="7527073" cy="50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5064075" y="413225"/>
            <a:ext cx="3917700" cy="112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Pure Water Measurements: ac9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24" y="413225"/>
            <a:ext cx="4416024" cy="29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825" y="3465625"/>
            <a:ext cx="4416024" cy="29457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5064075" y="1808875"/>
            <a:ext cx="3625200" cy="42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Absorption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Largest variation in green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Most wl measurements are within 0.005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lvl="0" rtl="0">
              <a:spcBef>
                <a:spcPts val="0"/>
              </a:spcBef>
              <a:buNone/>
            </a:pPr>
            <a:r>
              <a:rPr lang="en" sz="2200"/>
              <a:t>Attenuation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Inversion at 532 nm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547250"/>
            <a:ext cx="996300" cy="454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/>
              <a:t>c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424" y="964578"/>
            <a:ext cx="3961949" cy="264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412" y="964578"/>
            <a:ext cx="3961949" cy="264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674" y="3746389"/>
            <a:ext cx="3961949" cy="264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6675" y="3821450"/>
            <a:ext cx="3849424" cy="256779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idx="1" type="body"/>
          </p:nvPr>
        </p:nvSpPr>
        <p:spPr>
          <a:xfrm>
            <a:off x="2111600" y="167350"/>
            <a:ext cx="69450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    acs1							   acs2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5988"/>
          <a:stretch/>
        </p:blipFill>
        <p:spPr>
          <a:xfrm>
            <a:off x="311700" y="763499"/>
            <a:ext cx="8317351" cy="390957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311700" y="-8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Spectrometer Blanks (2) - Factory coefficients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15100" y="5562075"/>
            <a:ext cx="81138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6882150" y="2591875"/>
            <a:ext cx="1746900" cy="3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