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Subtract: sample - filtered!!!!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you measure it in the lab it can vary by a factor of 2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Good regression, but NEVER trust only R^2!!! In this example, the regression is driven by the higher point.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Try calculating c using filtered sample as reference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 to dark - slope factor is done in DI water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Particulate backscattering - contribution of water + salts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By using one angle you can have uncertainties of ca 15%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Use the paper Sullivan et al., 2013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Three sensors - each looks at a different part of water so that’s why we have different patterns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Std error of the mean = stdev/sqrt(mean_value)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VSF gives you digital counts from 50 to 4096 (very clear water vs turbid - different range of signal adjustment)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Procedure: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Beta(theta, lambda) = slope(counts_signal - counts_dark)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Beta_p (theta, lambda) = beta</a:t>
            </a:r>
            <a:r>
              <a:rPr lang="en">
                <a:solidFill>
                  <a:schemeClr val="dk1"/>
                </a:solidFill>
              </a:rPr>
              <a:t>(theta, lambda)</a:t>
            </a:r>
            <a:r>
              <a:rPr lang="en"/>
              <a:t> - beta_sw(theta, lambda, P, S, T)   VSF for the particulate (p is for pressure)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b_bp(lambda) = 2*pi X_p(theta) . beta_p  ; 2pi due to azimuthal symmetry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be corrected for absorption - Rud correction type???’ Who wrote this, what is Rud??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Rud Rottgers (2013)- spectrally varying scattering correction apply to Dust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Something wrong since dust doesn’t absorb as much as it scatters!!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Apply spectrally flat correction by subtracting a(715) offset from a(wl)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Refer to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Apply spectrally flat correction by subtracting a(715) offset from a(wl)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For this culture, you may want to correct using flat correction since you don’t expect NAP to be strong at 715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Tap water - instrument noise? Negative values ...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Uncertainties of AC meter - largest source: you measure BLANK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Highest acceptance angle - lower attenuation 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Lab 4: Scattering, back scatter, and beam attenuation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4624" y="1640998"/>
            <a:ext cx="4779374" cy="3575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450" y="1717924"/>
            <a:ext cx="4375274" cy="327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0" y="-8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Beam c: Instrument Comparisons</a:t>
            </a:r>
          </a:p>
        </p:txBody>
      </p:sp>
      <p:pic>
        <p:nvPicPr>
          <p:cNvPr descr="Cstar_ACS.png" id="120" name="Shape 120"/>
          <p:cNvPicPr preferRelativeResize="0"/>
          <p:nvPr/>
        </p:nvPicPr>
        <p:blipFill rotWithShape="1">
          <a:blip r:embed="rId3">
            <a:alphaModFix/>
          </a:blip>
          <a:srcRect b="0" l="2198" r="2198" t="0"/>
          <a:stretch/>
        </p:blipFill>
        <p:spPr>
          <a:xfrm>
            <a:off x="1410649" y="763500"/>
            <a:ext cx="6322700" cy="5789699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4887150" y="4900475"/>
            <a:ext cx="73401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</a:rPr>
              <a:t>r</a:t>
            </a:r>
            <a:r>
              <a:rPr baseline="30000" lang="en" sz="2400">
                <a:solidFill>
                  <a:schemeClr val="dk1"/>
                </a:solidFill>
              </a:rPr>
              <a:t>2</a:t>
            </a:r>
            <a:r>
              <a:rPr lang="en" sz="2400">
                <a:solidFill>
                  <a:schemeClr val="dk1"/>
                </a:solidFill>
              </a:rPr>
              <a:t> = 0.9744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0" y="-8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Beam c: Instrument Comparisons</a:t>
            </a:r>
          </a:p>
        </p:txBody>
      </p:sp>
      <p:pic>
        <p:nvPicPr>
          <p:cNvPr descr="LISST_ACS.png" id="127" name="Shape 1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5650" y="763491"/>
            <a:ext cx="6112706" cy="578971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4887150" y="4900475"/>
            <a:ext cx="73401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r</a:t>
            </a:r>
            <a:r>
              <a:rPr baseline="30000" lang="en" sz="2400">
                <a:solidFill>
                  <a:schemeClr val="dk1"/>
                </a:solidFill>
              </a:rPr>
              <a:t>2</a:t>
            </a:r>
            <a:r>
              <a:rPr lang="en" sz="2400">
                <a:solidFill>
                  <a:schemeClr val="dk1"/>
                </a:solidFill>
              </a:rPr>
              <a:t> = 0.9936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0" y="-8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Beam c: Instrument Comparisons</a:t>
            </a:r>
          </a:p>
        </p:txBody>
      </p:sp>
      <p:pic>
        <p:nvPicPr>
          <p:cNvPr descr="LISST_cstar.png" id="134" name="Shape 1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19687" y="763491"/>
            <a:ext cx="6104631" cy="578971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/>
          <p:nvPr/>
        </p:nvSpPr>
        <p:spPr>
          <a:xfrm>
            <a:off x="4887150" y="4900475"/>
            <a:ext cx="7340100" cy="8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</a:rPr>
              <a:t>r</a:t>
            </a:r>
            <a:r>
              <a:rPr baseline="30000" lang="en" sz="2400">
                <a:solidFill>
                  <a:schemeClr val="dk1"/>
                </a:solidFill>
              </a:rPr>
              <a:t>2</a:t>
            </a:r>
            <a:r>
              <a:rPr lang="en" sz="2400">
                <a:solidFill>
                  <a:schemeClr val="dk1"/>
                </a:solidFill>
              </a:rPr>
              <a:t> = 0.9675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Transmissometer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Comparisopn.jpg"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407" y="1242474"/>
            <a:ext cx="882318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lot_1.png"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0" y="0"/>
            <a:ext cx="6858001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301650" y="884900"/>
            <a:ext cx="2105100" cy="47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BB3 data plotted at a single wavelength (440 nm) for a single group. </a:t>
            </a:r>
            <a:br>
              <a:rPr lang="en"/>
            </a:br>
            <a:br>
              <a:rPr lang="en"/>
            </a:br>
            <a:br>
              <a:rPr lang="en"/>
            </a:br>
            <a:br>
              <a:rPr lang="en"/>
            </a:br>
            <a:r>
              <a:rPr lang="en"/>
              <a:t>Data has been:</a:t>
            </a:r>
            <a:br>
              <a:rPr lang="en"/>
            </a:br>
            <a:br>
              <a:rPr lang="en"/>
            </a:br>
            <a:r>
              <a:rPr lang="en"/>
              <a:t>1. Converted to Beta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2. Salt water corrected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3. Path length corrected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4. 90-180 degree VSF integration </a:t>
            </a:r>
          </a:p>
          <a:p>
            <a:pPr lvl="0">
              <a:spcBef>
                <a:spcPts val="0"/>
              </a:spcBef>
              <a:buNone/>
            </a:pPr>
            <a:br>
              <a:rPr lang="en"/>
            </a:b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Future work: performing these corrections on all data (all groups, red wavelength)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81525" y="132441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TS corrected ACS (sample - reference)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912" y="607375"/>
            <a:ext cx="8334174" cy="6250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"/>
            <a:ext cx="9143999" cy="6857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82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0" y="-8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LISST beam attenuation</a:t>
            </a:r>
          </a:p>
        </p:txBody>
      </p:sp>
      <p:pic>
        <p:nvPicPr>
          <p:cNvPr descr="LISST_beamc.png" id="100" name="Shape 100"/>
          <p:cNvPicPr preferRelativeResize="0"/>
          <p:nvPr/>
        </p:nvPicPr>
        <p:blipFill rotWithShape="1">
          <a:blip r:embed="rId3">
            <a:alphaModFix/>
          </a:blip>
          <a:srcRect b="0" l="7311" r="7871" t="0"/>
          <a:stretch/>
        </p:blipFill>
        <p:spPr>
          <a:xfrm>
            <a:off x="0" y="1075725"/>
            <a:ext cx="9144000" cy="5165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0" y="-8"/>
            <a:ext cx="8520600" cy="76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Beam c: Instrument Comparisons</a:t>
            </a:r>
          </a:p>
        </p:txBody>
      </p:sp>
      <p:pic>
        <p:nvPicPr>
          <p:cNvPr descr="LISST_cs_ACS.png" id="106" name="Shape 106"/>
          <p:cNvPicPr preferRelativeResize="0"/>
          <p:nvPr/>
        </p:nvPicPr>
        <p:blipFill rotWithShape="1">
          <a:blip r:embed="rId3">
            <a:alphaModFix/>
          </a:blip>
          <a:srcRect b="0" l="7616" r="8314" t="0"/>
          <a:stretch/>
        </p:blipFill>
        <p:spPr>
          <a:xfrm>
            <a:off x="0" y="1674950"/>
            <a:ext cx="9144000" cy="36182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